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handoutMasterIdLst>
    <p:handoutMasterId r:id="rId33"/>
  </p:handoutMasterIdLst>
  <p:sldIdLst>
    <p:sldId id="280" r:id="rId2"/>
    <p:sldId id="282" r:id="rId3"/>
    <p:sldId id="283" r:id="rId4"/>
    <p:sldId id="284" r:id="rId5"/>
    <p:sldId id="285" r:id="rId6"/>
    <p:sldId id="292" r:id="rId7"/>
    <p:sldId id="293" r:id="rId8"/>
    <p:sldId id="295" r:id="rId9"/>
    <p:sldId id="289" r:id="rId10"/>
    <p:sldId id="279" r:id="rId11"/>
    <p:sldId id="256" r:id="rId12"/>
    <p:sldId id="277" r:id="rId13"/>
    <p:sldId id="291" r:id="rId14"/>
    <p:sldId id="257" r:id="rId15"/>
    <p:sldId id="259" r:id="rId16"/>
    <p:sldId id="261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  <a:srgbClr val="E76811"/>
    <a:srgbClr val="BCBF39"/>
    <a:srgbClr val="FFFF00"/>
    <a:srgbClr val="A74FFF"/>
    <a:srgbClr val="D9D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75" autoAdjust="0"/>
  </p:normalViewPr>
  <p:slideViewPr>
    <p:cSldViewPr>
      <p:cViewPr varScale="1">
        <p:scale>
          <a:sx n="103" d="100"/>
          <a:sy n="103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6.xml"/><Relationship Id="rId2" Type="http://schemas.openxmlformats.org/officeDocument/2006/relationships/slide" Target="slides/slide25.xml"/><Relationship Id="rId1" Type="http://schemas.openxmlformats.org/officeDocument/2006/relationships/slide" Target="slides/slide15.xml"/><Relationship Id="rId6" Type="http://schemas.openxmlformats.org/officeDocument/2006/relationships/slide" Target="slides/slide30.xml"/><Relationship Id="rId5" Type="http://schemas.openxmlformats.org/officeDocument/2006/relationships/slide" Target="slides/slide29.xml"/><Relationship Id="rId4" Type="http://schemas.openxmlformats.org/officeDocument/2006/relationships/slide" Target="slides/slide2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4F6B8EC7-AB62-4C51-BEF6-C8657ED2C5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49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4233B46A-C649-4A7C-9705-A813A34DD9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16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9EF4-E7C6-4997-B712-27BDE761D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9918-8031-44FB-984D-C4B66E515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32B-00F7-425A-B96D-D48E7DA4A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F28AA48-F121-463A-8D39-58A71236FE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264765A-A9B9-43F2-8F7D-95CE52CE77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EB0-1B3E-4196-82FB-7F0A7CAB6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A5BC4-238D-42DB-A1F5-CE82DB7E4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E0A-883B-4B34-B18B-BB00A690DF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C25-AF60-4B01-B3DC-5C22696EF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4300-7239-4EB0-BEAC-9C6B3E0D3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B60D-1FBE-48B0-80E1-7A46E3DB2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641507-0D14-4D77-93B8-9137F4371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F9EC-2C8D-46C8-9C7F-E12E8F48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2EC2274-995C-4EC6-9911-17818F469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>
    <p:cover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6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914400"/>
            <a:ext cx="6705600" cy="268605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6000" dirty="0">
                <a:solidFill>
                  <a:srgbClr val="3333FF"/>
                </a:solidFill>
                <a:latin typeface="Arial Black" pitchFamily="34" charset="0"/>
              </a:rPr>
              <a:t>Volunteer Development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429000"/>
            <a:ext cx="6096000" cy="762000"/>
          </a:xfrm>
          <a:ln/>
        </p:spPr>
        <p:txBody>
          <a:bodyPr/>
          <a:lstStyle/>
          <a:p>
            <a:r>
              <a:rPr lang="en-US" b="1" dirty="0">
                <a:latin typeface="Arial" charset="0"/>
              </a:rPr>
              <a:t>Expanding Your Outreach</a:t>
            </a:r>
          </a:p>
          <a:p>
            <a:endParaRPr lang="en-US" b="1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24200" y="4724400"/>
            <a:ext cx="5867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Martha A. Nall, </a:t>
            </a:r>
            <a:r>
              <a:rPr lang="en-US" sz="2800" b="1" dirty="0" err="1" smtClean="0"/>
              <a:t>Ed.D</a:t>
            </a:r>
            <a:r>
              <a:rPr lang="en-US" sz="2800" b="1" dirty="0" smtClean="0"/>
              <a:t>.</a:t>
            </a:r>
          </a:p>
          <a:p>
            <a:r>
              <a:rPr lang="en-US" sz="2400" spc="400" dirty="0" smtClean="0"/>
              <a:t>Extension Professor</a:t>
            </a:r>
          </a:p>
          <a:p>
            <a:r>
              <a:rPr lang="en-US" sz="2400" spc="400" dirty="0" smtClean="0"/>
              <a:t>University of KY</a:t>
            </a:r>
          </a:p>
          <a:p>
            <a:r>
              <a:rPr lang="en-US" sz="2400" spc="400" dirty="0" smtClean="0"/>
              <a:t>Cooperative Extension Service</a:t>
            </a:r>
            <a:endParaRPr lang="en-US" sz="2400" spc="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6934200" cy="22098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G</a:t>
            </a:r>
            <a:r>
              <a:rPr lang="en-US" dirty="0">
                <a:solidFill>
                  <a:schemeClr val="accent1"/>
                </a:solidFill>
                <a:latin typeface="Arial Black" pitchFamily="34" charset="0"/>
              </a:rPr>
              <a:t>E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M</a:t>
            </a:r>
            <a:r>
              <a:rPr lang="en-US" dirty="0">
                <a:solidFill>
                  <a:srgbClr val="3333FF"/>
                </a:solidFill>
                <a:latin typeface="Arial Black" pitchFamily="34" charset="0"/>
              </a:rPr>
              <a:t>S </a:t>
            </a:r>
            <a:br>
              <a:rPr lang="en-US" dirty="0">
                <a:solidFill>
                  <a:srgbClr val="3333FF"/>
                </a:solidFill>
                <a:latin typeface="Arial Black" pitchFamily="34" charset="0"/>
              </a:rPr>
            </a:br>
            <a:r>
              <a:rPr lang="en-US" i="1" dirty="0">
                <a:solidFill>
                  <a:srgbClr val="3333FF"/>
                </a:solidFill>
                <a:latin typeface="Arial Black" pitchFamily="34" charset="0"/>
              </a:rPr>
              <a:t>A Volunteer Development Program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96309" y="4343400"/>
            <a:ext cx="6324600" cy="1752600"/>
          </a:xfrm>
        </p:spPr>
        <p:txBody>
          <a:bodyPr/>
          <a:lstStyle/>
          <a:p>
            <a:r>
              <a:rPr lang="en-US" b="1" dirty="0">
                <a:latin typeface="Arial" charset="0"/>
              </a:rPr>
              <a:t>Developed by Ken Culp, III, Ph.D.</a:t>
            </a:r>
          </a:p>
          <a:p>
            <a:r>
              <a:rPr lang="en-US" sz="2800" b="1" dirty="0">
                <a:latin typeface="Arial" charset="0"/>
              </a:rPr>
              <a:t>University of Kentucky</a:t>
            </a:r>
          </a:p>
          <a:p>
            <a:r>
              <a:rPr lang="en-US" sz="2800" b="1" dirty="0">
                <a:latin typeface="Arial" charset="0"/>
              </a:rPr>
              <a:t>Kentucky Cooperative Extension Service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8600" y="0"/>
          <a:ext cx="8915400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Slide" r:id="rId3" imgW="4572000" imgH="3429000" progId="PowerPoint.Slide.8">
                  <p:embed/>
                </p:oleObj>
              </mc:Choice>
              <mc:Fallback>
                <p:oleObj name="Slide" r:id="rId3" imgW="4572000" imgH="3429000" progId="PowerPoint.Slid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0"/>
                        <a:ext cx="8915400" cy="640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00200" y="18288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>
              <a:latin typeface="Times New Roman" pitchFamily="18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905000" y="17526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   </a:t>
            </a:r>
            <a:r>
              <a:rPr lang="en-US" sz="1600" b="1">
                <a:latin typeface="Times New Roman" pitchFamily="18" charset="0"/>
              </a:rPr>
              <a:t>1-6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565525" y="1565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200400" y="17526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>
              <a:latin typeface="Times New Roman" pitchFamily="18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200400" y="18288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>
              <a:latin typeface="Times New Roman" pitchFamily="18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00400" y="18288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        </a:t>
            </a:r>
            <a:r>
              <a:rPr lang="en-US" sz="1600" b="1">
                <a:latin typeface="Times New Roman" pitchFamily="18" charset="0"/>
              </a:rPr>
              <a:t>7-10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648200" y="18288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         </a:t>
            </a:r>
            <a:r>
              <a:rPr lang="en-US" sz="1600" b="1">
                <a:latin typeface="Times New Roman" pitchFamily="18" charset="0"/>
              </a:rPr>
              <a:t>11-13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6096000" y="18288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       </a:t>
            </a:r>
            <a:r>
              <a:rPr lang="en-US" sz="1600" b="1">
                <a:latin typeface="Times New Roman" pitchFamily="18" charset="0"/>
              </a:rPr>
              <a:t>14-18</a:t>
            </a:r>
            <a:endParaRPr lang="en-US" sz="1600"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763000" cy="1143000"/>
          </a:xfrm>
          <a:noFill/>
          <a:ln/>
        </p:spPr>
        <p:txBody>
          <a:bodyPr lIns="90488" tIns="44450" rIns="90488" bIns="44450"/>
          <a:lstStyle/>
          <a:p>
            <a:pPr algn="l"/>
            <a:r>
              <a:rPr lang="en-US" sz="3600" dirty="0">
                <a:solidFill>
                  <a:srgbClr val="FF5050"/>
                </a:solidFill>
                <a:latin typeface="Arial Black" pitchFamily="34" charset="0"/>
              </a:rPr>
              <a:t>Generate: </a:t>
            </a:r>
            <a:r>
              <a:rPr lang="en-US" sz="3600" b="1" dirty="0">
                <a:latin typeface="Arial Black" pitchFamily="34" charset="0"/>
              </a:rPr>
              <a:t> </a:t>
            </a:r>
            <a:r>
              <a:rPr lang="en-US" sz="3600" dirty="0">
                <a:latin typeface="Arial Black" pitchFamily="34" charset="0"/>
              </a:rPr>
              <a:t>Needs Assessment</a:t>
            </a:r>
          </a:p>
        </p:txBody>
      </p:sp>
      <p:graphicFrame>
        <p:nvGraphicFramePr>
          <p:cNvPr id="25603" name="Object 3">
            <a:hlinkClick r:id="" action="ppaction://ole?verb=0"/>
          </p:cNvPr>
          <p:cNvGraphicFramePr>
            <a:graphicFrameLocks noGrp="1"/>
          </p:cNvGraphicFramePr>
          <p:nvPr>
            <p:ph type="clipArt" sz="half" idx="1"/>
          </p:nvPr>
        </p:nvGraphicFramePr>
        <p:xfrm>
          <a:off x="688975" y="2057400"/>
          <a:ext cx="3035300" cy="305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Microsoft ClipArt Gallery" r:id="rId3" imgW="3944880" imgH="3968640" progId="">
                  <p:embed/>
                </p:oleObj>
              </mc:Choice>
              <mc:Fallback>
                <p:oleObj name="Microsoft ClipArt Gallery" r:id="rId3" imgW="3944880" imgH="3968640" progId="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2057400"/>
                        <a:ext cx="3035300" cy="305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1981200"/>
            <a:ext cx="4648200" cy="31242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 marL="457200" indent="-457200">
              <a:buClr>
                <a:srgbClr val="FF5050"/>
              </a:buClr>
              <a:buFont typeface="Wingdings" pitchFamily="2" charset="2"/>
              <a:buChar char="§"/>
              <a:tabLst>
                <a:tab pos="55563" algn="l"/>
              </a:tabLst>
            </a:pPr>
            <a:r>
              <a:rPr lang="en-US" sz="2800" dirty="0">
                <a:latin typeface="Arial" charset="0"/>
              </a:rPr>
              <a:t>Determining what volunteer jobs need to be done</a:t>
            </a:r>
            <a:r>
              <a:rPr lang="en-US" sz="2800" dirty="0" smtClean="0">
                <a:latin typeface="Arial" charset="0"/>
              </a:rPr>
              <a:t>.</a:t>
            </a:r>
          </a:p>
          <a:p>
            <a:pPr marL="457200" indent="-457200">
              <a:buClr>
                <a:srgbClr val="FF5050"/>
              </a:buClr>
              <a:buFont typeface="Wingdings" pitchFamily="2" charset="2"/>
              <a:buChar char="§"/>
            </a:pPr>
            <a:endParaRPr lang="en-US" sz="2800" dirty="0">
              <a:latin typeface="Arial" charset="0"/>
            </a:endParaRPr>
          </a:p>
          <a:p>
            <a:pPr marL="457200" indent="-457200">
              <a:buClr>
                <a:srgbClr val="FF5050"/>
              </a:buClr>
              <a:buFont typeface="Wingdings" pitchFamily="2" charset="2"/>
              <a:buChar char="§"/>
            </a:pPr>
            <a:r>
              <a:rPr lang="en-US" sz="2800" dirty="0">
                <a:latin typeface="Arial" charset="0"/>
              </a:rPr>
              <a:t>A “big picture” look at the organization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838200"/>
          </a:xfrm>
        </p:spPr>
        <p:txBody>
          <a:bodyPr/>
          <a:lstStyle/>
          <a:p>
            <a:r>
              <a:rPr lang="en-US" sz="3600" b="1" dirty="0">
                <a:solidFill>
                  <a:srgbClr val="3333FF"/>
                </a:solidFill>
                <a:latin typeface="Arial" charset="0"/>
              </a:rPr>
              <a:t>Where do people volunteer?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idx="1"/>
          </p:nvPr>
        </p:nvSpPr>
        <p:spPr>
          <a:xfrm>
            <a:off x="708660" y="1634028"/>
            <a:ext cx="7520940" cy="2252172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200" dirty="0">
                <a:latin typeface="Arial" charset="0"/>
              </a:rPr>
              <a:t>Divide into groups 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200" dirty="0">
                <a:latin typeface="Arial" charset="0"/>
              </a:rPr>
              <a:t>Make a list of as many volunteer roles </a:t>
            </a:r>
            <a:r>
              <a:rPr lang="en-US" sz="3200" dirty="0" smtClean="0">
                <a:latin typeface="Arial" charset="0"/>
              </a:rPr>
              <a:t>in NARFE as </a:t>
            </a:r>
            <a:r>
              <a:rPr lang="en-US" sz="3200" dirty="0">
                <a:latin typeface="Arial" charset="0"/>
              </a:rPr>
              <a:t>you can in two minutes.</a:t>
            </a:r>
          </a:p>
          <a:p>
            <a:pPr>
              <a:buFontTx/>
              <a:buNone/>
            </a:pPr>
            <a:endParaRPr lang="en-US" dirty="0">
              <a:latin typeface="Arial" charset="0"/>
            </a:endParaRPr>
          </a:p>
        </p:txBody>
      </p:sp>
      <p:pic>
        <p:nvPicPr>
          <p:cNvPr id="53254" name="Picture 6" descr="j02403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886200"/>
            <a:ext cx="2971800" cy="2181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4699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838200"/>
          </a:xfrm>
          <a:noFill/>
          <a:ln/>
        </p:spPr>
        <p:txBody>
          <a:bodyPr lIns="90488" tIns="44450" rIns="90488" bIns="44450"/>
          <a:lstStyle/>
          <a:p>
            <a:r>
              <a:rPr lang="en-US" sz="3200" dirty="0">
                <a:solidFill>
                  <a:srgbClr val="FF5050"/>
                </a:solidFill>
                <a:latin typeface="Arial Black" pitchFamily="34" charset="0"/>
              </a:rPr>
              <a:t>Generate:</a:t>
            </a:r>
            <a:r>
              <a:rPr lang="en-US" sz="3200" dirty="0">
                <a:latin typeface="Arial Black" pitchFamily="34" charset="0"/>
              </a:rPr>
              <a:t> Position </a:t>
            </a:r>
            <a:r>
              <a:rPr lang="en-US" sz="3200" dirty="0" smtClean="0">
                <a:latin typeface="Arial Black" pitchFamily="34" charset="0"/>
              </a:rPr>
              <a:t>Description</a:t>
            </a:r>
            <a:endParaRPr lang="en-US" sz="3200" dirty="0">
              <a:latin typeface="Arial Black" pitchFamily="34" charset="0"/>
            </a:endParaRPr>
          </a:p>
        </p:txBody>
      </p:sp>
      <p:graphicFrame>
        <p:nvGraphicFramePr>
          <p:cNvPr id="5123" name="Object 3">
            <a:hlinkClick r:id="" action="ppaction://ole?verb=0"/>
          </p:cNvPr>
          <p:cNvGraphicFramePr>
            <a:graphicFrameLocks noGrp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4271738880"/>
              </p:ext>
            </p:extLst>
          </p:nvPr>
        </p:nvGraphicFramePr>
        <p:xfrm>
          <a:off x="6400800" y="3276600"/>
          <a:ext cx="24384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Microsoft ClipArt Gallery" r:id="rId3" imgW="4752720" imgH="4959000" progId="">
                  <p:embed/>
                </p:oleObj>
              </mc:Choice>
              <mc:Fallback>
                <p:oleObj name="Microsoft ClipArt Gallery" r:id="rId3" imgW="4752720" imgH="4959000" progId="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276600"/>
                        <a:ext cx="243840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143000"/>
            <a:ext cx="8534400" cy="40386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>
              <a:lnSpc>
                <a:spcPct val="90000"/>
              </a:lnSpc>
              <a:buClr>
                <a:srgbClr val="FF5050"/>
              </a:buClr>
              <a:buFont typeface="Wingdings" pitchFamily="2" charset="2"/>
              <a:buChar char="§"/>
            </a:pPr>
            <a:r>
              <a:rPr lang="en-US" sz="2800" dirty="0">
                <a:latin typeface="Arial" charset="0"/>
              </a:rPr>
              <a:t>Written explanation of the volunteer’s position and role. Include:</a:t>
            </a:r>
          </a:p>
          <a:p>
            <a:pPr marL="1311275" indent="-285750">
              <a:lnSpc>
                <a:spcPct val="90000"/>
              </a:lnSpc>
              <a:buClr>
                <a:srgbClr val="FF5050"/>
              </a:buClr>
              <a:buFont typeface="Wingdings" pitchFamily="2" charset="2"/>
              <a:buChar char="ü"/>
            </a:pPr>
            <a:r>
              <a:rPr lang="en-US" sz="2400" dirty="0">
                <a:latin typeface="Arial" charset="0"/>
              </a:rPr>
              <a:t> Position Title</a:t>
            </a:r>
          </a:p>
          <a:p>
            <a:pPr marL="1311275" indent="-285750">
              <a:lnSpc>
                <a:spcPct val="90000"/>
              </a:lnSpc>
              <a:buClr>
                <a:srgbClr val="FF5050"/>
              </a:buClr>
              <a:buFont typeface="Wingdings" pitchFamily="2" charset="2"/>
              <a:buChar char="ü"/>
            </a:pPr>
            <a:r>
              <a:rPr lang="en-US" sz="2400" dirty="0">
                <a:latin typeface="Arial" charset="0"/>
              </a:rPr>
              <a:t> Time Commitment</a:t>
            </a:r>
          </a:p>
          <a:p>
            <a:pPr marL="1311275" indent="-285750">
              <a:lnSpc>
                <a:spcPct val="90000"/>
              </a:lnSpc>
              <a:buClr>
                <a:srgbClr val="FF5050"/>
              </a:buClr>
              <a:buFont typeface="Wingdings" pitchFamily="2" charset="2"/>
              <a:buChar char="ü"/>
            </a:pPr>
            <a:r>
              <a:rPr lang="en-US" sz="2400" dirty="0">
                <a:latin typeface="Arial" charset="0"/>
              </a:rPr>
              <a:t> Location</a:t>
            </a:r>
          </a:p>
          <a:p>
            <a:pPr marL="1311275" indent="-285750">
              <a:lnSpc>
                <a:spcPct val="90000"/>
              </a:lnSpc>
              <a:buClr>
                <a:srgbClr val="FF5050"/>
              </a:buClr>
              <a:buFont typeface="Wingdings" pitchFamily="2" charset="2"/>
              <a:buChar char="ü"/>
            </a:pPr>
            <a:r>
              <a:rPr lang="en-US" sz="2400" dirty="0">
                <a:latin typeface="Arial" charset="0"/>
              </a:rPr>
              <a:t> General Purpose</a:t>
            </a:r>
          </a:p>
          <a:p>
            <a:pPr marL="1311275" indent="-285750">
              <a:lnSpc>
                <a:spcPct val="90000"/>
              </a:lnSpc>
              <a:buClr>
                <a:srgbClr val="FF5050"/>
              </a:buClr>
              <a:buFont typeface="Wingdings" pitchFamily="2" charset="2"/>
              <a:buChar char="ü"/>
            </a:pPr>
            <a:r>
              <a:rPr lang="en-US" sz="2400" dirty="0">
                <a:latin typeface="Arial" charset="0"/>
              </a:rPr>
              <a:t> Specific Responsibilities</a:t>
            </a:r>
          </a:p>
          <a:p>
            <a:pPr marL="1311275" indent="-285750">
              <a:lnSpc>
                <a:spcPct val="90000"/>
              </a:lnSpc>
              <a:buClr>
                <a:srgbClr val="FF5050"/>
              </a:buClr>
              <a:buFont typeface="Wingdings" pitchFamily="2" charset="2"/>
              <a:buChar char="ü"/>
            </a:pPr>
            <a:r>
              <a:rPr lang="en-US" sz="2400" dirty="0">
                <a:latin typeface="Arial" charset="0"/>
              </a:rPr>
              <a:t> Support </a:t>
            </a:r>
            <a:r>
              <a:rPr lang="en-US" sz="2400" dirty="0" smtClean="0">
                <a:latin typeface="Arial" charset="0"/>
              </a:rPr>
              <a:t>Provided</a:t>
            </a:r>
          </a:p>
          <a:p>
            <a:pPr marL="1311275" indent="-285750">
              <a:lnSpc>
                <a:spcPct val="90000"/>
              </a:lnSpc>
              <a:buClr>
                <a:srgbClr val="FF5050"/>
              </a:buClr>
              <a:buFont typeface="Wingdings" pitchFamily="2" charset="2"/>
              <a:buChar char="ü"/>
            </a:pPr>
            <a:r>
              <a:rPr lang="en-US" sz="2400" dirty="0" smtClean="0">
                <a:latin typeface="Arial" charset="0"/>
              </a:rPr>
              <a:t>Contact </a:t>
            </a:r>
            <a:r>
              <a:rPr lang="en-US" sz="2400" dirty="0">
                <a:latin typeface="Arial" charset="0"/>
              </a:rPr>
              <a:t>Person/Supervisor</a:t>
            </a:r>
          </a:p>
          <a:p>
            <a:pPr>
              <a:lnSpc>
                <a:spcPct val="90000"/>
              </a:lnSpc>
              <a:buClr>
                <a:srgbClr val="0066CC"/>
              </a:buClr>
              <a:buFont typeface="Wingdings" pitchFamily="2" charset="2"/>
              <a:buChar char="ü"/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457200"/>
            <a:ext cx="5943600" cy="762000"/>
          </a:xfrm>
          <a:noFill/>
          <a:ln/>
        </p:spPr>
        <p:txBody>
          <a:bodyPr lIns="90488" tIns="44450" rIns="90488" bIns="44450"/>
          <a:lstStyle/>
          <a:p>
            <a:pPr algn="l"/>
            <a:r>
              <a:rPr lang="en-US" sz="3600" dirty="0">
                <a:solidFill>
                  <a:srgbClr val="FF5050"/>
                </a:solidFill>
                <a:latin typeface="Arial Black" pitchFamily="34" charset="0"/>
              </a:rPr>
              <a:t>Generate</a:t>
            </a:r>
            <a:r>
              <a:rPr lang="en-US" sz="3600" dirty="0" smtClean="0">
                <a:solidFill>
                  <a:srgbClr val="FF5050"/>
                </a:solidFill>
                <a:latin typeface="Arial Black" pitchFamily="34" charset="0"/>
              </a:rPr>
              <a:t>:  </a:t>
            </a:r>
            <a:r>
              <a:rPr lang="en-US" sz="3600" dirty="0" smtClean="0">
                <a:latin typeface="Arial Black" pitchFamily="34" charset="0"/>
              </a:rPr>
              <a:t>Identify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819400" y="1905000"/>
            <a:ext cx="5867400" cy="2971800"/>
          </a:xfrm>
          <a:noFill/>
          <a:ln/>
        </p:spPr>
        <p:txBody>
          <a:bodyPr lIns="90488" tIns="44450" rIns="90488" bIns="44450">
            <a:normAutofit fontScale="92500" lnSpcReduction="10000"/>
          </a:bodyPr>
          <a:lstStyle/>
          <a:p>
            <a:pPr marL="0" indent="0">
              <a:buClr>
                <a:srgbClr val="FF5050"/>
              </a:buClr>
            </a:pPr>
            <a:r>
              <a:rPr lang="en-US" sz="2800" dirty="0" smtClean="0">
                <a:latin typeface="Arial" charset="0"/>
              </a:rPr>
              <a:t>Develop </a:t>
            </a:r>
            <a:r>
              <a:rPr lang="en-US" sz="2800" dirty="0">
                <a:latin typeface="Arial" charset="0"/>
              </a:rPr>
              <a:t>a list of individuals and groups to contact for volunteer </a:t>
            </a:r>
            <a:r>
              <a:rPr lang="en-US" sz="2800" dirty="0" smtClean="0">
                <a:latin typeface="Arial" charset="0"/>
              </a:rPr>
              <a:t>service.</a:t>
            </a:r>
          </a:p>
          <a:p>
            <a:pPr marL="628650" indent="-287338">
              <a:buClr>
                <a:srgbClr val="FF5050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Look </a:t>
            </a:r>
            <a:r>
              <a:rPr lang="en-US" sz="2400" dirty="0">
                <a:latin typeface="Arial" charset="0"/>
              </a:rPr>
              <a:t>for “non-traditional” volunteers</a:t>
            </a:r>
          </a:p>
          <a:p>
            <a:pPr marL="628650" lvl="2" indent="-287338">
              <a:buClr>
                <a:srgbClr val="FF5050"/>
              </a:buClr>
              <a:buFont typeface="Arial" pitchFamily="34" charset="0"/>
              <a:buChar char="•"/>
            </a:pPr>
            <a:r>
              <a:rPr lang="en-US" sz="2000" b="1" dirty="0" smtClean="0">
                <a:latin typeface="Arial" charset="0"/>
              </a:rPr>
              <a:t>E</a:t>
            </a:r>
            <a:r>
              <a:rPr lang="en-US" sz="2400" b="1" dirty="0" smtClean="0">
                <a:latin typeface="Arial" charset="0"/>
              </a:rPr>
              <a:t>xample</a:t>
            </a:r>
            <a:r>
              <a:rPr lang="en-US" sz="2400" b="1" dirty="0">
                <a:latin typeface="Arial" charset="0"/>
              </a:rPr>
              <a:t>:  Singles in youth programs, college students in the </a:t>
            </a:r>
            <a:r>
              <a:rPr lang="en-US" sz="2400" b="1" dirty="0" smtClean="0">
                <a:latin typeface="Arial" charset="0"/>
              </a:rPr>
              <a:t>nursery, retirees judging public speaking contest. </a:t>
            </a:r>
            <a:r>
              <a:rPr lang="en-US" sz="2400" b="1" dirty="0">
                <a:latin typeface="Arial" charset="0"/>
              </a:rPr>
              <a:t>. . </a:t>
            </a:r>
          </a:p>
        </p:txBody>
      </p:sp>
      <p:graphicFrame>
        <p:nvGraphicFramePr>
          <p:cNvPr id="7173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6730482"/>
              </p:ext>
            </p:extLst>
          </p:nvPr>
        </p:nvGraphicFramePr>
        <p:xfrm>
          <a:off x="228600" y="457200"/>
          <a:ext cx="28956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Microsoft ClipArt Gallery" r:id="rId3" imgW="3024000" imgH="3251160" progId="">
                  <p:embed/>
                </p:oleObj>
              </mc:Choice>
              <mc:Fallback>
                <p:oleObj name="Microsoft ClipArt Gallery" r:id="rId3" imgW="3024000" imgH="3251160" progId="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57200"/>
                        <a:ext cx="289560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57150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 sz="3600" dirty="0">
                <a:solidFill>
                  <a:srgbClr val="FF5050"/>
                </a:solidFill>
                <a:latin typeface="Arial Black" pitchFamily="34" charset="0"/>
              </a:rPr>
              <a:t>Generate:</a:t>
            </a:r>
            <a:r>
              <a:rPr lang="en-US" sz="3600" dirty="0">
                <a:latin typeface="Arial Black" pitchFamily="34" charset="0"/>
              </a:rPr>
              <a:t>  Recruit</a:t>
            </a:r>
          </a:p>
        </p:txBody>
      </p:sp>
      <p:graphicFrame>
        <p:nvGraphicFramePr>
          <p:cNvPr id="9220" name="Object 4">
            <a:hlinkClick r:id="" action="ppaction://ole?verb=0"/>
          </p:cNvPr>
          <p:cNvGraphicFramePr>
            <a:graphicFrameLocks noGrp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4267723563"/>
              </p:ext>
            </p:extLst>
          </p:nvPr>
        </p:nvGraphicFramePr>
        <p:xfrm>
          <a:off x="5715000" y="3429000"/>
          <a:ext cx="2863850" cy="327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Microsoft ClipArt Gallery" r:id="rId3" imgW="2863800" imgH="3274920" progId="">
                  <p:embed/>
                </p:oleObj>
              </mc:Choice>
              <mc:Fallback>
                <p:oleObj name="Microsoft ClipArt Gallery" r:id="rId3" imgW="2863800" imgH="3274920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429000"/>
                        <a:ext cx="2863850" cy="327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600200"/>
            <a:ext cx="7620000" cy="3505200"/>
          </a:xfrm>
          <a:noFill/>
          <a:ln/>
        </p:spPr>
        <p:txBody>
          <a:bodyPr lIns="90488" tIns="44450" rIns="90488" bIns="44450"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latin typeface="Arial" charset="0"/>
              </a:rPr>
              <a:t>Actively search for new volunteers:</a:t>
            </a:r>
          </a:p>
          <a:p>
            <a:pPr marL="457200" indent="-4572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b="1" dirty="0" smtClean="0">
                <a:latin typeface="Arial" charset="0"/>
              </a:rPr>
              <a:t>Web sites/electronic lists</a:t>
            </a:r>
            <a:endParaRPr lang="en-US" sz="2800" b="1" dirty="0">
              <a:latin typeface="Arial" charset="0"/>
            </a:endParaRPr>
          </a:p>
          <a:p>
            <a:pPr marL="457200" indent="-4572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b="1" dirty="0" smtClean="0">
                <a:latin typeface="Arial" charset="0"/>
              </a:rPr>
              <a:t>Master </a:t>
            </a:r>
            <a:r>
              <a:rPr lang="en-US" sz="2800" b="1" dirty="0">
                <a:latin typeface="Arial" charset="0"/>
              </a:rPr>
              <a:t>list (printed) for all volunteer jobs</a:t>
            </a:r>
          </a:p>
          <a:p>
            <a:pPr marL="457200" indent="-4572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b="1" dirty="0" smtClean="0">
                <a:latin typeface="Arial" charset="0"/>
              </a:rPr>
              <a:t>Current </a:t>
            </a:r>
            <a:r>
              <a:rPr lang="en-US" sz="2800" b="1" dirty="0">
                <a:latin typeface="Arial" charset="0"/>
              </a:rPr>
              <a:t>volunteers</a:t>
            </a:r>
          </a:p>
          <a:p>
            <a:pPr marL="457200" indent="-4572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b="1" dirty="0">
                <a:latin typeface="Arial" charset="0"/>
              </a:rPr>
              <a:t> Personal contacts:</a:t>
            </a:r>
          </a:p>
          <a:p>
            <a:pPr marL="1200150" lvl="1" indent="398463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000" b="1" dirty="0" smtClean="0">
                <a:latin typeface="Arial" charset="0"/>
              </a:rPr>
              <a:t>face </a:t>
            </a:r>
            <a:r>
              <a:rPr lang="en-US" sz="2000" b="1" dirty="0">
                <a:latin typeface="Arial" charset="0"/>
              </a:rPr>
              <a:t>to face</a:t>
            </a:r>
          </a:p>
          <a:p>
            <a:pPr marL="1598613" lvl="1" indent="-398463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000" b="1" dirty="0" smtClean="0">
                <a:latin typeface="Arial" charset="0"/>
              </a:rPr>
              <a:t>“</a:t>
            </a:r>
            <a:r>
              <a:rPr lang="en-US" sz="2000" b="1" dirty="0">
                <a:latin typeface="Arial" charset="0"/>
              </a:rPr>
              <a:t>no” – ask again</a:t>
            </a:r>
          </a:p>
          <a:p>
            <a:pPr marL="1598613" lvl="1" indent="-398463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000" b="1" dirty="0" smtClean="0">
                <a:latin typeface="Arial" charset="0"/>
              </a:rPr>
              <a:t>don’t </a:t>
            </a:r>
            <a:r>
              <a:rPr lang="en-US" sz="2000" b="1" dirty="0">
                <a:latin typeface="Arial" charset="0"/>
              </a:rPr>
              <a:t>over-recruit</a:t>
            </a:r>
            <a:r>
              <a:rPr lang="en-US" b="1" dirty="0">
                <a:latin typeface="Arial" charset="0"/>
              </a:rPr>
              <a:t>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Arial" charset="0"/>
              </a:rPr>
              <a:t>			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09600"/>
            <a:ext cx="5638800" cy="762000"/>
          </a:xfrm>
          <a:noFill/>
          <a:ln>
            <a:noFill/>
          </a:ln>
        </p:spPr>
        <p:txBody>
          <a:bodyPr lIns="90488" tIns="44450" rIns="90488" bIns="44450"/>
          <a:lstStyle/>
          <a:p>
            <a:r>
              <a:rPr lang="en-US" sz="3600" dirty="0">
                <a:solidFill>
                  <a:srgbClr val="FF5050"/>
                </a:solidFill>
                <a:latin typeface="Arial Black" pitchFamily="34" charset="0"/>
              </a:rPr>
              <a:t>Generate:</a:t>
            </a:r>
            <a:r>
              <a:rPr lang="en-US" sz="3600" dirty="0">
                <a:latin typeface="Arial Black" pitchFamily="34" charset="0"/>
              </a:rPr>
              <a:t>  Screen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752600"/>
            <a:ext cx="6858000" cy="29718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 marL="457200" indent="-457200">
              <a:buClr>
                <a:srgbClr val="FF5050"/>
              </a:buClr>
              <a:buFont typeface="Wingdings" pitchFamily="2" charset="2"/>
              <a:buChar char="§"/>
            </a:pPr>
            <a:r>
              <a:rPr lang="en-US" sz="2800" dirty="0">
                <a:latin typeface="Arial" charset="0"/>
              </a:rPr>
              <a:t>Potential volunteer completes application &amp; submits references</a:t>
            </a:r>
          </a:p>
          <a:p>
            <a:pPr marL="457200" indent="-457200">
              <a:buClr>
                <a:srgbClr val="FF5050"/>
              </a:buClr>
              <a:buFont typeface="Wingdings" pitchFamily="2" charset="2"/>
              <a:buChar char="§"/>
            </a:pPr>
            <a:r>
              <a:rPr lang="en-US" sz="2800" dirty="0">
                <a:latin typeface="Arial" charset="0"/>
              </a:rPr>
              <a:t>Agents contact references</a:t>
            </a:r>
          </a:p>
          <a:p>
            <a:pPr marL="457200" indent="-457200">
              <a:buClr>
                <a:srgbClr val="FF5050"/>
              </a:buClr>
              <a:buFont typeface="Wingdings" pitchFamily="2" charset="2"/>
              <a:buChar char="§"/>
            </a:pPr>
            <a:r>
              <a:rPr lang="en-US" sz="2800" dirty="0">
                <a:latin typeface="Arial" charset="0"/>
              </a:rPr>
              <a:t>Potential volunteer is interviewed</a:t>
            </a:r>
          </a:p>
        </p:txBody>
      </p:sp>
      <p:pic>
        <p:nvPicPr>
          <p:cNvPr id="11280" name="Picture 16" descr="C:\Documents and Settings\mnall\Local Settings\Temporary Internet Files\Content.IE5\O5MBW9QZ\MCj040611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3589" y="4572000"/>
            <a:ext cx="3820411" cy="227907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5486400" cy="838200"/>
          </a:xfrm>
          <a:noFill/>
          <a:ln/>
        </p:spPr>
        <p:txBody>
          <a:bodyPr lIns="90488" tIns="44450" rIns="90488" bIns="44450"/>
          <a:lstStyle/>
          <a:p>
            <a:r>
              <a:rPr lang="en-US" sz="3600" dirty="0">
                <a:solidFill>
                  <a:srgbClr val="FF5050"/>
                </a:solidFill>
                <a:latin typeface="Arial Black" pitchFamily="34" charset="0"/>
              </a:rPr>
              <a:t>Generate:</a:t>
            </a:r>
            <a:r>
              <a:rPr lang="en-US" sz="3600" dirty="0">
                <a:latin typeface="Arial Black" pitchFamily="34" charset="0"/>
              </a:rPr>
              <a:t>  Select</a:t>
            </a:r>
          </a:p>
        </p:txBody>
      </p:sp>
      <p:graphicFrame>
        <p:nvGraphicFramePr>
          <p:cNvPr id="12292" name="Object 4">
            <a:hlinkClick r:id="" action="ppaction://ole?verb=0"/>
          </p:cNvPr>
          <p:cNvGraphicFramePr>
            <a:graphicFrameLocks noGrp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1817437911"/>
              </p:ext>
            </p:extLst>
          </p:nvPr>
        </p:nvGraphicFramePr>
        <p:xfrm>
          <a:off x="152400" y="1143000"/>
          <a:ext cx="2879725" cy="410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Microsoft ClipArt Gallery" r:id="rId3" imgW="3846240" imgH="5476680" progId="">
                  <p:embed/>
                </p:oleObj>
              </mc:Choice>
              <mc:Fallback>
                <p:oleObj name="Microsoft ClipArt Gallery" r:id="rId3" imgW="3846240" imgH="5476680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143000"/>
                        <a:ext cx="2879725" cy="410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352800" y="1219200"/>
            <a:ext cx="5410200" cy="41910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>
              <a:buClr>
                <a:srgbClr val="FF5050"/>
              </a:buClr>
              <a:buFont typeface="Wingdings" pitchFamily="2" charset="2"/>
              <a:buChar char="§"/>
            </a:pPr>
            <a:r>
              <a:rPr lang="en-US" sz="2800" dirty="0"/>
              <a:t>Place individuals in the most suitable volunteer positions.</a:t>
            </a:r>
          </a:p>
          <a:p>
            <a:pPr marL="628650" indent="0">
              <a:buClr>
                <a:srgbClr val="FF5050"/>
              </a:buClr>
            </a:pPr>
            <a:r>
              <a:rPr lang="en-US" sz="2800" dirty="0"/>
              <a:t>Match:</a:t>
            </a:r>
          </a:p>
          <a:p>
            <a:pPr marL="1601787" lvl="2" indent="-457200">
              <a:buClr>
                <a:srgbClr val="FF5050"/>
              </a:buClr>
              <a:buFont typeface="Wingdings" pitchFamily="2" charset="2"/>
              <a:buChar char="ü"/>
            </a:pPr>
            <a:r>
              <a:rPr lang="en-US" sz="2800" dirty="0"/>
              <a:t>Talent</a:t>
            </a:r>
          </a:p>
          <a:p>
            <a:pPr marL="1601787" lvl="2" indent="-457200">
              <a:buClr>
                <a:srgbClr val="FF5050"/>
              </a:buClr>
              <a:buFont typeface="Wingdings" pitchFamily="2" charset="2"/>
              <a:buChar char="ü"/>
            </a:pPr>
            <a:r>
              <a:rPr lang="en-US" sz="2800" dirty="0"/>
              <a:t>Knowledge</a:t>
            </a:r>
          </a:p>
          <a:p>
            <a:pPr marL="1601787" lvl="2" indent="-457200">
              <a:buClr>
                <a:srgbClr val="FF5050"/>
              </a:buClr>
              <a:buFont typeface="Wingdings" pitchFamily="2" charset="2"/>
              <a:buChar char="ü"/>
            </a:pPr>
            <a:r>
              <a:rPr lang="en-US" sz="2800" dirty="0"/>
              <a:t>Skills</a:t>
            </a:r>
          </a:p>
          <a:p>
            <a:pPr marL="1601787" lvl="2" indent="-457200">
              <a:buClr>
                <a:srgbClr val="FF5050"/>
              </a:buClr>
              <a:buFont typeface="Wingdings" pitchFamily="2" charset="2"/>
              <a:buChar char="ü"/>
            </a:pPr>
            <a:r>
              <a:rPr lang="en-US" sz="2800" dirty="0"/>
              <a:t>Experience</a:t>
            </a:r>
          </a:p>
          <a:p>
            <a:pPr marL="1601787" lvl="2" indent="-457200">
              <a:buClr>
                <a:srgbClr val="FF5050"/>
              </a:buClr>
              <a:buFont typeface="Wingdings" pitchFamily="2" charset="2"/>
              <a:buChar char="ü"/>
            </a:pPr>
            <a:r>
              <a:rPr lang="en-US" sz="2800" dirty="0"/>
              <a:t>Goals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51054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 sz="3600" dirty="0">
                <a:solidFill>
                  <a:srgbClr val="00BA00"/>
                </a:solidFill>
                <a:latin typeface="Arial Black" pitchFamily="34" charset="0"/>
              </a:rPr>
              <a:t>Educate:</a:t>
            </a:r>
            <a:r>
              <a:rPr lang="en-US" sz="3600" dirty="0">
                <a:latin typeface="Arial Black" pitchFamily="34" charset="0"/>
              </a:rPr>
              <a:t>  Orient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001000" cy="4114800"/>
          </a:xfrm>
          <a:noFill/>
          <a:ln/>
        </p:spPr>
        <p:txBody>
          <a:bodyPr lIns="90488" tIns="44450" rIns="90488" bIns="44450">
            <a:normAutofit lnSpcReduction="10000"/>
          </a:bodyPr>
          <a:lstStyle/>
          <a:p>
            <a:pPr marL="0" indent="0">
              <a:lnSpc>
                <a:spcPct val="110000"/>
              </a:lnSpc>
              <a:buClr>
                <a:srgbClr val="00BA00"/>
              </a:buClr>
            </a:pPr>
            <a:r>
              <a:rPr lang="en-US" sz="2800" dirty="0">
                <a:latin typeface="Arial" charset="0"/>
              </a:rPr>
              <a:t>Begin at the beginning.  Include topics about</a:t>
            </a:r>
            <a:r>
              <a:rPr lang="en-US" sz="2800" dirty="0" smtClean="0">
                <a:latin typeface="Arial" charset="0"/>
              </a:rPr>
              <a:t>:</a:t>
            </a:r>
            <a:endParaRPr lang="en-US" sz="1000" dirty="0" smtClean="0">
              <a:latin typeface="Arial" charset="0"/>
            </a:endParaRPr>
          </a:p>
          <a:p>
            <a:pPr marL="0" indent="0">
              <a:lnSpc>
                <a:spcPct val="110000"/>
              </a:lnSpc>
              <a:buClr>
                <a:srgbClr val="00BA00"/>
              </a:buClr>
            </a:pPr>
            <a:endParaRPr lang="en-US" sz="900" dirty="0" smtClean="0">
              <a:latin typeface="Arial" charset="0"/>
            </a:endParaRPr>
          </a:p>
          <a:p>
            <a:pPr marL="341313" lvl="1" indent="-341313">
              <a:lnSpc>
                <a:spcPct val="90000"/>
              </a:lnSpc>
              <a:buClr>
                <a:srgbClr val="00BA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" charset="0"/>
              </a:rPr>
              <a:t>History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>
                <a:latin typeface="Arial" charset="0"/>
              </a:rPr>
              <a:t>m</a:t>
            </a:r>
            <a:r>
              <a:rPr lang="en-US" sz="2800" dirty="0" smtClean="0">
                <a:latin typeface="Arial" charset="0"/>
              </a:rPr>
              <a:t>ission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>
                <a:latin typeface="Arial" charset="0"/>
              </a:rPr>
              <a:t>v</a:t>
            </a:r>
            <a:r>
              <a:rPr lang="en-US" sz="2800" dirty="0" smtClean="0">
                <a:latin typeface="Arial" charset="0"/>
              </a:rPr>
              <a:t>alues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smtClean="0">
                <a:latin typeface="Arial" charset="0"/>
              </a:rPr>
              <a:t>etc. of the  </a:t>
            </a:r>
            <a:r>
              <a:rPr lang="en-US" sz="2800" dirty="0">
                <a:latin typeface="Arial" charset="0"/>
              </a:rPr>
              <a:t>organization</a:t>
            </a:r>
          </a:p>
          <a:p>
            <a:pPr marL="341313" lvl="1" indent="-341313">
              <a:lnSpc>
                <a:spcPct val="90000"/>
              </a:lnSpc>
              <a:buClr>
                <a:srgbClr val="00BA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" charset="0"/>
              </a:rPr>
              <a:t>Past </a:t>
            </a:r>
            <a:r>
              <a:rPr lang="en-US" sz="2800" dirty="0">
                <a:latin typeface="Arial" charset="0"/>
              </a:rPr>
              <a:t>and current programs and projects</a:t>
            </a:r>
          </a:p>
          <a:p>
            <a:pPr marL="341313" lvl="1" indent="-341313">
              <a:lnSpc>
                <a:spcPct val="90000"/>
              </a:lnSpc>
              <a:buClr>
                <a:srgbClr val="00BA00"/>
              </a:buClr>
              <a:buFont typeface="Wingdings" pitchFamily="2" charset="2"/>
              <a:buChar char="§"/>
            </a:pPr>
            <a:r>
              <a:rPr lang="en-US" sz="2800" dirty="0">
                <a:latin typeface="Arial" charset="0"/>
              </a:rPr>
              <a:t>P</a:t>
            </a:r>
            <a:r>
              <a:rPr lang="en-US" sz="2800" dirty="0" smtClean="0">
                <a:latin typeface="Arial" charset="0"/>
              </a:rPr>
              <a:t>rocedures</a:t>
            </a:r>
            <a:endParaRPr lang="en-US" sz="2800" dirty="0">
              <a:latin typeface="Arial" charset="0"/>
            </a:endParaRPr>
          </a:p>
          <a:p>
            <a:pPr marL="341313" lvl="1" indent="-341313">
              <a:lnSpc>
                <a:spcPct val="90000"/>
              </a:lnSpc>
              <a:buClr>
                <a:srgbClr val="00BA00"/>
              </a:buClr>
              <a:buFont typeface="Wingdings" pitchFamily="2" charset="2"/>
              <a:buChar char="§"/>
            </a:pPr>
            <a:r>
              <a:rPr lang="en-US" sz="2800" dirty="0">
                <a:latin typeface="Arial" charset="0"/>
              </a:rPr>
              <a:t>P</a:t>
            </a:r>
            <a:r>
              <a:rPr lang="en-US" sz="2800" dirty="0" smtClean="0">
                <a:latin typeface="Arial" charset="0"/>
              </a:rPr>
              <a:t>olicies</a:t>
            </a:r>
            <a:endParaRPr lang="en-US" sz="2800" dirty="0">
              <a:latin typeface="Arial" charset="0"/>
            </a:endParaRPr>
          </a:p>
          <a:p>
            <a:pPr marL="341313" lvl="1" indent="-341313">
              <a:lnSpc>
                <a:spcPct val="90000"/>
              </a:lnSpc>
              <a:buClr>
                <a:srgbClr val="00BA00"/>
              </a:buClr>
              <a:buFont typeface="Wingdings" pitchFamily="2" charset="2"/>
              <a:buChar char="§"/>
            </a:pPr>
            <a:r>
              <a:rPr lang="en-US" sz="2800" dirty="0">
                <a:latin typeface="Arial" charset="0"/>
              </a:rPr>
              <a:t>S</a:t>
            </a:r>
            <a:r>
              <a:rPr lang="en-US" sz="2800" dirty="0" smtClean="0">
                <a:latin typeface="Arial" charset="0"/>
              </a:rPr>
              <a:t>tandards</a:t>
            </a:r>
            <a:endParaRPr lang="en-US" sz="2800" dirty="0">
              <a:latin typeface="Arial" charset="0"/>
            </a:endParaRPr>
          </a:p>
          <a:p>
            <a:pPr marL="341313" lvl="1" indent="-341313">
              <a:lnSpc>
                <a:spcPct val="90000"/>
              </a:lnSpc>
              <a:buClr>
                <a:srgbClr val="00BA00"/>
              </a:buClr>
              <a:buFont typeface="Wingdings" pitchFamily="2" charset="2"/>
              <a:buChar char="§"/>
            </a:pPr>
            <a:r>
              <a:rPr lang="en-US" sz="2800" dirty="0">
                <a:latin typeface="Arial" charset="0"/>
              </a:rPr>
              <a:t>G</a:t>
            </a:r>
            <a:r>
              <a:rPr lang="en-US" sz="2800" dirty="0" smtClean="0">
                <a:latin typeface="Arial" charset="0"/>
              </a:rPr>
              <a:t>eneral </a:t>
            </a:r>
            <a:r>
              <a:rPr lang="en-US" sz="2800" dirty="0">
                <a:latin typeface="Arial" charset="0"/>
              </a:rPr>
              <a:t>expectations</a:t>
            </a:r>
          </a:p>
          <a:p>
            <a:pPr marL="341313" lvl="1" indent="-341313">
              <a:lnSpc>
                <a:spcPct val="90000"/>
              </a:lnSpc>
              <a:buClr>
                <a:srgbClr val="00BA00"/>
              </a:buClr>
              <a:buFont typeface="Wingdings" pitchFamily="2" charset="2"/>
              <a:buChar char="§"/>
            </a:pPr>
            <a:r>
              <a:rPr lang="en-US" sz="2800" dirty="0">
                <a:latin typeface="Arial" charset="0"/>
              </a:rPr>
              <a:t>T</a:t>
            </a:r>
            <a:r>
              <a:rPr lang="en-US" sz="2800" dirty="0" smtClean="0">
                <a:latin typeface="Arial" charset="0"/>
              </a:rPr>
              <a:t>he </a:t>
            </a:r>
            <a:r>
              <a:rPr lang="en-US" sz="2800" dirty="0">
                <a:latin typeface="Arial" charset="0"/>
              </a:rPr>
              <a:t>“why’s”</a:t>
            </a:r>
          </a:p>
          <a:p>
            <a:pPr lvl="1">
              <a:lnSpc>
                <a:spcPct val="90000"/>
              </a:lnSpc>
              <a:buClr>
                <a:srgbClr val="00BA00"/>
              </a:buClr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  <a:buClr>
                <a:srgbClr val="00BA00"/>
              </a:buClr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graphicFrame>
        <p:nvGraphicFramePr>
          <p:cNvPr id="13316" name="Object 4">
            <a:hlinkClick r:id="" action="ppaction://ole?verb=0"/>
          </p:cNvPr>
          <p:cNvGraphicFramePr>
            <a:graphicFrameLocks noGrp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1844393132"/>
              </p:ext>
            </p:extLst>
          </p:nvPr>
        </p:nvGraphicFramePr>
        <p:xfrm>
          <a:off x="5867400" y="3810000"/>
          <a:ext cx="3086100" cy="216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Microsoft ClipArt Gallery" r:id="rId3" imgW="4951080" imgH="3473280" progId="">
                  <p:embed/>
                </p:oleObj>
              </mc:Choice>
              <mc:Fallback>
                <p:oleObj name="Microsoft ClipArt Gallery" r:id="rId3" imgW="4951080" imgH="3473280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810000"/>
                        <a:ext cx="3086100" cy="216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4724400" cy="548640"/>
          </a:xfrm>
        </p:spPr>
        <p:txBody>
          <a:bodyPr/>
          <a:lstStyle/>
          <a:p>
            <a:r>
              <a:rPr lang="en-US" sz="3600" b="1" cap="none" dirty="0" smtClean="0">
                <a:solidFill>
                  <a:srgbClr val="3333FF"/>
                </a:solidFill>
                <a:latin typeface="Arial" charset="0"/>
              </a:rPr>
              <a:t>What Is A Volunteer?</a:t>
            </a:r>
            <a:endParaRPr lang="en-US" sz="3600" b="1" cap="none" dirty="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371600"/>
            <a:ext cx="6248400" cy="4114800"/>
          </a:xfrm>
        </p:spPr>
        <p:txBody>
          <a:bodyPr>
            <a:normAutofit/>
          </a:bodyPr>
          <a:lstStyle/>
          <a:p>
            <a:pPr marL="288925" indent="0">
              <a:buFontTx/>
              <a:buNone/>
            </a:pP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Definition:</a:t>
            </a:r>
          </a:p>
          <a:p>
            <a:pPr marL="288925" indent="0">
              <a:buFontTx/>
              <a:buNone/>
            </a:pPr>
            <a:r>
              <a:rPr lang="en-US" sz="3200" dirty="0">
                <a:latin typeface="Arial" charset="0"/>
              </a:rPr>
              <a:t>An individual with varying degrees of knowledge and skill that goes to the University of Tennessee and plays for a </a:t>
            </a:r>
            <a:r>
              <a:rPr lang="en-US" sz="3200" dirty="0" smtClean="0">
                <a:latin typeface="Arial" charset="0"/>
              </a:rPr>
              <a:t>losing </a:t>
            </a:r>
            <a:r>
              <a:rPr lang="en-US" sz="3200" dirty="0">
                <a:latin typeface="Arial" charset="0"/>
              </a:rPr>
              <a:t>basketball team.</a:t>
            </a:r>
          </a:p>
        </p:txBody>
      </p:sp>
      <p:pic>
        <p:nvPicPr>
          <p:cNvPr id="56325" name="Picture 5" descr="j028277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6576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5486400" cy="609600"/>
          </a:xfrm>
          <a:noFill/>
          <a:ln/>
        </p:spPr>
        <p:txBody>
          <a:bodyPr lIns="90488" tIns="44450" rIns="90488" bIns="44450"/>
          <a:lstStyle/>
          <a:p>
            <a:r>
              <a:rPr lang="en-US" sz="3600" dirty="0">
                <a:solidFill>
                  <a:srgbClr val="00BA00"/>
                </a:solidFill>
                <a:latin typeface="Arial Black" pitchFamily="34" charset="0"/>
              </a:rPr>
              <a:t>Educate:</a:t>
            </a:r>
            <a:r>
              <a:rPr lang="en-US" sz="3600" dirty="0">
                <a:latin typeface="Arial Black" pitchFamily="34" charset="0"/>
              </a:rPr>
              <a:t>  Protect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90600"/>
            <a:ext cx="8305800" cy="4876800"/>
          </a:xfrm>
          <a:noFill/>
          <a:ln/>
        </p:spPr>
        <p:txBody>
          <a:bodyPr lIns="90488" tIns="44450" rIns="90488" bIns="44450"/>
          <a:lstStyle/>
          <a:p>
            <a:pPr marL="0" indent="0">
              <a:buClr>
                <a:srgbClr val="00BA00"/>
              </a:buClr>
            </a:pPr>
            <a:r>
              <a:rPr lang="en-US" sz="3200" dirty="0">
                <a:latin typeface="Arial" charset="0"/>
              </a:rPr>
              <a:t>Inform volunteers about risk management strategies and liability issues</a:t>
            </a:r>
            <a:r>
              <a:rPr lang="en-US" sz="3200" dirty="0" smtClean="0">
                <a:latin typeface="Arial" charset="0"/>
              </a:rPr>
              <a:t>. </a:t>
            </a:r>
          </a:p>
          <a:p>
            <a:pPr>
              <a:buClr>
                <a:srgbClr val="00BA00"/>
              </a:buClr>
            </a:pPr>
            <a:endParaRPr lang="en-US" sz="1000" dirty="0" smtClean="0">
              <a:latin typeface="Arial" charset="0"/>
            </a:endParaRPr>
          </a:p>
          <a:p>
            <a:pPr marL="396875" lvl="1" indent="-396875">
              <a:buClr>
                <a:srgbClr val="2EE64D"/>
              </a:buClr>
            </a:pPr>
            <a:r>
              <a:rPr lang="en-US" sz="2800" dirty="0" smtClean="0">
                <a:latin typeface="Arial" charset="0"/>
              </a:rPr>
              <a:t>Child </a:t>
            </a:r>
            <a:r>
              <a:rPr lang="en-US" sz="2800" dirty="0">
                <a:latin typeface="Arial" charset="0"/>
              </a:rPr>
              <a:t>Protection</a:t>
            </a:r>
          </a:p>
          <a:p>
            <a:pPr marL="396875" lvl="1" indent="-396875">
              <a:buClr>
                <a:srgbClr val="2EE64D"/>
              </a:buClr>
            </a:pPr>
            <a:r>
              <a:rPr lang="en-US" sz="2800" dirty="0">
                <a:latin typeface="Arial" charset="0"/>
              </a:rPr>
              <a:t>Behavioral Standards</a:t>
            </a:r>
          </a:p>
          <a:p>
            <a:pPr marL="396875" lvl="1" indent="-396875">
              <a:buClr>
                <a:srgbClr val="2EE64D"/>
              </a:buClr>
            </a:pPr>
            <a:r>
              <a:rPr lang="en-US" sz="2800" dirty="0">
                <a:latin typeface="Arial" charset="0"/>
              </a:rPr>
              <a:t>Conflict Resolution</a:t>
            </a:r>
          </a:p>
          <a:p>
            <a:pPr marL="396875" lvl="1" indent="-396875">
              <a:buClr>
                <a:srgbClr val="2EE64D"/>
              </a:buClr>
            </a:pPr>
            <a:r>
              <a:rPr lang="en-US" sz="2800" dirty="0">
                <a:latin typeface="Arial" charset="0"/>
              </a:rPr>
              <a:t>Confidentiality Issues</a:t>
            </a:r>
          </a:p>
          <a:p>
            <a:pPr marL="396875" lvl="1" indent="-396875">
              <a:buClr>
                <a:srgbClr val="2EE64D"/>
              </a:buClr>
            </a:pPr>
            <a:r>
              <a:rPr lang="en-US" sz="2800" dirty="0">
                <a:latin typeface="Arial" charset="0"/>
              </a:rPr>
              <a:t>Financial Management</a:t>
            </a:r>
          </a:p>
        </p:txBody>
      </p:sp>
      <p:graphicFrame>
        <p:nvGraphicFramePr>
          <p:cNvPr id="14340" name="Object 4">
            <a:hlinkClick r:id="" action="ppaction://ole?verb=0"/>
          </p:cNvPr>
          <p:cNvGraphicFramePr>
            <a:graphicFrameLocks noGrp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3115724409"/>
              </p:ext>
            </p:extLst>
          </p:nvPr>
        </p:nvGraphicFramePr>
        <p:xfrm>
          <a:off x="6019800" y="1600200"/>
          <a:ext cx="278765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Microsoft ClipArt Gallery" r:id="rId3" imgW="3792240" imgH="5599080" progId="">
                  <p:embed/>
                </p:oleObj>
              </mc:Choice>
              <mc:Fallback>
                <p:oleObj name="Microsoft ClipArt Gallery" r:id="rId3" imgW="3792240" imgH="5599080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600200"/>
                        <a:ext cx="278765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63246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sz="3600" dirty="0">
                <a:solidFill>
                  <a:srgbClr val="00BA00"/>
                </a:solidFill>
                <a:latin typeface="Arial Black" pitchFamily="34" charset="0"/>
              </a:rPr>
              <a:t>Educate:</a:t>
            </a:r>
            <a:r>
              <a:rPr lang="en-US" sz="3600" dirty="0">
                <a:latin typeface="Arial Black" pitchFamily="34" charset="0"/>
              </a:rPr>
              <a:t>  </a:t>
            </a:r>
            <a:r>
              <a:rPr lang="en-US" sz="3600" dirty="0" smtClean="0">
                <a:latin typeface="Arial Black" pitchFamily="34" charset="0"/>
              </a:rPr>
              <a:t>Resources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7467600" cy="3276600"/>
          </a:xfrm>
          <a:noFill/>
          <a:ln/>
        </p:spPr>
        <p:txBody>
          <a:bodyPr lIns="90488" tIns="44450" rIns="90488" bIns="44450"/>
          <a:lstStyle/>
          <a:p>
            <a:pPr marL="0" indent="0">
              <a:buClr>
                <a:srgbClr val="00BA00"/>
              </a:buClr>
            </a:pPr>
            <a:r>
              <a:rPr lang="en-US" sz="2800" dirty="0">
                <a:latin typeface="Arial" charset="0"/>
              </a:rPr>
              <a:t>Provide volunteers with the resources necessary to do their job</a:t>
            </a:r>
            <a:r>
              <a:rPr lang="en-US" sz="2800" dirty="0" smtClean="0">
                <a:latin typeface="Arial" charset="0"/>
              </a:rPr>
              <a:t>:   </a:t>
            </a:r>
          </a:p>
          <a:p>
            <a:pPr marL="461963" lvl="1" indent="-461963">
              <a:buClr>
                <a:srgbClr val="00BA00"/>
              </a:buClr>
            </a:pPr>
            <a:r>
              <a:rPr lang="en-US" sz="2400" dirty="0" smtClean="0">
                <a:latin typeface="Arial" charset="0"/>
              </a:rPr>
              <a:t>Human resources</a:t>
            </a:r>
          </a:p>
          <a:p>
            <a:pPr marL="461963" lvl="1" indent="-461963">
              <a:buClr>
                <a:srgbClr val="00BA00"/>
              </a:buClr>
            </a:pPr>
            <a:r>
              <a:rPr lang="en-US" sz="2400" dirty="0" smtClean="0">
                <a:latin typeface="Arial" charset="0"/>
              </a:rPr>
              <a:t>Clerical </a:t>
            </a:r>
            <a:r>
              <a:rPr lang="en-US" sz="2400" dirty="0">
                <a:latin typeface="Arial" charset="0"/>
              </a:rPr>
              <a:t>support</a:t>
            </a:r>
          </a:p>
          <a:p>
            <a:pPr marL="461963" lvl="1" indent="-461963">
              <a:buClr>
                <a:srgbClr val="00BA00"/>
              </a:buClr>
            </a:pPr>
            <a:r>
              <a:rPr lang="en-US" sz="2400" dirty="0">
                <a:latin typeface="Arial" charset="0"/>
              </a:rPr>
              <a:t>Curriculum</a:t>
            </a:r>
          </a:p>
          <a:p>
            <a:pPr marL="461963" lvl="1" indent="-461963">
              <a:buClr>
                <a:srgbClr val="00BA00"/>
              </a:buClr>
            </a:pPr>
            <a:r>
              <a:rPr lang="en-US" sz="2400" dirty="0">
                <a:latin typeface="Arial" charset="0"/>
              </a:rPr>
              <a:t>Financial resources</a:t>
            </a:r>
          </a:p>
        </p:txBody>
      </p:sp>
      <p:graphicFrame>
        <p:nvGraphicFramePr>
          <p:cNvPr id="15364" name="Object 4">
            <a:hlinkClick r:id="" action="ppaction://ole?verb=0"/>
          </p:cNvPr>
          <p:cNvGraphicFramePr>
            <a:graphicFrameLocks noGrp="1"/>
          </p:cNvGraphicFramePr>
          <p:nvPr>
            <p:ph type="clipArt" sz="half" idx="2"/>
          </p:nvPr>
        </p:nvGraphicFramePr>
        <p:xfrm>
          <a:off x="5038725" y="2286000"/>
          <a:ext cx="3251200" cy="293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Microsoft ClipArt Gallery" r:id="rId3" imgW="3716280" imgH="3350880" progId="">
                  <p:embed/>
                </p:oleObj>
              </mc:Choice>
              <mc:Fallback>
                <p:oleObj name="Microsoft ClipArt Gallery" r:id="rId3" imgW="3716280" imgH="3350880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2286000"/>
                        <a:ext cx="3251200" cy="293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533400"/>
            <a:ext cx="48768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sz="3600" dirty="0">
                <a:solidFill>
                  <a:srgbClr val="00BA00"/>
                </a:solidFill>
                <a:latin typeface="Arial Black" pitchFamily="34" charset="0"/>
              </a:rPr>
              <a:t>Educate:</a:t>
            </a:r>
            <a:r>
              <a:rPr lang="en-US" sz="3600" dirty="0">
                <a:latin typeface="Arial Black" pitchFamily="34" charset="0"/>
              </a:rPr>
              <a:t>  Teach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8229600" cy="3322638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 marL="457200" indent="-457200">
              <a:buClr>
                <a:srgbClr val="00BA00"/>
              </a:buClr>
              <a:buFont typeface="Wingdings" pitchFamily="2" charset="2"/>
              <a:buChar char="§"/>
            </a:pPr>
            <a:r>
              <a:rPr lang="en-US" sz="2800" dirty="0">
                <a:latin typeface="Arial" charset="0"/>
              </a:rPr>
              <a:t>Provide the knowledge and skills needed to fulfill their volunteer role.  </a:t>
            </a:r>
          </a:p>
          <a:p>
            <a:pPr marL="457200" indent="-457200">
              <a:buClr>
                <a:srgbClr val="00BA00"/>
              </a:buClr>
              <a:buFont typeface="Wingdings" pitchFamily="2" charset="2"/>
              <a:buChar char="§"/>
            </a:pPr>
            <a:r>
              <a:rPr lang="en-US" sz="2800" dirty="0">
                <a:latin typeface="Arial" charset="0"/>
              </a:rPr>
              <a:t>Specific subject matter which focuses on </a:t>
            </a:r>
            <a:r>
              <a:rPr lang="en-US" sz="2800" dirty="0" smtClean="0">
                <a:latin typeface="Arial" charset="0"/>
              </a:rPr>
              <a:t>program </a:t>
            </a:r>
            <a:r>
              <a:rPr lang="en-US" sz="2800" dirty="0">
                <a:latin typeface="Arial" charset="0"/>
              </a:rPr>
              <a:t>needs.</a:t>
            </a:r>
          </a:p>
        </p:txBody>
      </p:sp>
      <p:graphicFrame>
        <p:nvGraphicFramePr>
          <p:cNvPr id="16388" name="Object 4">
            <a:hlinkClick r:id="" action="ppaction://ole?verb=0"/>
          </p:cNvPr>
          <p:cNvGraphicFramePr>
            <a:graphicFrameLocks noGrp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1165302622"/>
              </p:ext>
            </p:extLst>
          </p:nvPr>
        </p:nvGraphicFramePr>
        <p:xfrm>
          <a:off x="5867400" y="3505200"/>
          <a:ext cx="30305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Microsoft ClipArt Gallery" r:id="rId3" imgW="4538520" imgH="3495600" progId="">
                  <p:embed/>
                </p:oleObj>
              </mc:Choice>
              <mc:Fallback>
                <p:oleObj name="Microsoft ClipArt Gallery" r:id="rId3" imgW="4538520" imgH="3495600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505200"/>
                        <a:ext cx="3030538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53340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sz="3600" dirty="0">
                <a:solidFill>
                  <a:srgbClr val="3333FF"/>
                </a:solidFill>
                <a:latin typeface="Arial Black" pitchFamily="34" charset="0"/>
              </a:rPr>
              <a:t>Mobilize:</a:t>
            </a:r>
            <a:r>
              <a:rPr lang="en-US" sz="3600" dirty="0">
                <a:latin typeface="Arial Black" pitchFamily="34" charset="0"/>
              </a:rPr>
              <a:t>  Engage</a:t>
            </a:r>
          </a:p>
        </p:txBody>
      </p:sp>
      <p:graphicFrame>
        <p:nvGraphicFramePr>
          <p:cNvPr id="17412" name="Object 4">
            <a:hlinkClick r:id="" action="ppaction://ole?verb=0"/>
          </p:cNvPr>
          <p:cNvGraphicFramePr>
            <a:graphicFrameLocks noGrp="1"/>
          </p:cNvGraphicFramePr>
          <p:nvPr>
            <p:ph type="clipArt" sz="half" idx="1"/>
          </p:nvPr>
        </p:nvGraphicFramePr>
        <p:xfrm>
          <a:off x="382588" y="1905000"/>
          <a:ext cx="3795712" cy="265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Microsoft ClipArt Gallery" r:id="rId3" imgW="3952800" imgH="2765160" progId="">
                  <p:embed/>
                </p:oleObj>
              </mc:Choice>
              <mc:Fallback>
                <p:oleObj name="Microsoft ClipArt Gallery" r:id="rId3" imgW="3952800" imgH="2765160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1905000"/>
                        <a:ext cx="3795712" cy="265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1524000"/>
            <a:ext cx="4724400" cy="1752600"/>
          </a:xfrm>
          <a:noFill/>
          <a:ln/>
        </p:spPr>
        <p:txBody>
          <a:bodyPr lIns="90488" tIns="44450" rIns="90488" bIns="44450">
            <a:normAutofit lnSpcReduction="10000"/>
          </a:bodyPr>
          <a:lstStyle/>
          <a:p>
            <a:pPr>
              <a:buClr>
                <a:srgbClr val="3333FF"/>
              </a:buClr>
              <a:buFont typeface="Wingdings" pitchFamily="2" charset="2"/>
              <a:buChar char="§"/>
            </a:pPr>
            <a:r>
              <a:rPr lang="en-US" sz="2800" dirty="0">
                <a:latin typeface="Arial" charset="0"/>
              </a:rPr>
              <a:t>Allow volunteers to carry out the task or activity they have been selected to perform.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5638800" cy="609600"/>
          </a:xfrm>
          <a:noFill/>
          <a:ln/>
        </p:spPr>
        <p:txBody>
          <a:bodyPr lIns="90488" tIns="44450" rIns="90488" bIns="44450"/>
          <a:lstStyle/>
          <a:p>
            <a:r>
              <a:rPr lang="en-US" sz="3600" dirty="0">
                <a:solidFill>
                  <a:srgbClr val="3333FF"/>
                </a:solidFill>
                <a:latin typeface="Arial Black" pitchFamily="34" charset="0"/>
              </a:rPr>
              <a:t>Mobilize:</a:t>
            </a:r>
            <a:r>
              <a:rPr lang="en-US" sz="3600" dirty="0">
                <a:latin typeface="Arial Black" pitchFamily="34" charset="0"/>
              </a:rPr>
              <a:t> Motivate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124200" y="1633629"/>
            <a:ext cx="5687004" cy="28956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 marL="0" indent="0">
              <a:buClr>
                <a:srgbClr val="3333FF"/>
              </a:buClr>
            </a:pPr>
            <a:r>
              <a:rPr lang="en-US" sz="2800" dirty="0">
                <a:latin typeface="Arial" charset="0"/>
              </a:rPr>
              <a:t>Create an environment which helps individuals or groups satisfy needs or </a:t>
            </a:r>
            <a:r>
              <a:rPr lang="en-US" sz="2800" dirty="0" smtClean="0">
                <a:latin typeface="Arial" charset="0"/>
              </a:rPr>
              <a:t>achieve </a:t>
            </a:r>
            <a:r>
              <a:rPr lang="en-US" sz="2800" dirty="0">
                <a:latin typeface="Arial" charset="0"/>
              </a:rPr>
              <a:t>goals.</a:t>
            </a:r>
          </a:p>
          <a:p>
            <a:pPr marL="803275" lvl="1" indent="-285750">
              <a:buClr>
                <a:srgbClr val="3333FF"/>
              </a:buClr>
            </a:pPr>
            <a:r>
              <a:rPr lang="en-US" sz="2400" dirty="0">
                <a:latin typeface="Arial" charset="0"/>
              </a:rPr>
              <a:t>Motives for beginning, continuing and discontinuing will be different</a:t>
            </a:r>
          </a:p>
          <a:p>
            <a:pPr marL="0" lvl="1" indent="0">
              <a:buClr>
                <a:srgbClr val="3333FF"/>
              </a:buClr>
              <a:buNone/>
            </a:pPr>
            <a:endParaRPr lang="en-US" sz="2400" dirty="0">
              <a:latin typeface="Arial" charset="0"/>
            </a:endParaRPr>
          </a:p>
          <a:p>
            <a:pPr lvl="1">
              <a:buClr>
                <a:srgbClr val="3333FF"/>
              </a:buClr>
              <a:buFontTx/>
              <a:buNone/>
            </a:pPr>
            <a:endParaRPr lang="en-US" sz="2400" dirty="0">
              <a:latin typeface="Arial" charset="0"/>
            </a:endParaRPr>
          </a:p>
        </p:txBody>
      </p:sp>
      <p:pic>
        <p:nvPicPr>
          <p:cNvPr id="18437" name="Picture 5" descr="C:\Documents and Settings\mnall\Local Settings\Temporary Internet Files\Content.IE5\C71B6ARP\MCj029593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2882628" cy="308142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6096000" cy="533400"/>
          </a:xfrm>
          <a:noFill/>
          <a:ln/>
        </p:spPr>
        <p:txBody>
          <a:bodyPr lIns="90488" tIns="44450" rIns="90488" bIns="44450"/>
          <a:lstStyle/>
          <a:p>
            <a:r>
              <a:rPr lang="en-US" sz="3600" dirty="0">
                <a:solidFill>
                  <a:srgbClr val="3333FF"/>
                </a:solidFill>
                <a:latin typeface="Arial Black" pitchFamily="34" charset="0"/>
              </a:rPr>
              <a:t>Mobilize:</a:t>
            </a:r>
            <a:r>
              <a:rPr lang="en-US" sz="3600" dirty="0">
                <a:latin typeface="Arial Black" pitchFamily="34" charset="0"/>
              </a:rPr>
              <a:t>  Supervise</a:t>
            </a:r>
          </a:p>
        </p:txBody>
      </p:sp>
      <p:pic>
        <p:nvPicPr>
          <p:cNvPr id="19465" name="Picture 9" descr="bd05063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0999" y="1371600"/>
            <a:ext cx="3569911" cy="2971800"/>
          </a:xfrm>
        </p:spPr>
      </p:pic>
      <p:sp>
        <p:nvSpPr>
          <p:cNvPr id="19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752600"/>
            <a:ext cx="4000500" cy="1905000"/>
          </a:xfrm>
          <a:noFill/>
          <a:ln/>
        </p:spPr>
        <p:txBody>
          <a:bodyPr lIns="90488" tIns="44450" rIns="90488" bIns="44450">
            <a:normAutofit fontScale="92500"/>
          </a:bodyPr>
          <a:lstStyle/>
          <a:p>
            <a:pPr marL="0" indent="0">
              <a:buClr>
                <a:srgbClr val="3333FF"/>
              </a:buClr>
            </a:pPr>
            <a:r>
              <a:rPr lang="en-US" sz="2800" dirty="0">
                <a:latin typeface="Arial" charset="0"/>
              </a:rPr>
              <a:t>Assisting volunteers to function at their best.</a:t>
            </a:r>
          </a:p>
          <a:p>
            <a:pPr marL="914400" lvl="1" indent="-230188">
              <a:buClr>
                <a:srgbClr val="3333FF"/>
              </a:buClr>
            </a:pPr>
            <a:r>
              <a:rPr lang="en-US" sz="2600" dirty="0" smtClean="0">
                <a:latin typeface="Arial" charset="0"/>
              </a:rPr>
              <a:t>On-going</a:t>
            </a:r>
            <a:endParaRPr lang="en-US" sz="2600" dirty="0">
              <a:latin typeface="Arial" charset="0"/>
            </a:endParaRPr>
          </a:p>
          <a:p>
            <a:pPr marL="969963" lvl="1" indent="-285750">
              <a:buClr>
                <a:srgbClr val="3333FF"/>
              </a:buClr>
            </a:pPr>
            <a:r>
              <a:rPr lang="en-US" sz="2600" dirty="0">
                <a:latin typeface="Arial" charset="0"/>
              </a:rPr>
              <a:t>Continuous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55626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sz="3600" dirty="0">
                <a:solidFill>
                  <a:srgbClr val="00CCFF"/>
                </a:solidFill>
                <a:latin typeface="Arial Black" pitchFamily="34" charset="0"/>
              </a:rPr>
              <a:t>Sustain:</a:t>
            </a:r>
            <a:r>
              <a:rPr lang="en-US" sz="3600" dirty="0">
                <a:latin typeface="Arial Black" pitchFamily="34" charset="0"/>
              </a:rPr>
              <a:t>  Evaluate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600201"/>
            <a:ext cx="6045200" cy="23622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 marL="0" indent="0">
              <a:buClr>
                <a:srgbClr val="00CCFF"/>
              </a:buClr>
            </a:pPr>
            <a:r>
              <a:rPr lang="en-US" sz="2800" dirty="0">
                <a:latin typeface="Arial" charset="0"/>
              </a:rPr>
              <a:t>On-going process  determining if goals are being met.</a:t>
            </a:r>
          </a:p>
          <a:p>
            <a:pPr marL="860425">
              <a:buClr>
                <a:srgbClr val="00CCFF"/>
              </a:buClr>
              <a:buFont typeface="Wingdings" pitchFamily="2" charset="2"/>
              <a:buChar char="§"/>
            </a:pPr>
            <a:r>
              <a:rPr lang="en-US" sz="2400" b="0" dirty="0">
                <a:latin typeface="Arial" charset="0"/>
              </a:rPr>
              <a:t>Should be both formal and informal</a:t>
            </a:r>
          </a:p>
        </p:txBody>
      </p:sp>
      <p:pic>
        <p:nvPicPr>
          <p:cNvPr id="20488" name="Picture 8" descr="j00788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038600"/>
            <a:ext cx="3429000" cy="19558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85800"/>
            <a:ext cx="6032500" cy="582612"/>
          </a:xfrm>
          <a:noFill/>
          <a:ln/>
        </p:spPr>
        <p:txBody>
          <a:bodyPr lIns="90488" tIns="44450" rIns="90488" bIns="44450"/>
          <a:lstStyle/>
          <a:p>
            <a:r>
              <a:rPr lang="en-US" sz="3600" dirty="0">
                <a:solidFill>
                  <a:srgbClr val="00CCFF"/>
                </a:solidFill>
                <a:latin typeface="Arial Black" pitchFamily="34" charset="0"/>
              </a:rPr>
              <a:t>Sustain:</a:t>
            </a:r>
            <a:r>
              <a:rPr lang="en-US" sz="3600" dirty="0">
                <a:latin typeface="Arial Black" pitchFamily="34" charset="0"/>
              </a:rPr>
              <a:t>  Recognize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447800"/>
            <a:ext cx="4648200" cy="41148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>
              <a:buClr>
                <a:srgbClr val="00CCFF"/>
              </a:buClr>
            </a:pPr>
            <a:r>
              <a:rPr lang="en-US" sz="2800" dirty="0">
                <a:latin typeface="Arial" charset="0"/>
              </a:rPr>
              <a:t>Recognition is:</a:t>
            </a:r>
          </a:p>
          <a:p>
            <a:pPr marL="573088" lvl="1" indent="-231775">
              <a:buClr>
                <a:srgbClr val="00CCFF"/>
              </a:buClr>
            </a:pPr>
            <a:r>
              <a:rPr lang="en-US" sz="2400" dirty="0">
                <a:latin typeface="Arial" charset="0"/>
              </a:rPr>
              <a:t>Essential</a:t>
            </a:r>
          </a:p>
          <a:p>
            <a:pPr marL="573088" lvl="1" indent="-231775">
              <a:buClr>
                <a:srgbClr val="00CCFF"/>
              </a:buClr>
            </a:pPr>
            <a:r>
              <a:rPr lang="en-US" sz="2400" dirty="0">
                <a:latin typeface="Arial" charset="0"/>
              </a:rPr>
              <a:t>Formal and/or informal </a:t>
            </a:r>
          </a:p>
          <a:p>
            <a:pPr marL="573088" lvl="1" indent="-231775">
              <a:buClr>
                <a:srgbClr val="00CCFF"/>
              </a:buClr>
            </a:pPr>
            <a:r>
              <a:rPr lang="en-US" sz="2400" dirty="0">
                <a:latin typeface="Arial" charset="0"/>
              </a:rPr>
              <a:t>Sincere</a:t>
            </a:r>
          </a:p>
          <a:p>
            <a:pPr marL="573088" lvl="1" indent="-231775">
              <a:buClr>
                <a:srgbClr val="00CCFF"/>
              </a:buClr>
            </a:pPr>
            <a:r>
              <a:rPr lang="en-US" sz="2400" dirty="0">
                <a:latin typeface="Arial" charset="0"/>
              </a:rPr>
              <a:t>Provides a sense of appreciation</a:t>
            </a:r>
          </a:p>
        </p:txBody>
      </p:sp>
      <p:pic>
        <p:nvPicPr>
          <p:cNvPr id="21513" name="Picture 9" descr="so0095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648200"/>
            <a:ext cx="1144588" cy="1584325"/>
          </a:xfrm>
          <a:prstGeom prst="rect">
            <a:avLst/>
          </a:prstGeom>
          <a:noFill/>
        </p:spPr>
      </p:pic>
      <p:pic>
        <p:nvPicPr>
          <p:cNvPr id="21515" name="Picture 11" descr="bd1049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524000"/>
            <a:ext cx="2890838" cy="31130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09600"/>
            <a:ext cx="55626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sz="3600" dirty="0">
                <a:solidFill>
                  <a:srgbClr val="00CCFF"/>
                </a:solidFill>
                <a:latin typeface="Arial Black" pitchFamily="34" charset="0"/>
              </a:rPr>
              <a:t>Sustain:</a:t>
            </a:r>
            <a:r>
              <a:rPr lang="en-US" sz="3600" dirty="0">
                <a:latin typeface="Arial Black" pitchFamily="34" charset="0"/>
              </a:rPr>
              <a:t>  Redirect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71600"/>
            <a:ext cx="6553200" cy="2667000"/>
          </a:xfrm>
          <a:noFill/>
          <a:ln/>
        </p:spPr>
        <p:txBody>
          <a:bodyPr lIns="90488" tIns="44450" rIns="90488" bIns="44450"/>
          <a:lstStyle/>
          <a:p>
            <a:pPr marL="0" indent="0">
              <a:buClr>
                <a:srgbClr val="00CCFF"/>
              </a:buClr>
            </a:pPr>
            <a:r>
              <a:rPr lang="en-US" sz="2800" dirty="0">
                <a:latin typeface="Arial" charset="0"/>
              </a:rPr>
              <a:t>Transfers a volunteer to another role within the organization.</a:t>
            </a:r>
          </a:p>
          <a:p>
            <a:pPr marL="914400" lvl="1" indent="-285750">
              <a:buClr>
                <a:srgbClr val="00CCFF"/>
              </a:buClr>
            </a:pPr>
            <a:r>
              <a:rPr lang="en-US" sz="2400" dirty="0">
                <a:latin typeface="Arial" charset="0"/>
              </a:rPr>
              <a:t>Promotion</a:t>
            </a:r>
          </a:p>
          <a:p>
            <a:pPr marL="914400" lvl="1" indent="-285750">
              <a:buClr>
                <a:srgbClr val="00CCFF"/>
              </a:buClr>
            </a:pPr>
            <a:r>
              <a:rPr lang="en-US" sz="2400" dirty="0">
                <a:latin typeface="Arial" charset="0"/>
              </a:rPr>
              <a:t>Reward</a:t>
            </a:r>
          </a:p>
          <a:p>
            <a:pPr marL="914400" lvl="1" indent="-285750">
              <a:buClr>
                <a:srgbClr val="00CCFF"/>
              </a:buClr>
            </a:pPr>
            <a:r>
              <a:rPr lang="en-US" sz="2400" dirty="0">
                <a:latin typeface="Arial" charset="0"/>
              </a:rPr>
              <a:t>Opportunity to succeed</a:t>
            </a:r>
          </a:p>
        </p:txBody>
      </p:sp>
      <p:graphicFrame>
        <p:nvGraphicFramePr>
          <p:cNvPr id="22532" name="Object 4">
            <a:hlinkClick r:id="" action="ppaction://ole?verb=0"/>
          </p:cNvPr>
          <p:cNvGraphicFramePr>
            <a:graphicFrameLocks noGrp="1"/>
          </p:cNvGraphicFramePr>
          <p:nvPr>
            <p:ph type="clipArt" sz="half" idx="2"/>
          </p:nvPr>
        </p:nvGraphicFramePr>
        <p:xfrm>
          <a:off x="4672013" y="2271713"/>
          <a:ext cx="3762375" cy="35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Microsoft ClipArt Gallery" r:id="rId3" imgW="3762360" imgH="3533760" progId="">
                  <p:embed/>
                </p:oleObj>
              </mc:Choice>
              <mc:Fallback>
                <p:oleObj name="Microsoft ClipArt Gallery" r:id="rId3" imgW="3762360" imgH="3533760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2271713"/>
                        <a:ext cx="3762375" cy="353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85800"/>
            <a:ext cx="4800600" cy="609600"/>
          </a:xfrm>
          <a:noFill/>
          <a:ln/>
        </p:spPr>
        <p:txBody>
          <a:bodyPr lIns="90488" tIns="44450" rIns="90488" bIns="44450"/>
          <a:lstStyle/>
          <a:p>
            <a:r>
              <a:rPr lang="en-US" sz="3600" dirty="0">
                <a:solidFill>
                  <a:srgbClr val="00CCFF"/>
                </a:solidFill>
                <a:latin typeface="Arial Black" pitchFamily="34" charset="0"/>
              </a:rPr>
              <a:t>Sustain:</a:t>
            </a:r>
            <a:r>
              <a:rPr lang="en-US" sz="3600" dirty="0">
                <a:latin typeface="Arial Black" pitchFamily="34" charset="0"/>
              </a:rPr>
              <a:t>  Retain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5867400" cy="38100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 marL="0" indent="0">
              <a:buClr>
                <a:srgbClr val="FF0000"/>
              </a:buClr>
            </a:pPr>
            <a:r>
              <a:rPr lang="en-US" sz="2800" dirty="0">
                <a:latin typeface="Arial" charset="0"/>
              </a:rPr>
              <a:t>Continues service in the same volunteer role.</a:t>
            </a:r>
          </a:p>
          <a:p>
            <a:pPr marL="858838" lvl="1" indent="-341313">
              <a:buClr>
                <a:srgbClr val="FF0000"/>
              </a:buClr>
            </a:pPr>
            <a:r>
              <a:rPr lang="en-US" sz="2400" dirty="0">
                <a:latin typeface="Arial" charset="0"/>
              </a:rPr>
              <a:t>Fulfills volunteer’s motives</a:t>
            </a:r>
          </a:p>
          <a:p>
            <a:pPr marL="858838" lvl="1" indent="-341313">
              <a:buClr>
                <a:srgbClr val="FF0000"/>
              </a:buClr>
            </a:pPr>
            <a:r>
              <a:rPr lang="en-US" sz="2400" dirty="0">
                <a:latin typeface="Arial" charset="0"/>
              </a:rPr>
              <a:t>Ensure a good “fit” </a:t>
            </a:r>
            <a:r>
              <a:rPr lang="en-US" sz="2400" dirty="0" smtClean="0">
                <a:latin typeface="Arial" charset="0"/>
              </a:rPr>
              <a:t>between the role </a:t>
            </a:r>
            <a:r>
              <a:rPr lang="en-US" sz="2400" dirty="0">
                <a:latin typeface="Arial" charset="0"/>
              </a:rPr>
              <a:t>and the volunteer</a:t>
            </a:r>
          </a:p>
          <a:p>
            <a:pPr marL="858838" lvl="1" indent="-341313">
              <a:buClr>
                <a:srgbClr val="FF0000"/>
              </a:buClr>
            </a:pPr>
            <a:r>
              <a:rPr lang="en-US" sz="2400" dirty="0">
                <a:latin typeface="Arial" charset="0"/>
              </a:rPr>
              <a:t>Commitment renewed</a:t>
            </a:r>
          </a:p>
        </p:txBody>
      </p:sp>
      <p:pic>
        <p:nvPicPr>
          <p:cNvPr id="23559" name="Picture 7" descr="pe0116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057400"/>
            <a:ext cx="2717800" cy="298926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6629400" cy="624840"/>
          </a:xfrm>
        </p:spPr>
        <p:txBody>
          <a:bodyPr/>
          <a:lstStyle/>
          <a:p>
            <a:r>
              <a:rPr lang="en-US" sz="3600" b="1" cap="none" dirty="0" smtClean="0">
                <a:solidFill>
                  <a:srgbClr val="3333FF"/>
                </a:solidFill>
                <a:latin typeface="Arial" charset="0"/>
              </a:rPr>
              <a:t>What Is A Volunteer – Really?</a:t>
            </a:r>
            <a:endParaRPr lang="en-US" sz="3600" b="1" cap="none" dirty="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520940" cy="2633172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200" dirty="0">
                <a:latin typeface="Arial" charset="0"/>
              </a:rPr>
              <a:t>Volunteers provide work, services, expertise, etc. without expectations of receiving financial compensation.</a:t>
            </a:r>
          </a:p>
        </p:txBody>
      </p:sp>
      <p:pic>
        <p:nvPicPr>
          <p:cNvPr id="57356" name="Picture 12" descr="j02975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038600"/>
            <a:ext cx="1781175" cy="2362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85800"/>
            <a:ext cx="57912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sz="3600" dirty="0">
                <a:solidFill>
                  <a:srgbClr val="00CCFF"/>
                </a:solidFill>
                <a:latin typeface="Arial Black" pitchFamily="34" charset="0"/>
              </a:rPr>
              <a:t>Sustain: </a:t>
            </a:r>
            <a:r>
              <a:rPr lang="en-US" sz="3600" dirty="0">
                <a:solidFill>
                  <a:schemeClr val="tx1"/>
                </a:solidFill>
                <a:latin typeface="Arial Black" pitchFamily="34" charset="0"/>
              </a:rPr>
              <a:t>Disengage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81400" y="2286000"/>
            <a:ext cx="5257800" cy="13716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>
              <a:buClr>
                <a:srgbClr val="00CCFF"/>
              </a:buClr>
              <a:buFont typeface="Wingdings" pitchFamily="2" charset="2"/>
              <a:buChar char="§"/>
            </a:pPr>
            <a:r>
              <a:rPr lang="en-US" sz="2800" dirty="0">
                <a:latin typeface="Arial" charset="0"/>
              </a:rPr>
              <a:t>Ending the volunteer/ organization commitment and relationship.</a:t>
            </a:r>
          </a:p>
        </p:txBody>
      </p:sp>
      <p:pic>
        <p:nvPicPr>
          <p:cNvPr id="24581" name="Picture 5" descr="bd0723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599"/>
            <a:ext cx="2938463" cy="43338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789" y="381000"/>
            <a:ext cx="3710866" cy="762000"/>
          </a:xfrm>
        </p:spPr>
        <p:txBody>
          <a:bodyPr/>
          <a:lstStyle/>
          <a:p>
            <a:r>
              <a:rPr lang="en-US" sz="3600" b="1" cap="none" dirty="0" smtClean="0">
                <a:solidFill>
                  <a:srgbClr val="3333FF"/>
                </a:solidFill>
                <a:latin typeface="Arial" charset="0"/>
              </a:rPr>
              <a:t>Why </a:t>
            </a:r>
            <a:r>
              <a:rPr lang="en-US" sz="3600" b="1" cap="none" dirty="0">
                <a:solidFill>
                  <a:srgbClr val="3333FF"/>
                </a:solidFill>
                <a:latin typeface="Arial" charset="0"/>
              </a:rPr>
              <a:t>V</a:t>
            </a:r>
            <a:r>
              <a:rPr lang="en-US" sz="3600" b="1" cap="none" dirty="0" smtClean="0">
                <a:solidFill>
                  <a:srgbClr val="3333FF"/>
                </a:solidFill>
                <a:latin typeface="Arial" charset="0"/>
              </a:rPr>
              <a:t>olunteer?</a:t>
            </a:r>
            <a:endParaRPr lang="en-US" sz="3600" b="1" cap="none" dirty="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58539"/>
            <a:ext cx="7520940" cy="3453606"/>
          </a:xfrm>
        </p:spPr>
        <p:txBody>
          <a:bodyPr>
            <a:normAutofit/>
          </a:bodyPr>
          <a:lstStyle/>
          <a:p>
            <a:pPr marL="228600" indent="-228600">
              <a:buFontTx/>
              <a:buNone/>
              <a:tabLst>
                <a:tab pos="350838" algn="l"/>
              </a:tabLst>
            </a:pPr>
            <a:r>
              <a:rPr lang="en-US" sz="3200" dirty="0">
                <a:solidFill>
                  <a:srgbClr val="FF0000"/>
                </a:solidFill>
                <a:latin typeface="Arial" charset="0"/>
              </a:rPr>
              <a:t>Volunteers gain:</a:t>
            </a:r>
          </a:p>
          <a:p>
            <a:pPr marL="341313" indent="-341313">
              <a:buClr>
                <a:srgbClr val="FF0000"/>
              </a:buClr>
              <a:buFont typeface="Wingdings" pitchFamily="2" charset="2"/>
              <a:buChar char="§"/>
              <a:tabLst>
                <a:tab pos="350838" algn="l"/>
              </a:tabLst>
            </a:pPr>
            <a:r>
              <a:rPr lang="en-US" sz="2800" dirty="0" smtClean="0">
                <a:latin typeface="Arial" charset="0"/>
              </a:rPr>
              <a:t>Skill </a:t>
            </a:r>
            <a:r>
              <a:rPr lang="en-US" sz="2800" dirty="0">
                <a:latin typeface="Arial" charset="0"/>
              </a:rPr>
              <a:t>in working with people</a:t>
            </a:r>
          </a:p>
          <a:p>
            <a:pPr marL="341313" indent="-341313">
              <a:buClr>
                <a:srgbClr val="FF0000"/>
              </a:buClr>
              <a:buFont typeface="Wingdings" pitchFamily="2" charset="2"/>
              <a:buChar char="§"/>
              <a:tabLst>
                <a:tab pos="350838" algn="l"/>
              </a:tabLst>
            </a:pPr>
            <a:r>
              <a:rPr lang="en-US" sz="2800" dirty="0">
                <a:latin typeface="Arial" charset="0"/>
              </a:rPr>
              <a:t>Ability to organize, make decisions &amp; solve problems</a:t>
            </a:r>
          </a:p>
          <a:p>
            <a:pPr marL="341313" indent="-341313">
              <a:buClr>
                <a:srgbClr val="FF0000"/>
              </a:buClr>
              <a:buFont typeface="Wingdings" pitchFamily="2" charset="2"/>
              <a:buChar char="§"/>
              <a:tabLst>
                <a:tab pos="350838" algn="l"/>
              </a:tabLst>
            </a:pPr>
            <a:r>
              <a:rPr lang="en-US" sz="2800" dirty="0" smtClean="0">
                <a:latin typeface="Arial" charset="0"/>
              </a:rPr>
              <a:t>Contacts</a:t>
            </a:r>
          </a:p>
          <a:p>
            <a:pPr marL="341313" indent="-341313">
              <a:buClr>
                <a:srgbClr val="FF0000"/>
              </a:buClr>
              <a:buFont typeface="Wingdings" pitchFamily="2" charset="2"/>
              <a:buChar char="§"/>
              <a:tabLst>
                <a:tab pos="350838" algn="l"/>
              </a:tabLst>
            </a:pPr>
            <a:r>
              <a:rPr lang="en-US" sz="2800" dirty="0" smtClean="0">
                <a:latin typeface="Arial" charset="0"/>
              </a:rPr>
              <a:t>More </a:t>
            </a:r>
            <a:r>
              <a:rPr lang="en-US" sz="2800" dirty="0">
                <a:latin typeface="Arial" charset="0"/>
              </a:rPr>
              <a:t>effective in their </a:t>
            </a:r>
            <a:r>
              <a:rPr lang="en-US" sz="2800" dirty="0" smtClean="0">
                <a:latin typeface="Arial" charset="0"/>
              </a:rPr>
              <a:t>work</a:t>
            </a:r>
          </a:p>
        </p:txBody>
      </p:sp>
      <p:pic>
        <p:nvPicPr>
          <p:cNvPr id="58379" name="Picture 11" descr="j02997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800600"/>
            <a:ext cx="2286000" cy="14208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304800"/>
            <a:ext cx="3657600" cy="609600"/>
          </a:xfrm>
        </p:spPr>
        <p:txBody>
          <a:bodyPr/>
          <a:lstStyle/>
          <a:p>
            <a:r>
              <a:rPr lang="en-US" sz="3600" b="1" cap="none" dirty="0" smtClean="0">
                <a:solidFill>
                  <a:srgbClr val="3333FF"/>
                </a:solidFill>
                <a:latin typeface="Arial" charset="0"/>
              </a:rPr>
              <a:t>Why Volunteer?</a:t>
            </a:r>
            <a:endParaRPr lang="en-US" sz="3600" b="1" cap="none" dirty="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4343754"/>
          </a:xfrm>
        </p:spPr>
        <p:txBody>
          <a:bodyPr/>
          <a:lstStyle/>
          <a:p>
            <a:pPr marL="228600" indent="-228600">
              <a:buFontTx/>
              <a:buNone/>
              <a:tabLst>
                <a:tab pos="350838" algn="l"/>
              </a:tabLst>
            </a:pPr>
            <a:r>
              <a:rPr lang="en-US" sz="3600" dirty="0">
                <a:solidFill>
                  <a:srgbClr val="FF0000"/>
                </a:solidFill>
                <a:latin typeface="Arial" charset="0"/>
              </a:rPr>
              <a:t>Volunteers gain:</a:t>
            </a:r>
          </a:p>
          <a:p>
            <a:pPr marL="228600" indent="-228600">
              <a:buClr>
                <a:srgbClr val="FF0000"/>
              </a:buClr>
              <a:buFont typeface="Wingdings" pitchFamily="2" charset="2"/>
              <a:buChar char="§"/>
              <a:tabLst>
                <a:tab pos="350838" algn="l"/>
              </a:tabLst>
            </a:pPr>
            <a:r>
              <a:rPr lang="en-US" sz="3200" dirty="0">
                <a:latin typeface="Arial" charset="0"/>
              </a:rPr>
              <a:t>Satisfaction from helping others</a:t>
            </a:r>
          </a:p>
          <a:p>
            <a:pPr marL="228600" indent="-228600">
              <a:buClr>
                <a:srgbClr val="FF0000"/>
              </a:buClr>
              <a:buFont typeface="Wingdings" pitchFamily="2" charset="2"/>
              <a:buChar char="§"/>
              <a:tabLst>
                <a:tab pos="350838" algn="l"/>
              </a:tabLst>
            </a:pPr>
            <a:r>
              <a:rPr lang="en-US" sz="3200" dirty="0">
                <a:latin typeface="Arial" charset="0"/>
              </a:rPr>
              <a:t>Increased self-esteem</a:t>
            </a:r>
          </a:p>
          <a:p>
            <a:pPr marL="228600" indent="-228600">
              <a:buClr>
                <a:srgbClr val="FF0000"/>
              </a:buClr>
              <a:buFont typeface="Wingdings" pitchFamily="2" charset="2"/>
              <a:buChar char="§"/>
              <a:tabLst>
                <a:tab pos="350838" algn="l"/>
              </a:tabLst>
            </a:pPr>
            <a:r>
              <a:rPr lang="en-US" sz="3200" dirty="0">
                <a:latin typeface="Arial" charset="0"/>
              </a:rPr>
              <a:t>Friendships formed</a:t>
            </a:r>
          </a:p>
          <a:p>
            <a:pPr marL="228600" indent="-228600">
              <a:buClr>
                <a:srgbClr val="FF0000"/>
              </a:buClr>
              <a:buFont typeface="Wingdings" pitchFamily="2" charset="2"/>
              <a:buChar char="§"/>
              <a:tabLst>
                <a:tab pos="350838" algn="l"/>
              </a:tabLst>
            </a:pPr>
            <a:r>
              <a:rPr lang="en-US" sz="3200" dirty="0">
                <a:latin typeface="Arial" charset="0"/>
              </a:rPr>
              <a:t>New interests</a:t>
            </a:r>
          </a:p>
          <a:p>
            <a:pPr marL="228600" indent="-228600">
              <a:buClr>
                <a:srgbClr val="FF0000"/>
              </a:buClr>
              <a:buFont typeface="Wingdings" pitchFamily="2" charset="2"/>
              <a:buChar char="§"/>
              <a:tabLst>
                <a:tab pos="350838" algn="l"/>
              </a:tabLst>
            </a:pPr>
            <a:r>
              <a:rPr lang="en-US" sz="3200" dirty="0">
                <a:latin typeface="Arial" charset="0"/>
              </a:rPr>
              <a:t>Confidence </a:t>
            </a:r>
          </a:p>
          <a:p>
            <a:pPr marL="228600" indent="-228600">
              <a:buClr>
                <a:srgbClr val="FF0000"/>
              </a:buClr>
              <a:buFont typeface="Wingdings" pitchFamily="2" charset="2"/>
              <a:buChar char="§"/>
              <a:tabLst>
                <a:tab pos="350838" algn="l"/>
              </a:tabLst>
            </a:pPr>
            <a:r>
              <a:rPr lang="en-US" sz="3200" dirty="0">
                <a:latin typeface="Arial" charset="0"/>
              </a:rPr>
              <a:t>jobs</a:t>
            </a:r>
          </a:p>
        </p:txBody>
      </p:sp>
      <p:pic>
        <p:nvPicPr>
          <p:cNvPr id="60420" name="Picture 4" descr="j02997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800600"/>
            <a:ext cx="2286000" cy="14208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934200" cy="762000"/>
          </a:xfrm>
        </p:spPr>
        <p:txBody>
          <a:bodyPr/>
          <a:lstStyle/>
          <a:p>
            <a:r>
              <a:rPr lang="en-US" sz="3600" b="1" dirty="0">
                <a:solidFill>
                  <a:srgbClr val="3333FF"/>
                </a:solidFill>
                <a:latin typeface="Arial" charset="0"/>
              </a:rPr>
              <a:t>Volunteering in the U.S</a:t>
            </a:r>
            <a:r>
              <a:rPr lang="en-US" sz="3600" b="1" dirty="0" smtClean="0">
                <a:solidFill>
                  <a:srgbClr val="3333FF"/>
                </a:solidFill>
                <a:latin typeface="Arial" charset="0"/>
              </a:rPr>
              <a:t>.*</a:t>
            </a:r>
            <a:endParaRPr lang="en-US" sz="3600" dirty="0">
              <a:solidFill>
                <a:srgbClr val="3333FF"/>
              </a:solidFill>
              <a:latin typeface="Arial Black" pitchFamily="34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382000" cy="4191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3333FF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charset="0"/>
              </a:rPr>
              <a:t>26.8</a:t>
            </a:r>
            <a:r>
              <a:rPr lang="en-US" sz="3000" dirty="0" smtClean="0">
                <a:latin typeface="Arial" charset="0"/>
              </a:rPr>
              <a:t>% Americans volunteer</a:t>
            </a:r>
            <a:r>
              <a:rPr lang="en-US" sz="3000" dirty="0" smtClean="0">
                <a:latin typeface="Arial" charset="0"/>
              </a:rPr>
              <a:t>*</a:t>
            </a:r>
          </a:p>
          <a:p>
            <a:pPr marL="0" indent="0">
              <a:buClr>
                <a:srgbClr val="3333FF"/>
              </a:buClr>
            </a:pPr>
            <a:r>
              <a:rPr lang="en-US" sz="3000" dirty="0">
                <a:latin typeface="Arial" charset="0"/>
              </a:rPr>
              <a:t>	</a:t>
            </a:r>
            <a:r>
              <a:rPr lang="en-US" sz="3000" dirty="0" smtClean="0">
                <a:latin typeface="Arial" charset="0"/>
              </a:rPr>
              <a:t>	</a:t>
            </a:r>
            <a:r>
              <a:rPr lang="en-US" sz="3000" dirty="0" smtClean="0">
                <a:latin typeface="Arial" charset="0"/>
              </a:rPr>
              <a:t>(</a:t>
            </a:r>
            <a:r>
              <a:rPr lang="en-US" sz="3000" dirty="0" smtClean="0">
                <a:latin typeface="Arial" charset="0"/>
              </a:rPr>
              <a:t>1.6 million increase over </a:t>
            </a:r>
            <a:r>
              <a:rPr lang="en-US" sz="3000" dirty="0" smtClean="0">
                <a:latin typeface="Arial" charset="0"/>
              </a:rPr>
              <a:t>‘</a:t>
            </a:r>
            <a:r>
              <a:rPr lang="en-US" sz="3000" dirty="0" smtClean="0">
                <a:latin typeface="Arial" charset="0"/>
              </a:rPr>
              <a:t>08</a:t>
            </a:r>
            <a:r>
              <a:rPr lang="en-US" sz="3000" dirty="0" smtClean="0">
                <a:latin typeface="Arial" charset="0"/>
              </a:rPr>
              <a:t>)</a:t>
            </a:r>
            <a:br>
              <a:rPr lang="en-US" sz="3000" dirty="0" smtClean="0">
                <a:latin typeface="Arial" charset="0"/>
              </a:rPr>
            </a:br>
            <a:endParaRPr lang="en-US" sz="3000" dirty="0">
              <a:latin typeface="Arial" charset="0"/>
            </a:endParaRPr>
          </a:p>
          <a:p>
            <a:pPr>
              <a:buClr>
                <a:srgbClr val="3333FF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charset="0"/>
              </a:rPr>
              <a:t>63.4 million volunteers – Total </a:t>
            </a:r>
            <a:r>
              <a:rPr lang="en-US" sz="3000" dirty="0">
                <a:latin typeface="Arial" charset="0"/>
              </a:rPr>
              <a:t>Number </a:t>
            </a:r>
            <a:r>
              <a:rPr lang="en-US" sz="3000" dirty="0" smtClean="0">
                <a:latin typeface="Arial" charset="0"/>
              </a:rPr>
              <a:t>of volunteers*</a:t>
            </a:r>
            <a:br>
              <a:rPr lang="en-US" sz="3000" dirty="0" smtClean="0">
                <a:latin typeface="Arial" charset="0"/>
              </a:rPr>
            </a:br>
            <a:endParaRPr lang="en-US" sz="3000" dirty="0" smtClean="0">
              <a:latin typeface="Arial" charset="0"/>
            </a:endParaRPr>
          </a:p>
          <a:p>
            <a:pPr>
              <a:buClr>
                <a:srgbClr val="3333FF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charset="0"/>
              </a:rPr>
              <a:t>8.1 </a:t>
            </a:r>
            <a:r>
              <a:rPr lang="en-US" sz="3000" dirty="0">
                <a:latin typeface="Arial" charset="0"/>
              </a:rPr>
              <a:t>billion </a:t>
            </a:r>
            <a:r>
              <a:rPr lang="en-US" sz="3000" dirty="0" smtClean="0">
                <a:latin typeface="Arial" charset="0"/>
              </a:rPr>
              <a:t>hours </a:t>
            </a:r>
            <a:r>
              <a:rPr lang="en-US" sz="3000" dirty="0">
                <a:latin typeface="Arial" charset="0"/>
              </a:rPr>
              <a:t>– Annual hours </a:t>
            </a:r>
            <a:r>
              <a:rPr lang="en-US" sz="3000" dirty="0" smtClean="0">
                <a:latin typeface="Arial" charset="0"/>
              </a:rPr>
              <a:t>volunteered*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endParaRPr lang="en-US" sz="2800" b="1" dirty="0" smtClean="0">
              <a:latin typeface="Arial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r>
              <a:rPr lang="en-US" sz="1800" b="1" dirty="0" smtClean="0">
                <a:latin typeface="Arial" charset="0"/>
              </a:rPr>
              <a:t>*</a:t>
            </a:r>
            <a:r>
              <a:rPr lang="en-US" sz="2800" b="1" dirty="0" smtClean="0">
                <a:latin typeface="Arial" charset="0"/>
              </a:rPr>
              <a:t>www.national service.gov</a:t>
            </a:r>
          </a:p>
          <a:p>
            <a:pPr>
              <a:buClr>
                <a:srgbClr val="FF0000"/>
              </a:buClr>
              <a:buNone/>
            </a:pPr>
            <a:endParaRPr lang="en-US" sz="2800" dirty="0" smtClean="0">
              <a:latin typeface="Arial" charset="0"/>
            </a:endParaRPr>
          </a:p>
        </p:txBody>
      </p:sp>
      <p:pic>
        <p:nvPicPr>
          <p:cNvPr id="4" name="Picture 4" descr="j02381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582711"/>
            <a:ext cx="2286000" cy="21578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7332827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218" y="228600"/>
            <a:ext cx="6629400" cy="6096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3333FF"/>
                </a:solidFill>
                <a:latin typeface="Arial" charset="0"/>
              </a:rPr>
              <a:t>Volunteering in the U.S.</a:t>
            </a:r>
            <a:r>
              <a:rPr lang="en-US" sz="4000" dirty="0" smtClean="0">
                <a:latin typeface="Arial Black" pitchFamily="34" charset="0"/>
              </a:rPr>
              <a:t>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191000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" charset="0"/>
              </a:rPr>
              <a:t>$169 billion – Total dollar value of volunteer time*</a:t>
            </a:r>
            <a:br>
              <a:rPr lang="en-US" sz="2800" dirty="0" smtClean="0">
                <a:latin typeface="Arial" charset="0"/>
              </a:rPr>
            </a:br>
            <a:endParaRPr lang="en-US" sz="2800" dirty="0" smtClean="0">
              <a:latin typeface="Arial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" charset="0"/>
              </a:rPr>
              <a:t>$</a:t>
            </a:r>
            <a:r>
              <a:rPr lang="en-US" sz="2800" dirty="0" smtClean="0">
                <a:latin typeface="Arial" charset="0"/>
              </a:rPr>
              <a:t>21.36 </a:t>
            </a:r>
            <a:r>
              <a:rPr lang="en-US" sz="2800" dirty="0" smtClean="0">
                <a:latin typeface="Arial" charset="0"/>
              </a:rPr>
              <a:t>– Estimated hourly value of time</a:t>
            </a:r>
            <a:r>
              <a:rPr lang="en-US" sz="2800" dirty="0" smtClean="0">
                <a:latin typeface="Arial" charset="0"/>
              </a:rPr>
              <a:t>**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en-US" sz="2800" dirty="0">
              <a:latin typeface="Arial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400" dirty="0">
                <a:latin typeface="Arial" charset="0"/>
              </a:rPr>
              <a:t>9.1 million - FTE's for </a:t>
            </a:r>
            <a:r>
              <a:rPr lang="en-US" sz="2400" dirty="0" smtClean="0">
                <a:latin typeface="Arial" charset="0"/>
              </a:rPr>
              <a:t>volunteers</a:t>
            </a:r>
            <a:r>
              <a:rPr lang="en-US" sz="2600" dirty="0" smtClean="0">
                <a:latin typeface="Arial" charset="0"/>
              </a:rPr>
              <a:t/>
            </a:r>
            <a:br>
              <a:rPr lang="en-US" sz="2600" dirty="0" smtClean="0">
                <a:latin typeface="Arial" charset="0"/>
              </a:rPr>
            </a:br>
            <a:endParaRPr lang="en-US" sz="2600" b="1" dirty="0" smtClean="0">
              <a:latin typeface="Arial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r>
              <a:rPr lang="en-US" sz="2600" b="1" dirty="0" smtClean="0">
                <a:latin typeface="Arial" charset="0"/>
              </a:rPr>
              <a:t>*www.national service.gov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r>
              <a:rPr lang="en-US" sz="2600" b="1" dirty="0" smtClean="0">
                <a:latin typeface="Arial" charset="0"/>
              </a:rPr>
              <a:t>**www.independentsector.org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4" descr="j02381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582711"/>
            <a:ext cx="2286000" cy="21578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7432831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533400"/>
            <a:ext cx="8001000" cy="762000"/>
          </a:xfrm>
        </p:spPr>
        <p:txBody>
          <a:bodyPr/>
          <a:lstStyle/>
          <a:p>
            <a:r>
              <a:rPr lang="en-US" sz="3600" b="1" dirty="0">
                <a:solidFill>
                  <a:srgbClr val="3333FF"/>
                </a:solidFill>
                <a:latin typeface="Arial" charset="0"/>
              </a:rPr>
              <a:t>Volunteering in the US – 2001</a:t>
            </a:r>
            <a:r>
              <a:rPr lang="en-US" sz="3600" b="1" dirty="0" smtClean="0">
                <a:solidFill>
                  <a:srgbClr val="3333FF"/>
                </a:solidFill>
                <a:latin typeface="Arial" charset="0"/>
              </a:rPr>
              <a:t>*</a:t>
            </a:r>
            <a:endParaRPr lang="en-US" b="1" dirty="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36576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" charset="0"/>
              </a:rPr>
              <a:t>71% - Percentage </a:t>
            </a:r>
            <a:r>
              <a:rPr lang="en-US" sz="2800" dirty="0">
                <a:latin typeface="Arial" charset="0"/>
              </a:rPr>
              <a:t>of adults who volunteered 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	     </a:t>
            </a:r>
            <a:r>
              <a:rPr lang="en-US" sz="2800" dirty="0" smtClean="0">
                <a:latin typeface="Arial" charset="0"/>
              </a:rPr>
              <a:t>when </a:t>
            </a:r>
            <a:r>
              <a:rPr lang="en-US" sz="2800" dirty="0">
                <a:latin typeface="Arial" charset="0"/>
              </a:rPr>
              <a:t>asked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>
                <a:latin typeface="Arial" charset="0"/>
              </a:rPr>
              <a:t>29% - Percentage of adults who volunteered 	      who had not been </a:t>
            </a:r>
            <a:r>
              <a:rPr lang="en-US" sz="2800" dirty="0" smtClean="0">
                <a:latin typeface="Arial" charset="0"/>
              </a:rPr>
              <a:t>asked</a:t>
            </a:r>
          </a:p>
          <a:p>
            <a:pPr marL="0" indent="0">
              <a:buClr>
                <a:srgbClr val="FF0000"/>
              </a:buClr>
            </a:pPr>
            <a:endParaRPr lang="en-US" sz="2800" dirty="0">
              <a:latin typeface="Arial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r>
              <a:rPr lang="en-US" sz="2000" i="1" dirty="0" smtClean="0">
                <a:latin typeface="Arial" charset="0"/>
              </a:rPr>
              <a:t>*</a:t>
            </a:r>
            <a:r>
              <a:rPr lang="en-US" sz="2600" i="1" dirty="0">
                <a:latin typeface="Arial" charset="0"/>
              </a:rPr>
              <a:t>Study conducted by Independent Sector</a:t>
            </a:r>
          </a:p>
        </p:txBody>
      </p:sp>
      <p:pic>
        <p:nvPicPr>
          <p:cNvPr id="62468" name="Picture 4" descr="j02381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582711"/>
            <a:ext cx="2286000" cy="21578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3347813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848600" cy="54864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Where Americans Volunteer </a:t>
            </a:r>
            <a:endParaRPr lang="en-US" sz="3600" b="1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5" descr="Where volunteer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t="7412"/>
          <a:stretch/>
        </p:blipFill>
        <p:spPr>
          <a:xfrm>
            <a:off x="1981200" y="1066800"/>
            <a:ext cx="5105401" cy="398062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2816</TotalTime>
  <Words>643</Words>
  <Application>Microsoft Office PowerPoint</Application>
  <PresentationFormat>On-screen Show (4:3)</PresentationFormat>
  <Paragraphs>152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Angles</vt:lpstr>
      <vt:lpstr>Slide</vt:lpstr>
      <vt:lpstr>Microsoft ClipArt Gallery</vt:lpstr>
      <vt:lpstr>Volunteer Development</vt:lpstr>
      <vt:lpstr>What Is A Volunteer?</vt:lpstr>
      <vt:lpstr>What Is A Volunteer – Really?</vt:lpstr>
      <vt:lpstr>Why Volunteer?</vt:lpstr>
      <vt:lpstr>Why Volunteer?</vt:lpstr>
      <vt:lpstr>Volunteering in the U.S.*</vt:lpstr>
      <vt:lpstr>Volunteering in the U.S. </vt:lpstr>
      <vt:lpstr>Volunteering in the US – 2001*</vt:lpstr>
      <vt:lpstr>Where Americans Volunteer </vt:lpstr>
      <vt:lpstr>GEMS  A Volunteer Development Program</vt:lpstr>
      <vt:lpstr>PowerPoint Presentation</vt:lpstr>
      <vt:lpstr>Generate:  Needs Assessment</vt:lpstr>
      <vt:lpstr>Where do people volunteer?</vt:lpstr>
      <vt:lpstr>Generate: Position Description</vt:lpstr>
      <vt:lpstr>Generate:  Identify</vt:lpstr>
      <vt:lpstr>Generate:  Recruit</vt:lpstr>
      <vt:lpstr>Generate:  Screen</vt:lpstr>
      <vt:lpstr>Generate:  Select</vt:lpstr>
      <vt:lpstr>Educate:  Orient</vt:lpstr>
      <vt:lpstr>Educate:  Protect</vt:lpstr>
      <vt:lpstr>Educate:  Resources</vt:lpstr>
      <vt:lpstr>Educate:  Teach</vt:lpstr>
      <vt:lpstr>Mobilize:  Engage</vt:lpstr>
      <vt:lpstr>Mobilize: Motivate</vt:lpstr>
      <vt:lpstr>Mobilize:  Supervise</vt:lpstr>
      <vt:lpstr>Sustain:  Evaluate</vt:lpstr>
      <vt:lpstr>Sustain:  Recognize</vt:lpstr>
      <vt:lpstr>Sustain:  Redirect</vt:lpstr>
      <vt:lpstr>Sustain:  Retain</vt:lpstr>
      <vt:lpstr>Sustain: Disengage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Martha A Nall</cp:lastModifiedBy>
  <cp:revision>54</cp:revision>
  <cp:lastPrinted>2011-08-02T20:11:20Z</cp:lastPrinted>
  <dcterms:created xsi:type="dcterms:W3CDTF">2001-04-26T14:47:06Z</dcterms:created>
  <dcterms:modified xsi:type="dcterms:W3CDTF">2011-08-02T20:19:22Z</dcterms:modified>
</cp:coreProperties>
</file>