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85" r:id="rId3"/>
    <p:sldId id="286" r:id="rId4"/>
    <p:sldId id="287" r:id="rId5"/>
    <p:sldId id="281" r:id="rId6"/>
    <p:sldId id="257" r:id="rId7"/>
    <p:sldId id="258" r:id="rId8"/>
    <p:sldId id="288" r:id="rId9"/>
    <p:sldId id="289" r:id="rId10"/>
    <p:sldId id="290" r:id="rId11"/>
    <p:sldId id="292" r:id="rId12"/>
    <p:sldId id="291" r:id="rId13"/>
    <p:sldId id="260" r:id="rId14"/>
    <p:sldId id="261" r:id="rId15"/>
    <p:sldId id="282" r:id="rId16"/>
    <p:sldId id="267" r:id="rId17"/>
    <p:sldId id="263" r:id="rId18"/>
    <p:sldId id="268" r:id="rId19"/>
    <p:sldId id="269" r:id="rId20"/>
    <p:sldId id="266" r:id="rId21"/>
    <p:sldId id="270" r:id="rId22"/>
    <p:sldId id="296" r:id="rId23"/>
    <p:sldId id="295" r:id="rId24"/>
    <p:sldId id="271" r:id="rId25"/>
    <p:sldId id="272" r:id="rId26"/>
    <p:sldId id="273" r:id="rId27"/>
    <p:sldId id="275" r:id="rId28"/>
    <p:sldId id="276" r:id="rId29"/>
    <p:sldId id="277" r:id="rId30"/>
    <p:sldId id="278" r:id="rId31"/>
    <p:sldId id="279" r:id="rId32"/>
    <p:sldId id="280" r:id="rId33"/>
    <p:sldId id="293" r:id="rId34"/>
    <p:sldId id="294" r:id="rId35"/>
  </p:sldIdLst>
  <p:sldSz cx="9144000" cy="6858000" type="screen4x3"/>
  <p:notesSz cx="6781800" cy="9067800"/>
  <p:defaultTextStyle>
    <a:defPPr>
      <a:defRPr lang="en-US"/>
    </a:defPPr>
    <a:lvl1pPr algn="l" rtl="0" fontAlgn="base">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2" autoAdjust="0"/>
    <p:restoredTop sz="73842" autoAdjust="0"/>
  </p:normalViewPr>
  <p:slideViewPr>
    <p:cSldViewPr>
      <p:cViewPr varScale="1">
        <p:scale>
          <a:sx n="57" d="100"/>
          <a:sy n="57" d="100"/>
        </p:scale>
        <p:origin x="1266" y="78"/>
      </p:cViewPr>
      <p:guideLst>
        <p:guide orient="horz" pos="2160"/>
        <p:guide pos="2880"/>
      </p:guideLst>
    </p:cSldViewPr>
  </p:slideViewPr>
  <p:outlineViewPr>
    <p:cViewPr>
      <p:scale>
        <a:sx n="33" d="100"/>
        <a:sy n="33" d="100"/>
      </p:scale>
      <p:origin x="4"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463" cy="454025"/>
          </a:xfrm>
          <a:prstGeom prst="rect">
            <a:avLst/>
          </a:prstGeom>
        </p:spPr>
        <p:txBody>
          <a:bodyPr vert="horz" lIns="90809" tIns="45405" rIns="90809" bIns="45405"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41750" y="0"/>
            <a:ext cx="2938463" cy="454025"/>
          </a:xfrm>
          <a:prstGeom prst="rect">
            <a:avLst/>
          </a:prstGeom>
        </p:spPr>
        <p:txBody>
          <a:bodyPr vert="horz" lIns="90809" tIns="45405" rIns="90809" bIns="45405" rtlCol="0"/>
          <a:lstStyle>
            <a:lvl1pPr algn="r" fontAlgn="auto">
              <a:spcBef>
                <a:spcPts val="0"/>
              </a:spcBef>
              <a:spcAft>
                <a:spcPts val="0"/>
              </a:spcAft>
              <a:defRPr sz="1200" smtClean="0">
                <a:latin typeface="+mn-lt"/>
                <a:cs typeface="+mn-cs"/>
              </a:defRPr>
            </a:lvl1pPr>
          </a:lstStyle>
          <a:p>
            <a:pPr>
              <a:defRPr/>
            </a:pPr>
            <a:fld id="{0932518B-9AE5-448C-976D-AC6D6F5E2500}" type="datetimeFigureOut">
              <a:rPr lang="en-US"/>
              <a:pPr>
                <a:defRPr/>
              </a:pPr>
              <a:t>6/8/2019</a:t>
            </a:fld>
            <a:endParaRPr lang="en-US" dirty="0"/>
          </a:p>
        </p:txBody>
      </p:sp>
      <p:sp>
        <p:nvSpPr>
          <p:cNvPr id="4" name="Slide Image Placeholder 3"/>
          <p:cNvSpPr>
            <a:spLocks noGrp="1" noRot="1" noChangeAspect="1"/>
          </p:cNvSpPr>
          <p:nvPr>
            <p:ph type="sldImg" idx="2"/>
          </p:nvPr>
        </p:nvSpPr>
        <p:spPr>
          <a:xfrm>
            <a:off x="1123950" y="679450"/>
            <a:ext cx="4533900" cy="3402013"/>
          </a:xfrm>
          <a:prstGeom prst="rect">
            <a:avLst/>
          </a:prstGeom>
          <a:noFill/>
          <a:ln w="12700">
            <a:solidFill>
              <a:prstClr val="black"/>
            </a:solidFill>
          </a:ln>
        </p:spPr>
        <p:txBody>
          <a:bodyPr vert="horz" lIns="90809" tIns="45405" rIns="90809" bIns="45405" rtlCol="0" anchor="ctr"/>
          <a:lstStyle/>
          <a:p>
            <a:pPr lvl="0"/>
            <a:endParaRPr lang="en-US" noProof="0" dirty="0"/>
          </a:p>
        </p:txBody>
      </p:sp>
      <p:sp>
        <p:nvSpPr>
          <p:cNvPr id="5" name="Notes Placeholder 4"/>
          <p:cNvSpPr>
            <a:spLocks noGrp="1"/>
          </p:cNvSpPr>
          <p:nvPr>
            <p:ph type="body" sz="quarter" idx="3"/>
          </p:nvPr>
        </p:nvSpPr>
        <p:spPr>
          <a:xfrm>
            <a:off x="677863" y="4306888"/>
            <a:ext cx="5426075" cy="4081462"/>
          </a:xfrm>
          <a:prstGeom prst="rect">
            <a:avLst/>
          </a:prstGeom>
        </p:spPr>
        <p:txBody>
          <a:bodyPr vert="horz" lIns="90809" tIns="45405" rIns="90809" bIns="4540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12188"/>
            <a:ext cx="2938463" cy="454025"/>
          </a:xfrm>
          <a:prstGeom prst="rect">
            <a:avLst/>
          </a:prstGeom>
        </p:spPr>
        <p:txBody>
          <a:bodyPr vert="horz" lIns="90809" tIns="45405" rIns="90809" bIns="45405"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1750" y="8612188"/>
            <a:ext cx="2938463" cy="454025"/>
          </a:xfrm>
          <a:prstGeom prst="rect">
            <a:avLst/>
          </a:prstGeom>
        </p:spPr>
        <p:txBody>
          <a:bodyPr vert="horz" wrap="square" lIns="90809" tIns="45405" rIns="90809" bIns="45405" numCol="1" anchor="b" anchorCtr="0" compatLnSpc="1">
            <a:prstTxWarp prst="textNoShape">
              <a:avLst/>
            </a:prstTxWarp>
          </a:bodyPr>
          <a:lstStyle>
            <a:lvl1pPr algn="r">
              <a:defRPr sz="1200">
                <a:latin typeface="Calibri" panose="020F0502020204030204" pitchFamily="34" charset="0"/>
              </a:defRPr>
            </a:lvl1pPr>
          </a:lstStyle>
          <a:p>
            <a:fld id="{9B04EACA-2639-4361-AF84-7CAB30F2D927}" type="slidenum">
              <a:rPr lang="en-US" altLang="en-US"/>
              <a:pPr/>
              <a:t>‹#›</a:t>
            </a:fld>
            <a:endParaRPr lang="en-US" altLang="en-US"/>
          </a:p>
        </p:txBody>
      </p:sp>
    </p:spTree>
    <p:extLst>
      <p:ext uri="{BB962C8B-B14F-4D97-AF65-F5344CB8AC3E}">
        <p14:creationId xmlns:p14="http://schemas.microsoft.com/office/powerpoint/2010/main" val="31070475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A6AFC2C5-BB31-47C6-A855-7A08F801834D}" type="slidenum">
              <a:rPr lang="en-US" altLang="en-US">
                <a:latin typeface="Calibri" panose="020F0502020204030204" pitchFamily="34" charset="0"/>
              </a:rPr>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792729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3CB9FE1E-29B4-4DC9-9E79-3FD0EBE1017A}" type="slidenum">
              <a:rPr lang="en-US" altLang="en-US">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1365809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7AB25D7A-39DE-4EBD-9F01-AB745CFDABE9}" type="slidenum">
              <a:rPr lang="en-US" altLang="en-US">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140007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7AB25D7A-39DE-4EBD-9F01-AB745CFDABE9}" type="slidenum">
              <a:rPr lang="en-US" altLang="en-US">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1654963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7AB25D7A-39DE-4EBD-9F01-AB745CFDABE9}" type="slidenum">
              <a:rPr lang="en-US" altLang="en-US">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686622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4th</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B9916CB7-A250-4865-86A5-50659D684E72}" type="slidenum">
              <a:rPr lang="en-US" altLang="en-US">
                <a:latin typeface="Calibri" panose="020F0502020204030204" pitchFamily="34" charset="0"/>
              </a:rPr>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2542120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39B9D2FB-E359-4231-B8BF-72D592175966}" type="slidenum">
              <a:rPr lang="en-US" altLang="en-US">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3220203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1762F203-892F-4396-90F9-95060852C80B}" type="slidenum">
              <a:rPr lang="en-US" altLang="en-US">
                <a:latin typeface="Calibri" panose="020F0502020204030204" pitchFamily="34" charset="0"/>
              </a:rPr>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1342206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D4FFE725-78F0-4077-A848-6F6AFE9FA34C}" type="slidenum">
              <a:rPr lang="en-US" altLang="en-US">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1740911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9A4F3331-4CB3-4B46-BCBA-EDC4ADB8A419}" type="slidenum">
              <a:rPr lang="en-US" altLang="en-US">
                <a:latin typeface="Calibri" panose="020F0502020204030204" pitchFamily="34" charset="0"/>
              </a:rPr>
              <a:pPr/>
              <a:t>31</a:t>
            </a:fld>
            <a:endParaRPr lang="en-US" altLang="en-US">
              <a:latin typeface="Calibri" panose="020F0502020204030204" pitchFamily="34" charset="0"/>
            </a:endParaRPr>
          </a:p>
        </p:txBody>
      </p:sp>
    </p:spTree>
    <p:extLst>
      <p:ext uri="{BB962C8B-B14F-4D97-AF65-F5344CB8AC3E}">
        <p14:creationId xmlns:p14="http://schemas.microsoft.com/office/powerpoint/2010/main" val="2645245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799CE480-DDB2-4E0D-8882-172A1AC369E9}" type="slidenum">
              <a:rPr lang="en-US" altLang="en-US">
                <a:latin typeface="Calibri" panose="020F0502020204030204" pitchFamily="34" charset="0"/>
              </a:rPr>
              <a:pPr/>
              <a:t>32</a:t>
            </a:fld>
            <a:endParaRPr lang="en-US" altLang="en-US">
              <a:latin typeface="Calibri" panose="020F0502020204030204" pitchFamily="34" charset="0"/>
            </a:endParaRPr>
          </a:p>
        </p:txBody>
      </p:sp>
    </p:spTree>
    <p:extLst>
      <p:ext uri="{BB962C8B-B14F-4D97-AF65-F5344CB8AC3E}">
        <p14:creationId xmlns:p14="http://schemas.microsoft.com/office/powerpoint/2010/main" val="3196034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93B3311A-0C3A-4046-9327-79AD65FF8A59}" type="slidenum">
              <a:rPr lang="en-US" altLang="en-US">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707852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799CE480-DDB2-4E0D-8882-172A1AC369E9}" type="slidenum">
              <a:rPr lang="en-US" altLang="en-US">
                <a:latin typeface="Calibri" panose="020F0502020204030204" pitchFamily="34" charset="0"/>
              </a:rPr>
              <a:pPr/>
              <a:t>33</a:t>
            </a:fld>
            <a:endParaRPr lang="en-US" altLang="en-US">
              <a:latin typeface="Calibri" panose="020F0502020204030204" pitchFamily="34" charset="0"/>
            </a:endParaRPr>
          </a:p>
        </p:txBody>
      </p:sp>
    </p:spTree>
    <p:extLst>
      <p:ext uri="{BB962C8B-B14F-4D97-AF65-F5344CB8AC3E}">
        <p14:creationId xmlns:p14="http://schemas.microsoft.com/office/powerpoint/2010/main" val="3307637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799CE480-DDB2-4E0D-8882-172A1AC369E9}" type="slidenum">
              <a:rPr lang="en-US" altLang="en-US">
                <a:latin typeface="Calibri" panose="020F0502020204030204" pitchFamily="34" charset="0"/>
              </a:rPr>
              <a:pPr/>
              <a:t>34</a:t>
            </a:fld>
            <a:endParaRPr lang="en-US" altLang="en-US">
              <a:latin typeface="Calibri" panose="020F0502020204030204" pitchFamily="34" charset="0"/>
            </a:endParaRPr>
          </a:p>
        </p:txBody>
      </p:sp>
    </p:spTree>
    <p:extLst>
      <p:ext uri="{BB962C8B-B14F-4D97-AF65-F5344CB8AC3E}">
        <p14:creationId xmlns:p14="http://schemas.microsoft.com/office/powerpoint/2010/main" val="3969794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14B39D85-A86B-4B73-A850-8EFBC9291C84}" type="slidenum">
              <a:rPr lang="en-US" altLang="en-US">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2539329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5220DD96-DD10-4044-9BA9-A1814FAA8086}" type="slidenum">
              <a:rPr lang="en-US" altLang="en-US">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1049894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2DFF1CCE-9B0C-4FBF-BCEE-9287E805777F}" type="slidenum">
              <a:rPr lang="en-US" altLang="en-US">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3905284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60447564-4958-469F-B6BC-B9531651CBF4}" type="slidenum">
              <a:rPr lang="en-US" altLang="en-US">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1245307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8AF48F77-BED3-4E10-B13B-2112F9ADE9AF}" type="slidenum">
              <a:rPr lang="en-US" altLang="en-US">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1025034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E3C50393-3234-4C50-9083-D895D164D76D}" type="slidenum">
              <a:rPr lang="en-US" altLang="en-US">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3178658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5E852000-10F1-431C-95F0-BA63D7034CAA}" type="slidenum">
              <a:rPr lang="en-US" altLang="en-US">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2834594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18"/>
            <p:cNvSpPr>
              <a:spLocks/>
            </p:cNvSpPr>
            <p:nvPr/>
          </p:nvSpPr>
          <p:spPr bwMode="auto">
            <a:xfrm>
              <a:off x="35443" y="5135526"/>
              <a:ext cx="910855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C164560D-5558-4CBE-80EA-588DF73B5EE2}" type="datetimeFigureOut">
              <a:rPr lang="en-US"/>
              <a:pPr>
                <a:defRPr/>
              </a:pPr>
              <a:t>6/8/2019</a:t>
            </a:fld>
            <a:endParaRPr lang="en-US" dirty="0"/>
          </a:p>
        </p:txBody>
      </p:sp>
      <p:sp>
        <p:nvSpPr>
          <p:cNvPr id="12" name="Footer Placeholder 18"/>
          <p:cNvSpPr>
            <a:spLocks noGrp="1"/>
          </p:cNvSpPr>
          <p:nvPr>
            <p:ph type="ftr" sz="quarter" idx="11"/>
          </p:nvPr>
        </p:nvSpPr>
        <p:spPr/>
        <p:txBody>
          <a:bodyPr/>
          <a:lstStyle>
            <a:lvl1pPr>
              <a:defRPr dirty="0">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E5E09A71-3ED8-43D1-A437-B20AC6CA01A9}" type="slidenum">
              <a:rPr lang="en-US" altLang="en-US"/>
              <a:pPr/>
              <a:t>‹#›</a:t>
            </a:fld>
            <a:endParaRPr lang="en-US" altLang="en-US"/>
          </a:p>
        </p:txBody>
      </p:sp>
    </p:spTree>
    <p:extLst>
      <p:ext uri="{BB962C8B-B14F-4D97-AF65-F5344CB8AC3E}">
        <p14:creationId xmlns:p14="http://schemas.microsoft.com/office/powerpoint/2010/main" val="55035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A6B6DE2-6FF8-4B39-A801-2C4F0783CB29}" type="datetimeFigureOut">
              <a:rPr lang="en-US"/>
              <a:pPr>
                <a:defRPr/>
              </a:pPr>
              <a:t>6/8/2019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1347EC17-630A-4DA4-AD32-90AB685F8288}" type="slidenum">
              <a:rPr lang="en-US" altLang="en-US"/>
              <a:pPr/>
              <a:t>‹#›</a:t>
            </a:fld>
            <a:endParaRPr lang="en-US" altLang="en-US"/>
          </a:p>
        </p:txBody>
      </p:sp>
    </p:spTree>
    <p:extLst>
      <p:ext uri="{BB962C8B-B14F-4D97-AF65-F5344CB8AC3E}">
        <p14:creationId xmlns:p14="http://schemas.microsoft.com/office/powerpoint/2010/main" val="28733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C138B64-3182-46D7-B44D-69E636F86D68}" type="datetimeFigureOut">
              <a:rPr lang="en-US"/>
              <a:pPr>
                <a:defRPr/>
              </a:pPr>
              <a:t>6/8/2019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0747538C-431C-497F-AADC-A42D3FAC5DAC}" type="slidenum">
              <a:rPr lang="en-US" altLang="en-US"/>
              <a:pPr/>
              <a:t>‹#›</a:t>
            </a:fld>
            <a:endParaRPr lang="en-US" altLang="en-US"/>
          </a:p>
        </p:txBody>
      </p:sp>
    </p:spTree>
    <p:extLst>
      <p:ext uri="{BB962C8B-B14F-4D97-AF65-F5344CB8AC3E}">
        <p14:creationId xmlns:p14="http://schemas.microsoft.com/office/powerpoint/2010/main" val="1582243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FA698033-FE05-4CDC-A472-0CCD528A6C3F}" type="datetimeFigureOut">
              <a:rPr lang="en-US"/>
              <a:pPr>
                <a:defRPr/>
              </a:pPr>
              <a:t>6/8/2019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8086E60D-E348-4E54-A891-2F887FC4BCD1}" type="slidenum">
              <a:rPr lang="en-US" altLang="en-US"/>
              <a:pPr/>
              <a:t>‹#›</a:t>
            </a:fld>
            <a:endParaRPr lang="en-US" altLang="en-US"/>
          </a:p>
        </p:txBody>
      </p:sp>
    </p:spTree>
    <p:extLst>
      <p:ext uri="{BB962C8B-B14F-4D97-AF65-F5344CB8AC3E}">
        <p14:creationId xmlns:p14="http://schemas.microsoft.com/office/powerpoint/2010/main" val="2031535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3DFB9EEF-0D9B-408A-9635-5D84D6036F01}" type="datetimeFigureOut">
              <a:rPr lang="en-US"/>
              <a:pPr>
                <a:defRPr/>
              </a:pPr>
              <a:t>6/8/2019</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1CC4B5B8-4085-4CB9-9697-DB26478D1779}" type="slidenum">
              <a:rPr lang="en-US" altLang="en-US"/>
              <a:pPr/>
              <a:t>‹#›</a:t>
            </a:fld>
            <a:endParaRPr lang="en-US" altLang="en-US"/>
          </a:p>
        </p:txBody>
      </p:sp>
    </p:spTree>
    <p:extLst>
      <p:ext uri="{BB962C8B-B14F-4D97-AF65-F5344CB8AC3E}">
        <p14:creationId xmlns:p14="http://schemas.microsoft.com/office/powerpoint/2010/main" val="404884200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E373FCA9-0A94-443B-917A-E700FEEE5A1D}" type="datetimeFigureOut">
              <a:rPr lang="en-US"/>
              <a:pPr>
                <a:defRPr/>
              </a:pPr>
              <a:t>6/8/2019</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167E1457-36FC-45B9-B9AF-0E1362D92C85}" type="slidenum">
              <a:rPr lang="en-US" altLang="en-US"/>
              <a:pPr/>
              <a:t>‹#›</a:t>
            </a:fld>
            <a:endParaRPr lang="en-US" altLang="en-US"/>
          </a:p>
        </p:txBody>
      </p:sp>
    </p:spTree>
    <p:extLst>
      <p:ext uri="{BB962C8B-B14F-4D97-AF65-F5344CB8AC3E}">
        <p14:creationId xmlns:p14="http://schemas.microsoft.com/office/powerpoint/2010/main" val="49415930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2E70C8DB-CFDC-4038-A428-41F887D8111B}" type="datetimeFigureOut">
              <a:rPr lang="en-US"/>
              <a:pPr>
                <a:defRPr/>
              </a:pPr>
              <a:t>6/8/2019</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240BD160-8BD4-4BB0-B020-CC65D01D8101}" type="slidenum">
              <a:rPr lang="en-US" altLang="en-US"/>
              <a:pPr/>
              <a:t>‹#›</a:t>
            </a:fld>
            <a:endParaRPr lang="en-US" altLang="en-US"/>
          </a:p>
        </p:txBody>
      </p:sp>
    </p:spTree>
    <p:extLst>
      <p:ext uri="{BB962C8B-B14F-4D97-AF65-F5344CB8AC3E}">
        <p14:creationId xmlns:p14="http://schemas.microsoft.com/office/powerpoint/2010/main" val="65582819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A1C4C5D4-5175-4F0A-A330-9F2880134190}" type="datetimeFigureOut">
              <a:rPr lang="en-US"/>
              <a:pPr>
                <a:defRPr/>
              </a:pPr>
              <a:t>6/8/2019</a:t>
            </a:fld>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758BA92A-0673-4D82-BD92-599B167E696D}" type="slidenum">
              <a:rPr lang="en-US" altLang="en-US"/>
              <a:pPr/>
              <a:t>‹#›</a:t>
            </a:fld>
            <a:endParaRPr lang="en-US" altLang="en-US"/>
          </a:p>
        </p:txBody>
      </p:sp>
    </p:spTree>
    <p:extLst>
      <p:ext uri="{BB962C8B-B14F-4D97-AF65-F5344CB8AC3E}">
        <p14:creationId xmlns:p14="http://schemas.microsoft.com/office/powerpoint/2010/main" val="116137827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EA35C48-C755-46C1-85A3-CCB1ED97DC99}" type="datetimeFigureOut">
              <a:rPr lang="en-US"/>
              <a:pPr>
                <a:defRPr/>
              </a:pPr>
              <a:t>6/8/2019</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0771BA96-DB7A-4008-9EAE-0241F378FE1A}" type="slidenum">
              <a:rPr lang="en-US" altLang="en-US"/>
              <a:pPr/>
              <a:t>‹#›</a:t>
            </a:fld>
            <a:endParaRPr lang="en-US" altLang="en-US"/>
          </a:p>
        </p:txBody>
      </p:sp>
    </p:spTree>
    <p:extLst>
      <p:ext uri="{BB962C8B-B14F-4D97-AF65-F5344CB8AC3E}">
        <p14:creationId xmlns:p14="http://schemas.microsoft.com/office/powerpoint/2010/main" val="655500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C4F670E5-DF26-485C-82D2-5B513FB5DB2A}" type="datetimeFigureOut">
              <a:rPr lang="en-US"/>
              <a:pPr>
                <a:defRPr/>
              </a:pPr>
              <a:t>6/8/2019</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AE3FA70F-8AC5-44AE-8D10-C35244DDB590}" type="slidenum">
              <a:rPr lang="en-US" altLang="en-US"/>
              <a:pPr/>
              <a:t>‹#›</a:t>
            </a:fld>
            <a:endParaRPr lang="en-US" altLang="en-US"/>
          </a:p>
        </p:txBody>
      </p:sp>
    </p:spTree>
    <p:extLst>
      <p:ext uri="{BB962C8B-B14F-4D97-AF65-F5344CB8AC3E}">
        <p14:creationId xmlns:p14="http://schemas.microsoft.com/office/powerpoint/2010/main" val="62603761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15"/>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DF3577BD-5564-413E-AC3D-14D8019F87BB}" type="datetimeFigureOut">
              <a:rPr lang="en-US"/>
              <a:pPr>
                <a:defRPr/>
              </a:pPr>
              <a:t>6/8/2019</a:t>
            </a:fld>
            <a:endParaRPr lang="en-US" dirty="0"/>
          </a:p>
        </p:txBody>
      </p:sp>
      <p:sp>
        <p:nvSpPr>
          <p:cNvPr id="12" name="Footer Placeholder 5"/>
          <p:cNvSpPr>
            <a:spLocks noGrp="1"/>
          </p:cNvSpPr>
          <p:nvPr>
            <p:ph type="ftr" sz="quarter" idx="11"/>
          </p:nvPr>
        </p:nvSpPr>
        <p:spPr/>
        <p:txBody>
          <a:bodyPr/>
          <a:lstStyle>
            <a:lvl1pPr>
              <a:defRPr dirty="0">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fld id="{19C8F34B-1B04-4E7E-AA50-93FAA05EB28D}" type="slidenum">
              <a:rPr lang="en-US" altLang="en-US"/>
              <a:pPr/>
              <a:t>‹#›</a:t>
            </a:fld>
            <a:endParaRPr lang="en-US" altLang="en-US"/>
          </a:p>
        </p:txBody>
      </p:sp>
    </p:spTree>
    <p:extLst>
      <p:ext uri="{BB962C8B-B14F-4D97-AF65-F5344CB8AC3E}">
        <p14:creationId xmlns:p14="http://schemas.microsoft.com/office/powerpoint/2010/main" val="28535971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0BC9843B-B3BD-4D7E-A8EF-99DEFD1E7E48}" type="datetimeFigureOut">
              <a:rPr lang="en-US"/>
              <a:pPr>
                <a:defRPr/>
              </a:pPr>
              <a:t>6/8/2019</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dirty="0">
                <a:solidFill>
                  <a:schemeClr val="tx1"/>
                </a:solidFill>
                <a:latin typeface="+mn-lt"/>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vl1pPr>
          </a:lstStyle>
          <a:p>
            <a:fld id="{0CF294C2-EF42-4EE3-BEA4-3A8259F3296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3" r:id="rId1"/>
    <p:sldLayoutId id="2147483679" r:id="rId2"/>
    <p:sldLayoutId id="2147483684" r:id="rId3"/>
    <p:sldLayoutId id="2147483685" r:id="rId4"/>
    <p:sldLayoutId id="2147483686" r:id="rId5"/>
    <p:sldLayoutId id="2147483687" r:id="rId6"/>
    <p:sldLayoutId id="2147483680" r:id="rId7"/>
    <p:sldLayoutId id="2147483688" r:id="rId8"/>
    <p:sldLayoutId id="2147483689" r:id="rId9"/>
    <p:sldLayoutId id="2147483681" r:id="rId10"/>
    <p:sldLayoutId id="2147483682"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defRPr>
      </a:lvl2pPr>
      <a:lvl3pPr algn="l" rtl="0" fontAlgn="base">
        <a:spcBef>
          <a:spcPct val="0"/>
        </a:spcBef>
        <a:spcAft>
          <a:spcPct val="0"/>
        </a:spcAft>
        <a:defRPr sz="4100" b="1">
          <a:solidFill>
            <a:schemeClr val="tx2"/>
          </a:solidFill>
          <a:latin typeface="Lucida Sans Unicode" panose="020B0602030504020204" pitchFamily="34" charset="0"/>
        </a:defRPr>
      </a:lvl3pPr>
      <a:lvl4pPr algn="l" rtl="0" fontAlgn="base">
        <a:spcBef>
          <a:spcPct val="0"/>
        </a:spcBef>
        <a:spcAft>
          <a:spcPct val="0"/>
        </a:spcAft>
        <a:defRPr sz="4100" b="1">
          <a:solidFill>
            <a:schemeClr val="tx2"/>
          </a:solidFill>
          <a:latin typeface="Lucida Sans Unicode" panose="020B0602030504020204" pitchFamily="34" charset="0"/>
        </a:defRPr>
      </a:lvl4pPr>
      <a:lvl5pPr algn="l" rtl="0" fontAlgn="base">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p:titleStyle>
    <p:bodyStyle>
      <a:lvl1pPr marL="365125" indent="-255588" algn="l" rtl="0" fontAlgn="base">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gastongianni@aol.com" TargetMode="External"/><Relationship Id="rId5" Type="http://schemas.openxmlformats.org/officeDocument/2006/relationships/hyperlink" Target="http://www.vanarfe.org/" TargetMode="External"/><Relationship Id="rId4" Type="http://schemas.openxmlformats.org/officeDocument/2006/relationships/hyperlink" Target="http://www.narfe.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2971799"/>
          </a:xfrm>
        </p:spPr>
        <p:txBody>
          <a:bodyPr>
            <a:normAutofit fontScale="90000"/>
          </a:bodyPr>
          <a:lstStyle/>
          <a:p>
            <a:pPr algn="ctr" fontAlgn="auto">
              <a:spcAft>
                <a:spcPts val="0"/>
              </a:spcAft>
              <a:defRPr/>
            </a:pPr>
            <a:r>
              <a:rPr lang="en-US" dirty="0" smtClean="0"/>
              <a:t>NARFE REGION X PRESIDENTS’ CONFERENCE</a:t>
            </a:r>
            <a:br>
              <a:rPr lang="en-US" dirty="0" smtClean="0"/>
            </a:br>
            <a:r>
              <a:rPr lang="en-US" dirty="0" smtClean="0"/>
              <a:t>Corbin, Kentucky</a:t>
            </a:r>
            <a:br>
              <a:rPr lang="en-US" dirty="0" smtClean="0"/>
            </a:br>
            <a:endParaRPr lang="en-US" dirty="0"/>
          </a:p>
        </p:txBody>
      </p:sp>
      <p:sp>
        <p:nvSpPr>
          <p:cNvPr id="3" name="Subtitle 2"/>
          <p:cNvSpPr>
            <a:spLocks noGrp="1"/>
          </p:cNvSpPr>
          <p:nvPr>
            <p:ph type="subTitle" idx="1"/>
          </p:nvPr>
        </p:nvSpPr>
        <p:spPr>
          <a:xfrm>
            <a:off x="685800" y="3611563"/>
            <a:ext cx="7772400" cy="1200150"/>
          </a:xfrm>
        </p:spPr>
        <p:txBody>
          <a:bodyPr>
            <a:normAutofit/>
          </a:bodyPr>
          <a:lstStyle/>
          <a:p>
            <a:pPr marR="0">
              <a:lnSpc>
                <a:spcPct val="80000"/>
              </a:lnSpc>
            </a:pPr>
            <a:r>
              <a:rPr lang="en-US" altLang="en-US" sz="2500" smtClean="0"/>
              <a:t>Gaston Gianni</a:t>
            </a:r>
          </a:p>
          <a:p>
            <a:pPr marR="0">
              <a:lnSpc>
                <a:spcPct val="80000"/>
              </a:lnSpc>
            </a:pPr>
            <a:r>
              <a:rPr lang="en-US" altLang="en-US" sz="2500" smtClean="0"/>
              <a:t>VFC PR Chair</a:t>
            </a:r>
          </a:p>
          <a:p>
            <a:pPr marR="0">
              <a:lnSpc>
                <a:spcPct val="80000"/>
              </a:lnSpc>
            </a:pPr>
            <a:r>
              <a:rPr lang="en-US" altLang="en-US" sz="2500" smtClean="0"/>
              <a:t>August 2, 2011</a:t>
            </a:r>
          </a:p>
        </p:txBody>
      </p:sp>
      <p:pic>
        <p:nvPicPr>
          <p:cNvPr id="9220" name="Picture 3" descr="http://www.narfe.org/2005_images/new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286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10800000" flipH="1">
            <a:off x="1828800" y="8221663"/>
            <a:ext cx="609600" cy="3692525"/>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accent4"/>
                </a:solidFill>
              </a:rPr>
              <a:t>NARFE:CHALLENGED AS NEVER BEFORE</a:t>
            </a:r>
            <a:endParaRPr lang="en-US" dirty="0"/>
          </a:p>
        </p:txBody>
      </p:sp>
      <p:sp>
        <p:nvSpPr>
          <p:cNvPr id="8" name="Rectangle 7"/>
          <p:cNvSpPr/>
          <p:nvPr/>
        </p:nvSpPr>
        <p:spPr>
          <a:xfrm rot="10800000" flipV="1">
            <a:off x="2286000" y="4953000"/>
            <a:ext cx="4589463" cy="369888"/>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accent4"/>
                </a:solidFill>
              </a:rPr>
              <a:t>NARFE:CHALLENGED AS NEVER BEFORE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584200" y="1814512"/>
            <a:ext cx="8229600" cy="4343400"/>
          </a:xfrm>
        </p:spPr>
        <p:txBody>
          <a:bodyPr/>
          <a:lstStyle/>
          <a:p>
            <a:r>
              <a:rPr lang="en-US" altLang="en-US" dirty="0" smtClean="0"/>
              <a:t>Kentucky --------- 6,948</a:t>
            </a:r>
          </a:p>
          <a:p>
            <a:endParaRPr lang="en-US" altLang="en-US" sz="800" dirty="0" smtClean="0"/>
          </a:p>
          <a:p>
            <a:r>
              <a:rPr lang="en-US" altLang="en-US" dirty="0" smtClean="0"/>
              <a:t>North Carolina ----- 15,212</a:t>
            </a:r>
          </a:p>
          <a:p>
            <a:endParaRPr lang="en-US" altLang="en-US" sz="800" dirty="0" smtClean="0"/>
          </a:p>
          <a:p>
            <a:r>
              <a:rPr lang="en-US" altLang="en-US" dirty="0" smtClean="0"/>
              <a:t>Tennessee --------- 10,426</a:t>
            </a:r>
          </a:p>
          <a:p>
            <a:endParaRPr lang="en-US" altLang="en-US" sz="800" dirty="0" smtClean="0"/>
          </a:p>
          <a:p>
            <a:r>
              <a:rPr lang="en-US" altLang="en-US" dirty="0" smtClean="0"/>
              <a:t>Virginia ------------14,835</a:t>
            </a:r>
          </a:p>
          <a:p>
            <a:endParaRPr lang="en-US" altLang="en-US" sz="800" dirty="0" smtClean="0"/>
          </a:p>
          <a:p>
            <a:r>
              <a:rPr lang="en-US" altLang="en-US" dirty="0" smtClean="0"/>
              <a:t>West Virginia --------3,178</a:t>
            </a:r>
          </a:p>
          <a:p>
            <a:endParaRPr lang="en-US" altLang="en-US" dirty="0" smtClean="0"/>
          </a:p>
          <a:p>
            <a:pPr marL="109537" indent="0">
              <a:buNone/>
            </a:pPr>
            <a:r>
              <a:rPr lang="en-US" altLang="en-US" dirty="0" smtClean="0"/>
              <a:t>They work at your nearest Post Office</a:t>
            </a:r>
          </a:p>
          <a:p>
            <a:pPr>
              <a:buFont typeface="Wingdings 3" panose="05040102010807070707" pitchFamily="18" charset="2"/>
              <a:buNone/>
            </a:pPr>
            <a:endParaRPr lang="en-US" altLang="en-US" dirty="0" smtClean="0"/>
          </a:p>
        </p:txBody>
      </p:sp>
      <p:sp>
        <p:nvSpPr>
          <p:cNvPr id="3" name="Title 2"/>
          <p:cNvSpPr>
            <a:spLocks noGrp="1"/>
          </p:cNvSpPr>
          <p:nvPr>
            <p:ph type="title"/>
          </p:nvPr>
        </p:nvSpPr>
        <p:spPr>
          <a:xfrm>
            <a:off x="1897063" y="342899"/>
            <a:ext cx="7094537" cy="1287463"/>
          </a:xfrm>
        </p:spPr>
        <p:txBody>
          <a:bodyPr>
            <a:normAutofit fontScale="90000"/>
          </a:bodyPr>
          <a:lstStyle/>
          <a:p>
            <a:pPr algn="ctr" fontAlgn="auto">
              <a:spcAft>
                <a:spcPts val="0"/>
              </a:spcAft>
              <a:defRPr/>
            </a:pPr>
            <a:r>
              <a:rPr lang="en-US" sz="3100" dirty="0" smtClean="0"/>
              <a:t>Targeting Potential Members</a:t>
            </a:r>
            <a:br>
              <a:rPr lang="en-US" sz="3100" dirty="0" smtClean="0"/>
            </a:br>
            <a:r>
              <a:rPr lang="en-US" sz="3100" dirty="0"/>
              <a:t/>
            </a:r>
            <a:br>
              <a:rPr lang="en-US" sz="3100" dirty="0"/>
            </a:br>
            <a:r>
              <a:rPr lang="en-US" sz="3100" dirty="0" smtClean="0"/>
              <a:t>US Postal Service Employees</a:t>
            </a:r>
            <a:endParaRPr lang="en-US" sz="3100" dirty="0"/>
          </a:p>
        </p:txBody>
      </p:sp>
      <p:pic>
        <p:nvPicPr>
          <p:cNvPr id="14340" name="Picture 3" descr="http://www.narfe.org/2005_images/newse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42899"/>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rot="10800000" flipV="1">
            <a:off x="4495800" y="6342063"/>
            <a:ext cx="4648200" cy="368300"/>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accent4"/>
                </a:solidFill>
              </a:rPr>
              <a:t>NARFE:CHALLENGED AS NEVER BEFORE</a:t>
            </a:r>
            <a:endParaRPr lang="en-US" dirty="0"/>
          </a:p>
        </p:txBody>
      </p:sp>
    </p:spTree>
    <p:extLst>
      <p:ext uri="{BB962C8B-B14F-4D97-AF65-F5344CB8AC3E}">
        <p14:creationId xmlns:p14="http://schemas.microsoft.com/office/powerpoint/2010/main" val="3445663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609600" y="1998663"/>
            <a:ext cx="8229600" cy="4343400"/>
          </a:xfrm>
        </p:spPr>
        <p:txBody>
          <a:bodyPr/>
          <a:lstStyle/>
          <a:p>
            <a:r>
              <a:rPr lang="en-US" altLang="en-US" sz="2400" dirty="0" smtClean="0"/>
              <a:t>One approach for all does not accomplish results</a:t>
            </a:r>
            <a:endParaRPr lang="en-US" altLang="en-US" sz="2400" dirty="0"/>
          </a:p>
          <a:p>
            <a:r>
              <a:rPr lang="en-US" altLang="en-US" sz="2400" dirty="0" smtClean="0"/>
              <a:t>Different approaches are needed for each group</a:t>
            </a:r>
          </a:p>
          <a:p>
            <a:r>
              <a:rPr lang="en-US" altLang="en-US" sz="2400" dirty="0" smtClean="0"/>
              <a:t>Active Employees are in the Electronic Age</a:t>
            </a:r>
          </a:p>
          <a:p>
            <a:r>
              <a:rPr lang="en-US" altLang="en-US" sz="2400" dirty="0" smtClean="0"/>
              <a:t>How is your Web Site?</a:t>
            </a:r>
          </a:p>
          <a:p>
            <a:r>
              <a:rPr lang="en-US" altLang="en-US" sz="2400" dirty="0" smtClean="0"/>
              <a:t>How involved are your members in community affairs?</a:t>
            </a:r>
          </a:p>
          <a:p>
            <a:r>
              <a:rPr lang="en-US" altLang="en-US" sz="2400" dirty="0" smtClean="0"/>
              <a:t>What Goodwill are we accomplishing and does any one know about it?</a:t>
            </a:r>
          </a:p>
          <a:p>
            <a:pPr>
              <a:buFont typeface="Wingdings 3" panose="05040102010807070707" pitchFamily="18" charset="2"/>
              <a:buNone/>
            </a:pPr>
            <a:endParaRPr lang="en-US" altLang="en-US" dirty="0" smtClean="0"/>
          </a:p>
        </p:txBody>
      </p:sp>
      <p:sp>
        <p:nvSpPr>
          <p:cNvPr id="3" name="Title 2"/>
          <p:cNvSpPr>
            <a:spLocks noGrp="1"/>
          </p:cNvSpPr>
          <p:nvPr>
            <p:ph type="title"/>
          </p:nvPr>
        </p:nvSpPr>
        <p:spPr>
          <a:xfrm>
            <a:off x="1897063" y="342899"/>
            <a:ext cx="7094537" cy="1287463"/>
          </a:xfrm>
        </p:spPr>
        <p:txBody>
          <a:bodyPr>
            <a:normAutofit/>
          </a:bodyPr>
          <a:lstStyle/>
          <a:p>
            <a:pPr algn="ctr" fontAlgn="auto">
              <a:spcAft>
                <a:spcPts val="0"/>
              </a:spcAft>
              <a:defRPr/>
            </a:pPr>
            <a:r>
              <a:rPr lang="en-US" sz="3100" dirty="0" smtClean="0"/>
              <a:t>Target Market Relations</a:t>
            </a:r>
            <a:endParaRPr lang="en-US" sz="3100" dirty="0"/>
          </a:p>
        </p:txBody>
      </p:sp>
      <p:pic>
        <p:nvPicPr>
          <p:cNvPr id="14340" name="Picture 3" descr="http://www.narfe.org/2005_images/newse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42899"/>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rot="10800000" flipV="1">
            <a:off x="4495800" y="6342063"/>
            <a:ext cx="4648200" cy="368300"/>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accent4"/>
                </a:solidFill>
              </a:rPr>
              <a:t>NARFE:CHALLENGED AS NEVER BEFORE</a:t>
            </a:r>
            <a:endParaRPr lang="en-US" dirty="0"/>
          </a:p>
        </p:txBody>
      </p:sp>
    </p:spTree>
    <p:extLst>
      <p:ext uri="{BB962C8B-B14F-4D97-AF65-F5344CB8AC3E}">
        <p14:creationId xmlns:p14="http://schemas.microsoft.com/office/powerpoint/2010/main" val="42310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382000" cy="4767262"/>
          </a:xfrm>
        </p:spPr>
        <p:txBody>
          <a:bodyPr>
            <a:normAutofit fontScale="92500"/>
          </a:bodyPr>
          <a:lstStyle/>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Establish Communications Network with Chapter PR Chairs</a:t>
            </a:r>
          </a:p>
          <a:p>
            <a:pPr marL="365760" indent="-256032" fontAlgn="auto">
              <a:spcAft>
                <a:spcPts val="0"/>
              </a:spcAft>
              <a:buFont typeface="Wingdings 3"/>
              <a:buChar char=""/>
              <a:defRPr/>
            </a:pPr>
            <a:r>
              <a:rPr lang="en-US" dirty="0" smtClean="0"/>
              <a:t>Identify Best Practices in other Federations</a:t>
            </a:r>
          </a:p>
          <a:p>
            <a:pPr marL="365760" indent="-256032" fontAlgn="auto">
              <a:spcAft>
                <a:spcPts val="0"/>
              </a:spcAft>
              <a:buFont typeface="Wingdings 3"/>
              <a:buChar char=""/>
              <a:defRPr/>
            </a:pPr>
            <a:r>
              <a:rPr lang="en-US" dirty="0" smtClean="0"/>
              <a:t>Increase Use of Matching Funds</a:t>
            </a:r>
          </a:p>
          <a:p>
            <a:pPr marL="365760" indent="-256032" fontAlgn="auto">
              <a:spcAft>
                <a:spcPts val="0"/>
              </a:spcAft>
              <a:buFont typeface="Wingdings 3"/>
              <a:buChar char=""/>
              <a:defRPr/>
            </a:pPr>
            <a:r>
              <a:rPr lang="en-US" dirty="0" smtClean="0"/>
              <a:t>Assist Chapters PR Chairs</a:t>
            </a:r>
          </a:p>
          <a:p>
            <a:pPr marL="365760" indent="-256032" fontAlgn="auto">
              <a:spcAft>
                <a:spcPts val="0"/>
              </a:spcAft>
              <a:buFont typeface="Wingdings 3"/>
              <a:buChar char=""/>
              <a:defRPr/>
            </a:pPr>
            <a:r>
              <a:rPr lang="en-US" dirty="0" smtClean="0"/>
              <a:t>Determine where potential members live or work</a:t>
            </a:r>
          </a:p>
          <a:p>
            <a:pPr marL="365760" indent="-256032" fontAlgn="auto">
              <a:spcAft>
                <a:spcPts val="0"/>
              </a:spcAft>
              <a:buFont typeface="Wingdings 3"/>
              <a:buChar char=""/>
              <a:defRPr/>
            </a:pPr>
            <a:r>
              <a:rPr lang="en-US" dirty="0" smtClean="0"/>
              <a:t>Develop Strategic plan</a:t>
            </a:r>
          </a:p>
          <a:p>
            <a:pPr marL="365760" indent="-256032" fontAlgn="auto">
              <a:spcAft>
                <a:spcPts val="0"/>
              </a:spcAft>
              <a:buFont typeface="Wingdings 3"/>
              <a:buChar char=""/>
              <a:defRPr/>
            </a:pPr>
            <a:r>
              <a:rPr lang="en-US" dirty="0" smtClean="0"/>
              <a:t>Review Web Site Content</a:t>
            </a:r>
          </a:p>
          <a:p>
            <a:pPr marL="365760" indent="-256032" fontAlgn="auto">
              <a:spcAft>
                <a:spcPts val="0"/>
              </a:spcAft>
              <a:buFont typeface="Wingdings 3"/>
              <a:buChar char=""/>
              <a:defRPr/>
            </a:pPr>
            <a:endParaRPr lang="en-US" dirty="0" smtClean="0"/>
          </a:p>
          <a:p>
            <a:pPr marL="365760" indent="-256032" algn="ctr" fontAlgn="auto">
              <a:spcAft>
                <a:spcPts val="0"/>
              </a:spcAft>
              <a:buFont typeface="Wingdings 3"/>
              <a:buNone/>
              <a:defRPr/>
            </a:pPr>
            <a:r>
              <a:rPr lang="en-US" sz="1800" dirty="0" smtClean="0">
                <a:solidFill>
                  <a:schemeClr val="accent4"/>
                </a:solidFill>
              </a:rPr>
              <a:t>NARFE:CHALLENGED AS NEVER BEFORE</a:t>
            </a:r>
            <a:endParaRPr lang="en-US" sz="1800" dirty="0" smtClean="0"/>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endParaRPr lang="en-US" dirty="0"/>
          </a:p>
        </p:txBody>
      </p:sp>
      <p:sp>
        <p:nvSpPr>
          <p:cNvPr id="3" name="Title 2"/>
          <p:cNvSpPr>
            <a:spLocks noGrp="1"/>
          </p:cNvSpPr>
          <p:nvPr>
            <p:ph type="title"/>
          </p:nvPr>
        </p:nvSpPr>
        <p:spPr/>
        <p:txBody>
          <a:bodyPr>
            <a:normAutofit fontScale="90000"/>
          </a:bodyPr>
          <a:lstStyle/>
          <a:p>
            <a:pPr fontAlgn="auto">
              <a:spcAft>
                <a:spcPts val="0"/>
              </a:spcAft>
              <a:defRPr/>
            </a:pPr>
            <a:r>
              <a:rPr lang="en-US" dirty="0" smtClean="0"/>
              <a:t>          VFC Public Relations Goals</a:t>
            </a:r>
            <a:endParaRPr lang="en-US" dirty="0"/>
          </a:p>
        </p:txBody>
      </p:sp>
      <p:pic>
        <p:nvPicPr>
          <p:cNvPr id="15364" name="Picture 3" descr="http://www.narfe.org/2005_images/new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286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860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919662"/>
          </a:xfrm>
        </p:spPr>
        <p:txBody>
          <a:bodyPr>
            <a:normAutofit fontScale="92500" lnSpcReduction="10000"/>
          </a:bodyPr>
          <a:lstStyle/>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60 NARFE Chapters in VFC</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40 Chapters have PR Chairs</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34 PR Chairs have listed email addresses</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More Work Needed on Network</a:t>
            </a:r>
          </a:p>
          <a:p>
            <a:pPr marL="365760" indent="-256032" fontAlgn="auto">
              <a:spcAft>
                <a:spcPts val="0"/>
              </a:spcAft>
              <a:buFont typeface="Wingdings 3"/>
              <a:buChar char=""/>
              <a:defRPr/>
            </a:pPr>
            <a:endParaRPr lang="en-US" dirty="0"/>
          </a:p>
          <a:p>
            <a:pPr marL="365760" indent="-256032" fontAlgn="auto">
              <a:spcAft>
                <a:spcPts val="0"/>
              </a:spcAft>
              <a:buFont typeface="Wingdings 3"/>
              <a:buChar char=""/>
              <a:defRPr/>
            </a:pPr>
            <a:r>
              <a:rPr lang="en-US" dirty="0" smtClean="0"/>
              <a:t>Developing a Strategic plan</a:t>
            </a:r>
          </a:p>
          <a:p>
            <a:pPr marL="365760" indent="-256032" fontAlgn="auto">
              <a:spcAft>
                <a:spcPts val="0"/>
              </a:spcAft>
              <a:buFont typeface="Wingdings 3"/>
              <a:buChar char=""/>
              <a:defRPr/>
            </a:pPr>
            <a:endParaRPr lang="en-US" dirty="0" smtClean="0"/>
          </a:p>
          <a:p>
            <a:pPr marL="365760" indent="-256032" algn="ctr" fontAlgn="auto">
              <a:spcAft>
                <a:spcPts val="0"/>
              </a:spcAft>
              <a:buFont typeface="Wingdings 3"/>
              <a:buNone/>
              <a:defRPr/>
            </a:pPr>
            <a:r>
              <a:rPr lang="en-US" sz="1900" dirty="0" smtClean="0">
                <a:solidFill>
                  <a:schemeClr val="accent4"/>
                </a:solidFill>
              </a:rPr>
              <a:t>NARFE:CHALLENGED AS NEVER BEFORE</a:t>
            </a:r>
            <a:r>
              <a:rPr lang="en-US" sz="1900" dirty="0" smtClean="0"/>
              <a:t>  </a:t>
            </a:r>
            <a:endParaRPr lang="en-US" sz="1900" dirty="0"/>
          </a:p>
        </p:txBody>
      </p:sp>
      <p:sp>
        <p:nvSpPr>
          <p:cNvPr id="3" name="Title 2"/>
          <p:cNvSpPr>
            <a:spLocks noGrp="1"/>
          </p:cNvSpPr>
          <p:nvPr>
            <p:ph type="title"/>
          </p:nvPr>
        </p:nvSpPr>
        <p:spPr/>
        <p:txBody>
          <a:bodyPr/>
          <a:lstStyle/>
          <a:p>
            <a:pPr fontAlgn="auto">
              <a:spcAft>
                <a:spcPts val="0"/>
              </a:spcAft>
              <a:defRPr/>
            </a:pPr>
            <a:r>
              <a:rPr lang="en-US" dirty="0" smtClean="0"/>
              <a:t>         WHERE DOES VFC STAND?</a:t>
            </a:r>
            <a:endParaRPr lang="en-US" dirty="0"/>
          </a:p>
        </p:txBody>
      </p:sp>
      <p:pic>
        <p:nvPicPr>
          <p:cNvPr id="16388" name="Picture 3" descr="http://www.narfe.org/2005_images/newse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4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334000"/>
          </a:xfrm>
        </p:spPr>
        <p:txBody>
          <a:bodyPr>
            <a:normAutofit/>
          </a:bodyPr>
          <a:lstStyle/>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2010-2011 Projects—11</a:t>
            </a:r>
          </a:p>
          <a:p>
            <a:pPr marL="365760" indent="-256032" fontAlgn="auto">
              <a:spcAft>
                <a:spcPts val="0"/>
              </a:spcAft>
              <a:buFont typeface="Wingdings 3"/>
              <a:buChar char=""/>
              <a:defRPr/>
            </a:pPr>
            <a:r>
              <a:rPr lang="en-US" dirty="0" smtClean="0"/>
              <a:t>Total Cost of Projects $13,419</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None/>
              <a:defRPr/>
            </a:pPr>
            <a:r>
              <a:rPr lang="en-US" dirty="0" smtClean="0"/>
              <a:t>		NARFE  HQ--$6,507</a:t>
            </a:r>
          </a:p>
          <a:p>
            <a:pPr marL="365760" indent="-256032" fontAlgn="auto">
              <a:spcAft>
                <a:spcPts val="0"/>
              </a:spcAft>
              <a:buFont typeface="Wingdings 3"/>
              <a:buNone/>
              <a:defRPr/>
            </a:pPr>
            <a:r>
              <a:rPr lang="en-US" dirty="0" smtClean="0"/>
              <a:t>		VFC --$3,859</a:t>
            </a:r>
          </a:p>
          <a:p>
            <a:pPr marL="365760" indent="-256032" fontAlgn="auto">
              <a:spcAft>
                <a:spcPts val="0"/>
              </a:spcAft>
              <a:buFont typeface="Wingdings 3"/>
              <a:buNone/>
              <a:defRPr/>
            </a:pPr>
            <a:r>
              <a:rPr lang="en-US" dirty="0" smtClean="0"/>
              <a:t>		Chapters--$3,053</a:t>
            </a:r>
          </a:p>
          <a:p>
            <a:pPr marL="365760" indent="-256032" fontAlgn="auto">
              <a:spcAft>
                <a:spcPts val="0"/>
              </a:spcAft>
              <a:buFont typeface="Wingdings 3"/>
              <a:buNone/>
              <a:defRPr/>
            </a:pPr>
            <a:r>
              <a:rPr lang="en-US" dirty="0" smtClean="0"/>
              <a:t>    </a:t>
            </a:r>
          </a:p>
          <a:p>
            <a:pPr marL="365760" indent="-256032" fontAlgn="auto">
              <a:spcAft>
                <a:spcPts val="0"/>
              </a:spcAft>
              <a:buFont typeface="Wingdings 3"/>
              <a:buChar char=""/>
              <a:defRPr/>
            </a:pPr>
            <a:r>
              <a:rPr lang="en-US" dirty="0" smtClean="0"/>
              <a:t> Project  Range--$100-$5000 </a:t>
            </a:r>
          </a:p>
          <a:p>
            <a:pPr marL="365760" indent="-256032" fontAlgn="auto">
              <a:spcAft>
                <a:spcPts val="0"/>
              </a:spcAft>
              <a:buFont typeface="Wingdings 3"/>
              <a:buChar char=""/>
              <a:defRPr/>
            </a:pPr>
            <a:endParaRPr lang="en-US" dirty="0" smtClean="0"/>
          </a:p>
          <a:p>
            <a:pPr marL="365760" indent="-256032" algn="ctr" fontAlgn="auto">
              <a:spcAft>
                <a:spcPts val="0"/>
              </a:spcAft>
              <a:buFont typeface="Wingdings 3"/>
              <a:buNone/>
              <a:defRPr/>
            </a:pPr>
            <a:r>
              <a:rPr lang="en-US" sz="1800" dirty="0" smtClean="0">
                <a:solidFill>
                  <a:schemeClr val="accent4"/>
                </a:solidFill>
              </a:rPr>
              <a:t>NARFE:CHALLENGED AS NEVER BEFORE</a:t>
            </a:r>
            <a:r>
              <a:rPr lang="en-US" sz="1800" dirty="0" smtClean="0"/>
              <a:t>       </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endParaRPr lang="en-US" dirty="0"/>
          </a:p>
        </p:txBody>
      </p:sp>
      <p:sp>
        <p:nvSpPr>
          <p:cNvPr id="3" name="Title 2"/>
          <p:cNvSpPr>
            <a:spLocks noGrp="1"/>
          </p:cNvSpPr>
          <p:nvPr>
            <p:ph type="title"/>
          </p:nvPr>
        </p:nvSpPr>
        <p:spPr/>
        <p:txBody>
          <a:bodyPr/>
          <a:lstStyle/>
          <a:p>
            <a:pPr fontAlgn="auto">
              <a:spcAft>
                <a:spcPts val="0"/>
              </a:spcAft>
              <a:defRPr/>
            </a:pPr>
            <a:r>
              <a:rPr lang="en-US" dirty="0" smtClean="0"/>
              <a:t>          MATCHING FUNDS</a:t>
            </a:r>
            <a:endParaRPr lang="en-US" dirty="0"/>
          </a:p>
        </p:txBody>
      </p:sp>
      <p:pic>
        <p:nvPicPr>
          <p:cNvPr id="17412" name="Picture 3" descr="http://www.narfe.org/2005_images/newse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048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457200" y="1371600"/>
            <a:ext cx="8229600" cy="4572000"/>
          </a:xfrm>
        </p:spPr>
        <p:txBody>
          <a:bodyPr/>
          <a:lstStyle/>
          <a:p>
            <a:endParaRPr lang="en-US" altLang="en-US" dirty="0" smtClean="0"/>
          </a:p>
          <a:p>
            <a:r>
              <a:rPr lang="en-US" altLang="en-US" dirty="0" smtClean="0"/>
              <a:t>Booths at Fairs/ EXPOs</a:t>
            </a:r>
          </a:p>
          <a:p>
            <a:r>
              <a:rPr lang="en-US" altLang="en-US" dirty="0" smtClean="0"/>
              <a:t>Tables at Postmasters Conventions</a:t>
            </a:r>
          </a:p>
          <a:p>
            <a:r>
              <a:rPr lang="en-US" altLang="en-US" dirty="0" smtClean="0"/>
              <a:t>Pre-Retirement Seminars</a:t>
            </a:r>
          </a:p>
          <a:p>
            <a:r>
              <a:rPr lang="en-US" altLang="en-US" dirty="0" smtClean="0"/>
              <a:t>Parade Float</a:t>
            </a:r>
          </a:p>
          <a:p>
            <a:r>
              <a:rPr lang="en-US" altLang="en-US" dirty="0" smtClean="0"/>
              <a:t>Various Newspaper Ads</a:t>
            </a:r>
          </a:p>
          <a:p>
            <a:r>
              <a:rPr lang="en-US" altLang="en-US" dirty="0" smtClean="0"/>
              <a:t>Recruiting Picnic</a:t>
            </a:r>
          </a:p>
          <a:p>
            <a:endParaRPr lang="en-US" altLang="en-US" dirty="0" smtClean="0"/>
          </a:p>
        </p:txBody>
      </p:sp>
      <p:sp>
        <p:nvSpPr>
          <p:cNvPr id="3" name="Title 2"/>
          <p:cNvSpPr>
            <a:spLocks noGrp="1"/>
          </p:cNvSpPr>
          <p:nvPr>
            <p:ph type="title"/>
          </p:nvPr>
        </p:nvSpPr>
        <p:spPr/>
        <p:txBody>
          <a:bodyPr/>
          <a:lstStyle/>
          <a:p>
            <a:pPr fontAlgn="auto">
              <a:spcAft>
                <a:spcPts val="0"/>
              </a:spcAft>
              <a:defRPr/>
            </a:pPr>
            <a:r>
              <a:rPr lang="en-US" dirty="0" smtClean="0"/>
              <a:t>         TYPES of PROJECTS</a:t>
            </a:r>
            <a:endParaRPr lang="en-US" dirty="0"/>
          </a:p>
        </p:txBody>
      </p:sp>
      <p:pic>
        <p:nvPicPr>
          <p:cNvPr id="18436" name="Picture 3" descr="http://www.narfe.org/2005_images/new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86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rot="10800000" flipV="1">
            <a:off x="4343400" y="6300788"/>
            <a:ext cx="4800600" cy="369887"/>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accent4"/>
                </a:solidFill>
              </a:rPr>
              <a:t>NARFE:CHALLENGED AS NEVER BEFORE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http://www.narfe.org/2005_images/new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Content Placeholder 3"/>
          <p:cNvSpPr>
            <a:spLocks noGrp="1"/>
          </p:cNvSpPr>
          <p:nvPr>
            <p:ph idx="1"/>
          </p:nvPr>
        </p:nvSpPr>
        <p:spPr/>
        <p:txBody>
          <a:bodyPr/>
          <a:lstStyle/>
          <a:p>
            <a:endParaRPr lang="en-US" altLang="en-US" smtClean="0"/>
          </a:p>
          <a:p>
            <a:endParaRPr lang="en-US" altLang="en-US" smtClean="0"/>
          </a:p>
          <a:p>
            <a:endParaRPr lang="en-US" altLang="en-US" smtClean="0"/>
          </a:p>
          <a:p>
            <a:pPr lvl="1">
              <a:buFont typeface="Verdana" panose="020B0604030504040204" pitchFamily="34" charset="0"/>
              <a:buNone/>
            </a:pPr>
            <a:r>
              <a:rPr lang="en-US" altLang="en-US" sz="4400" smtClean="0"/>
              <a:t>    WHAT DOES PR LOOK        			  LIKE?</a:t>
            </a:r>
          </a:p>
          <a:p>
            <a:pPr lvl="1">
              <a:buFont typeface="Verdana" panose="020B0604030504040204" pitchFamily="34" charset="0"/>
              <a:buNone/>
            </a:pPr>
            <a:endParaRPr lang="en-US" altLang="en-US" sz="4400" smtClean="0"/>
          </a:p>
          <a:p>
            <a:pPr lvl="1">
              <a:buFont typeface="Verdana" panose="020B0604030504040204" pitchFamily="34" charset="0"/>
              <a:buNone/>
            </a:pPr>
            <a:endParaRPr lang="en-US" altLang="en-US" sz="4400" smtClean="0"/>
          </a:p>
        </p:txBody>
      </p:sp>
      <p:sp>
        <p:nvSpPr>
          <p:cNvPr id="5" name="Rectangle 4"/>
          <p:cNvSpPr/>
          <p:nvPr/>
        </p:nvSpPr>
        <p:spPr>
          <a:xfrm rot="10800000" flipV="1">
            <a:off x="2276475" y="5808663"/>
            <a:ext cx="4591050" cy="369887"/>
          </a:xfrm>
          <a:prstGeom prst="rect">
            <a:avLst/>
          </a:prstGeom>
        </p:spPr>
        <p:txBody>
          <a:bodyPr>
            <a:spAutoFit/>
          </a:bodyPr>
          <a:lstStyle/>
          <a:p>
            <a:pPr fontAlgn="auto">
              <a:spcBef>
                <a:spcPts val="0"/>
              </a:spcBef>
              <a:spcAft>
                <a:spcPts val="0"/>
              </a:spcAft>
              <a:defRPr/>
            </a:pPr>
            <a:r>
              <a:rPr lang="en-US" dirty="0">
                <a:solidFill>
                  <a:schemeClr val="accent4"/>
                </a:solidFill>
                <a:latin typeface="+mn-lt"/>
                <a:cs typeface="+mn-cs"/>
              </a:rPr>
              <a:t>NARFE:CHALLENGED AS NEVER BEFORE</a:t>
            </a:r>
            <a:endParaRPr lang="en-US" dirty="0">
              <a:latin typeface="+mn-lt"/>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http://www.narfe.org/2005_images/new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286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descr="http://www.vanarfe.org/../Images10/NARFE%20License%20Plate%20Oct%2020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057400"/>
            <a:ext cx="642937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pPr fontAlgn="auto">
              <a:spcAft>
                <a:spcPts val="0"/>
              </a:spcAft>
              <a:defRPr/>
            </a:pPr>
            <a:r>
              <a:rPr lang="en-US" dirty="0" smtClean="0"/>
              <a:t>         LICENSE PLATE PROJECT</a:t>
            </a:r>
            <a:endParaRPr lang="en-US" dirty="0"/>
          </a:p>
        </p:txBody>
      </p:sp>
      <p:sp>
        <p:nvSpPr>
          <p:cNvPr id="6" name="Content Placeholder 5"/>
          <p:cNvSpPr>
            <a:spLocks noGrp="1"/>
          </p:cNvSpPr>
          <p:nvPr>
            <p:ph idx="1"/>
          </p:nvPr>
        </p:nvSpPr>
        <p:spPr>
          <a:xfrm>
            <a:off x="457200" y="5791200"/>
            <a:ext cx="8229600" cy="369888"/>
          </a:xfrm>
        </p:spPr>
        <p:txBody>
          <a:bodyPr>
            <a:spAutoFit/>
          </a:bodyPr>
          <a:lstStyle/>
          <a:p>
            <a:pPr marL="365760" indent="-256032" algn="ctr" fontAlgn="auto">
              <a:spcAft>
                <a:spcPts val="0"/>
              </a:spcAft>
              <a:buFont typeface="Wingdings 3"/>
              <a:buChar char=""/>
              <a:defRPr/>
            </a:pPr>
            <a:r>
              <a:rPr lang="en-US" sz="1800" dirty="0" smtClean="0">
                <a:solidFill>
                  <a:schemeClr val="accent4"/>
                </a:solidFill>
              </a:rPr>
              <a:t>NARFE:CHALLENGED AS NEVER BEFORE</a:t>
            </a:r>
            <a:endParaRPr lang="en-US"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t>                Other Plates</a:t>
            </a:r>
            <a:endParaRPr lang="en-US" dirty="0"/>
          </a:p>
        </p:txBody>
      </p:sp>
      <p:pic>
        <p:nvPicPr>
          <p:cNvPr id="21507" name="Picture 3" descr="http://www.narfe.org/2005_images/new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048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Content Placeholder 5"/>
          <p:cNvSpPr>
            <a:spLocks noGrp="1"/>
          </p:cNvSpPr>
          <p:nvPr>
            <p:ph idx="1"/>
          </p:nvPr>
        </p:nvSpPr>
        <p:spPr>
          <a:xfrm>
            <a:off x="457200" y="1524000"/>
            <a:ext cx="8077200" cy="5148263"/>
          </a:xfrm>
        </p:spPr>
        <p:txBody>
          <a:bodyPr/>
          <a:lstStyle/>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p:txBody>
      </p:sp>
      <p:pic>
        <p:nvPicPr>
          <p:cNvPr id="21509" name="Picture 2" descr="C:\Users\Gaston\Documents\NARFE\VFC Public Relations\pictures\B Plat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4478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rot="10800000" flipV="1">
            <a:off x="2057400" y="6019800"/>
            <a:ext cx="5191125" cy="369888"/>
          </a:xfrm>
          <a:prstGeom prst="rect">
            <a:avLst/>
          </a:prstGeom>
        </p:spPr>
        <p:txBody>
          <a:bodyPr>
            <a:spAutoFit/>
          </a:bodyPr>
          <a:lstStyle/>
          <a:p>
            <a:pPr algn="ctr" fontAlgn="auto">
              <a:spcBef>
                <a:spcPts val="0"/>
              </a:spcBef>
              <a:spcAft>
                <a:spcPts val="0"/>
              </a:spcAft>
              <a:defRPr/>
            </a:pPr>
            <a:r>
              <a:rPr lang="en-US" dirty="0">
                <a:solidFill>
                  <a:schemeClr val="accent4"/>
                </a:solidFill>
                <a:latin typeface="+mn-lt"/>
                <a:cs typeface="+mn-cs"/>
              </a:rPr>
              <a:t>NARFE:CHALLENGED AS NEVER BEFORE</a:t>
            </a:r>
            <a:endParaRPr lang="en-US" dirty="0">
              <a:latin typeface="+mn-lt"/>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endParaRPr lang="en-US" dirty="0"/>
          </a:p>
        </p:txBody>
      </p:sp>
      <p:pic>
        <p:nvPicPr>
          <p:cNvPr id="22531" name="Picture 3" descr="http://www.narfe.org/2005_images/new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286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descr="C:\Users\Gaston\Documents\NARFE\VFC Public Relations\pictures\G Plates.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1600200" y="1524000"/>
            <a:ext cx="6034088" cy="4254500"/>
          </a:xfrm>
        </p:spPr>
      </p:pic>
      <p:sp>
        <p:nvSpPr>
          <p:cNvPr id="6" name="Rectangle 5"/>
          <p:cNvSpPr/>
          <p:nvPr/>
        </p:nvSpPr>
        <p:spPr>
          <a:xfrm rot="10800000" flipV="1">
            <a:off x="2276475" y="6035675"/>
            <a:ext cx="4591050" cy="368300"/>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accent4"/>
                </a:solidFill>
              </a:rPr>
              <a:t>NARFE:CHALLENGED AS NEVER BEFORE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1066799"/>
          </a:xfrm>
        </p:spPr>
        <p:txBody>
          <a:bodyPr/>
          <a:lstStyle/>
          <a:p>
            <a:pPr fontAlgn="auto">
              <a:spcAft>
                <a:spcPts val="0"/>
              </a:spcAft>
              <a:defRPr/>
            </a:pPr>
            <a:r>
              <a:rPr lang="en-US" dirty="0" smtClean="0"/>
              <a:t>HOW TO MARKET NARFE</a:t>
            </a:r>
            <a:endParaRPr lang="en-US" dirty="0"/>
          </a:p>
        </p:txBody>
      </p:sp>
      <p:sp>
        <p:nvSpPr>
          <p:cNvPr id="10243" name="Subtitle 2"/>
          <p:cNvSpPr>
            <a:spLocks noGrp="1"/>
          </p:cNvSpPr>
          <p:nvPr>
            <p:ph type="subTitle" idx="1"/>
          </p:nvPr>
        </p:nvSpPr>
        <p:spPr>
          <a:xfrm>
            <a:off x="838200" y="2743200"/>
            <a:ext cx="7772400" cy="1752600"/>
          </a:xfrm>
        </p:spPr>
        <p:txBody>
          <a:bodyPr/>
          <a:lstStyle/>
          <a:p>
            <a:pPr marR="0" algn="ctr"/>
            <a:endParaRPr lang="en-US" altLang="en-US" sz="4000" smtClean="0"/>
          </a:p>
        </p:txBody>
      </p:sp>
      <p:pic>
        <p:nvPicPr>
          <p:cNvPr id="10244" name="Picture 3" descr="http://www.narfe.org/2005_images/new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rot="10800000" flipV="1">
            <a:off x="2306638" y="4632325"/>
            <a:ext cx="4530725" cy="369888"/>
          </a:xfrm>
          <a:prstGeom prst="rect">
            <a:avLst/>
          </a:prstGeom>
        </p:spPr>
        <p:txBody>
          <a:bodyPr>
            <a:spAutoFit/>
          </a:bodyPr>
          <a:lstStyle/>
          <a:p>
            <a:pPr fontAlgn="auto">
              <a:spcBef>
                <a:spcPts val="0"/>
              </a:spcBef>
              <a:spcAft>
                <a:spcPts val="0"/>
              </a:spcAft>
              <a:defRPr/>
            </a:pPr>
            <a:r>
              <a:rPr lang="en-US" dirty="0">
                <a:solidFill>
                  <a:schemeClr val="accent4"/>
                </a:solidFill>
                <a:latin typeface="+mn-lt"/>
                <a:cs typeface="+mn-cs"/>
              </a:rPr>
              <a:t>NARFE:CHALLENGED AS NEVER BEFORE</a:t>
            </a:r>
            <a:endParaRPr lang="en-US" dirty="0">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           PUBLIC AWARENESS</a:t>
            </a:r>
            <a:endParaRPr lang="en-US" dirty="0"/>
          </a:p>
        </p:txBody>
      </p:sp>
      <p:sp>
        <p:nvSpPr>
          <p:cNvPr id="23555" name="Content Placeholder 2"/>
          <p:cNvSpPr>
            <a:spLocks noGrp="1"/>
          </p:cNvSpPr>
          <p:nvPr>
            <p:ph idx="1"/>
          </p:nvPr>
        </p:nvSpPr>
        <p:spPr/>
        <p:txBody>
          <a:bodyPr/>
          <a:lstStyle/>
          <a:p>
            <a:r>
              <a:rPr lang="en-US" altLang="en-US" smtClean="0"/>
              <a:t>Health Fairs</a:t>
            </a:r>
          </a:p>
          <a:p>
            <a:endParaRPr lang="en-US" altLang="en-US" smtClean="0"/>
          </a:p>
        </p:txBody>
      </p:sp>
      <p:pic>
        <p:nvPicPr>
          <p:cNvPr id="23556" name="Picture 3" descr="http://www.narfe.org/2005_images/new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286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descr="C:\Users\Gaston\Documents\NARFE\VFC Public Relations\pictures\Health Fai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981200"/>
            <a:ext cx="7620000"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10800000" flipV="1">
            <a:off x="4267200" y="6170613"/>
            <a:ext cx="4495800" cy="369887"/>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accent4"/>
                </a:solidFill>
              </a:rPr>
              <a:t>NARFE:CHALLENGED AS NEVER BEFORE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p:txBody>
          <a:bodyPr/>
          <a:lstStyle/>
          <a:p>
            <a:endParaRPr lang="en-US" altLang="en-US" smtClean="0"/>
          </a:p>
          <a:p>
            <a:pPr>
              <a:buFont typeface="Wingdings 3" panose="05040102010807070707" pitchFamily="18" charset="2"/>
              <a:buNone/>
            </a:pPr>
            <a:endParaRPr lang="en-US" altLang="en-US" smtClean="0"/>
          </a:p>
        </p:txBody>
      </p:sp>
      <p:sp>
        <p:nvSpPr>
          <p:cNvPr id="3" name="Title 2"/>
          <p:cNvSpPr>
            <a:spLocks noGrp="1"/>
          </p:cNvSpPr>
          <p:nvPr>
            <p:ph type="title"/>
          </p:nvPr>
        </p:nvSpPr>
        <p:spPr/>
        <p:txBody>
          <a:bodyPr>
            <a:normAutofit fontScale="90000"/>
          </a:bodyPr>
          <a:lstStyle/>
          <a:p>
            <a:pPr fontAlgn="auto">
              <a:spcAft>
                <a:spcPts val="0"/>
              </a:spcAft>
              <a:defRPr/>
            </a:pPr>
            <a:r>
              <a:rPr lang="en-US" dirty="0" smtClean="0"/>
              <a:t>         </a:t>
            </a:r>
            <a:r>
              <a:rPr lang="en-US" sz="4000" dirty="0" smtClean="0"/>
              <a:t>Recruiting at Daffodil Festival</a:t>
            </a:r>
            <a:endParaRPr lang="en-US" sz="4000" dirty="0"/>
          </a:p>
        </p:txBody>
      </p:sp>
      <p:pic>
        <p:nvPicPr>
          <p:cNvPr id="24580" name="Picture 3" descr="http://www.narfe.org/2005_images/new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286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419600" y="6230938"/>
            <a:ext cx="4724400" cy="369887"/>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accent4"/>
                </a:solidFill>
              </a:rPr>
              <a:t>NARFE:CHALLENGED AS NEVER BEFORE</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589" y="1706034"/>
            <a:ext cx="8024822" cy="393192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p:txBody>
          <a:bodyPr/>
          <a:lstStyle/>
          <a:p>
            <a:endParaRPr lang="en-US" altLang="en-US" dirty="0" smtClean="0"/>
          </a:p>
          <a:p>
            <a:pPr>
              <a:buFont typeface="Wingdings 3" panose="05040102010807070707" pitchFamily="18" charset="2"/>
              <a:buNone/>
            </a:pPr>
            <a:endParaRPr lang="en-US" altLang="en-US" dirty="0" smtClean="0"/>
          </a:p>
        </p:txBody>
      </p:sp>
      <p:sp>
        <p:nvSpPr>
          <p:cNvPr id="3" name="Title 2"/>
          <p:cNvSpPr>
            <a:spLocks noGrp="1"/>
          </p:cNvSpPr>
          <p:nvPr>
            <p:ph type="title"/>
          </p:nvPr>
        </p:nvSpPr>
        <p:spPr/>
        <p:txBody>
          <a:bodyPr>
            <a:normAutofit fontScale="90000"/>
          </a:bodyPr>
          <a:lstStyle/>
          <a:p>
            <a:pPr fontAlgn="auto">
              <a:spcAft>
                <a:spcPts val="0"/>
              </a:spcAft>
              <a:defRPr/>
            </a:pPr>
            <a:r>
              <a:rPr lang="en-US" dirty="0" smtClean="0"/>
              <a:t>         </a:t>
            </a:r>
            <a:r>
              <a:rPr lang="en-US" sz="4000" dirty="0" smtClean="0"/>
              <a:t>Protect America’s Heartbeat</a:t>
            </a:r>
            <a:endParaRPr lang="en-US" sz="4000" dirty="0"/>
          </a:p>
        </p:txBody>
      </p:sp>
      <p:pic>
        <p:nvPicPr>
          <p:cNvPr id="24580" name="Picture 3" descr="http://www.narfe.org/2005_images/new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286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419600" y="6230938"/>
            <a:ext cx="4724400" cy="369887"/>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accent4"/>
                </a:solidFill>
              </a:rPr>
              <a:t>NARFE:CHALLENGED AS NEVER BEFORE</a:t>
            </a: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8019" y="1453357"/>
            <a:ext cx="6107961" cy="4572000"/>
          </a:xfrm>
          <a:prstGeom prst="rect">
            <a:avLst/>
          </a:prstGeom>
        </p:spPr>
      </p:pic>
    </p:spTree>
    <p:extLst>
      <p:ext uri="{BB962C8B-B14F-4D97-AF65-F5344CB8AC3E}">
        <p14:creationId xmlns:p14="http://schemas.microsoft.com/office/powerpoint/2010/main" val="4164535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p:txBody>
          <a:bodyPr/>
          <a:lstStyle/>
          <a:p>
            <a:endParaRPr lang="en-US" altLang="en-US" smtClean="0"/>
          </a:p>
          <a:p>
            <a:pPr>
              <a:buFont typeface="Wingdings 3" panose="05040102010807070707" pitchFamily="18" charset="2"/>
              <a:buNone/>
            </a:pPr>
            <a:endParaRPr lang="en-US" altLang="en-US" smtClean="0"/>
          </a:p>
        </p:txBody>
      </p:sp>
      <p:sp>
        <p:nvSpPr>
          <p:cNvPr id="3" name="Title 2"/>
          <p:cNvSpPr>
            <a:spLocks noGrp="1"/>
          </p:cNvSpPr>
          <p:nvPr>
            <p:ph type="title"/>
          </p:nvPr>
        </p:nvSpPr>
        <p:spPr/>
        <p:txBody>
          <a:bodyPr/>
          <a:lstStyle/>
          <a:p>
            <a:pPr fontAlgn="auto">
              <a:spcAft>
                <a:spcPts val="0"/>
              </a:spcAft>
              <a:defRPr/>
            </a:pPr>
            <a:r>
              <a:rPr lang="en-US" dirty="0" smtClean="0"/>
              <a:t>         PWC FIRST NIGHT EVENT</a:t>
            </a:r>
            <a:endParaRPr lang="en-US" dirty="0"/>
          </a:p>
        </p:txBody>
      </p:sp>
      <p:pic>
        <p:nvPicPr>
          <p:cNvPr id="24580" name="Picture 3" descr="http://www.narfe.org/2005_images/new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286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descr="C:\Users\Gaston\Documents\NARFE\VFC Public Relations\pictures\National Night Out--Joyce &amp; Gast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600200"/>
            <a:ext cx="75438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419600" y="6230938"/>
            <a:ext cx="4724400" cy="369887"/>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accent4"/>
                </a:solidFill>
              </a:rPr>
              <a:t>NARFE:CHALLENGED AS NEVER BEFORE</a:t>
            </a:r>
            <a:endParaRPr lang="en-US" dirty="0"/>
          </a:p>
        </p:txBody>
      </p:sp>
    </p:spTree>
    <p:extLst>
      <p:ext uri="{BB962C8B-B14F-4D97-AF65-F5344CB8AC3E}">
        <p14:creationId xmlns:p14="http://schemas.microsoft.com/office/powerpoint/2010/main" val="3294552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t>           4</a:t>
            </a:r>
            <a:r>
              <a:rPr lang="en-US" baseline="30000" dirty="0" smtClean="0"/>
              <a:t>th</a:t>
            </a:r>
            <a:r>
              <a:rPr lang="en-US" dirty="0" smtClean="0"/>
              <a:t> of July Parade</a:t>
            </a:r>
            <a:endParaRPr lang="en-US" dirty="0"/>
          </a:p>
        </p:txBody>
      </p:sp>
      <p:pic>
        <p:nvPicPr>
          <p:cNvPr id="25603" name="Picture 3" descr="http://www.narfe.org/2005_images/new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24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descr="C:\Users\Gaston\Documents\NARFE\VFC Public Relations\pictures\Float Theme.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874963" y="1481138"/>
            <a:ext cx="3394075" cy="4525962"/>
          </a:xfrm>
        </p:spPr>
      </p:pic>
      <p:sp>
        <p:nvSpPr>
          <p:cNvPr id="5" name="Rectangle 4"/>
          <p:cNvSpPr/>
          <p:nvPr/>
        </p:nvSpPr>
        <p:spPr>
          <a:xfrm rot="10800000" flipV="1">
            <a:off x="4343400" y="6310313"/>
            <a:ext cx="4572000" cy="369887"/>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accent4"/>
                </a:solidFill>
              </a:rPr>
              <a:t>NARFE:CHALLENGED AS NEVER BEFORE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t>            Ready to March!</a:t>
            </a:r>
            <a:endParaRPr lang="en-US" dirty="0"/>
          </a:p>
        </p:txBody>
      </p:sp>
      <p:pic>
        <p:nvPicPr>
          <p:cNvPr id="26627" name="Picture 3" descr="http://www.narfe.org/2005_images/newse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286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descr="C:\Users\Gaston\Documents\NARFE\VFC Public Relations\pictures\4th of July Float.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54163" y="1481138"/>
            <a:ext cx="6035675" cy="4525962"/>
          </a:xfrm>
        </p:spPr>
      </p:pic>
      <p:sp>
        <p:nvSpPr>
          <p:cNvPr id="5" name="Rectangle 4"/>
          <p:cNvSpPr/>
          <p:nvPr/>
        </p:nvSpPr>
        <p:spPr>
          <a:xfrm rot="10800000" flipV="1">
            <a:off x="4191000" y="6234113"/>
            <a:ext cx="4572000" cy="369887"/>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accent4"/>
                </a:solidFill>
              </a:rPr>
              <a:t>NARFE:CHALLENGED AS NEVER BEFORE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228600"/>
            <a:ext cx="7772400" cy="1143000"/>
          </a:xfrm>
        </p:spPr>
        <p:txBody>
          <a:bodyPr>
            <a:normAutofit fontScale="90000"/>
          </a:bodyPr>
          <a:lstStyle/>
          <a:p>
            <a:pPr fontAlgn="auto">
              <a:spcAft>
                <a:spcPts val="0"/>
              </a:spcAft>
              <a:defRPr/>
            </a:pPr>
            <a:r>
              <a:rPr lang="en-US" dirty="0" smtClean="0"/>
              <a:t>         Chapter Events in </a:t>
            </a:r>
            <a:br>
              <a:rPr lang="en-US" dirty="0" smtClean="0"/>
            </a:br>
            <a:r>
              <a:rPr lang="en-US" dirty="0" smtClean="0"/>
              <a:t>            Local Papers</a:t>
            </a:r>
            <a:endParaRPr lang="en-US" dirty="0"/>
          </a:p>
        </p:txBody>
      </p:sp>
      <p:pic>
        <p:nvPicPr>
          <p:cNvPr id="27651" name="Picture 3" descr="http://www.narfe.org/2005_images/new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descr="C:\Users\Gaston\Documents\NARFE\VFC Public Relations\pictures\Alzheimer's In N&amp;M.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554163" y="1481138"/>
            <a:ext cx="6035675" cy="4525962"/>
          </a:xfrm>
        </p:spPr>
      </p:pic>
      <p:sp>
        <p:nvSpPr>
          <p:cNvPr id="5" name="Rectangle 4"/>
          <p:cNvSpPr/>
          <p:nvPr/>
        </p:nvSpPr>
        <p:spPr>
          <a:xfrm rot="10800000" flipV="1">
            <a:off x="3810000" y="6292850"/>
            <a:ext cx="5105400" cy="368300"/>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accent4"/>
                </a:solidFill>
              </a:rPr>
              <a:t>NARFE:CHALLENGED AS NEVER BEFORE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6"/>
          <p:cNvSpPr>
            <a:spLocks noGrp="1"/>
          </p:cNvSpPr>
          <p:nvPr>
            <p:ph idx="1"/>
          </p:nvPr>
        </p:nvSpPr>
        <p:spPr/>
        <p:txBody>
          <a:bodyPr/>
          <a:lstStyle/>
          <a:p>
            <a:endParaRPr lang="en-US" altLang="en-US" smtClean="0"/>
          </a:p>
        </p:txBody>
      </p:sp>
      <p:sp>
        <p:nvSpPr>
          <p:cNvPr id="3" name="Title 2"/>
          <p:cNvSpPr>
            <a:spLocks noGrp="1"/>
          </p:cNvSpPr>
          <p:nvPr>
            <p:ph type="title"/>
          </p:nvPr>
        </p:nvSpPr>
        <p:spPr/>
        <p:txBody>
          <a:bodyPr/>
          <a:lstStyle/>
          <a:p>
            <a:pPr fontAlgn="auto">
              <a:spcAft>
                <a:spcPts val="0"/>
              </a:spcAft>
              <a:defRPr/>
            </a:pPr>
            <a:r>
              <a:rPr lang="en-US" dirty="0" smtClean="0"/>
              <a:t>           NEWSPAPER ADS</a:t>
            </a:r>
            <a:endParaRPr lang="en-US" dirty="0"/>
          </a:p>
        </p:txBody>
      </p:sp>
      <p:pic>
        <p:nvPicPr>
          <p:cNvPr id="28676" name="Picture 3" descr="http://www.narfe.org/2005_images/new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600200"/>
            <a:ext cx="70294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10800000" flipV="1">
            <a:off x="4343400" y="6380163"/>
            <a:ext cx="4572000" cy="368300"/>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accent4"/>
                </a:solidFill>
              </a:rPr>
              <a:t>NARFE:CHALLENGED AS NEVER BEFORE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533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endParaRPr lang="en-US" altLang="en-US"/>
          </a:p>
        </p:txBody>
      </p:sp>
      <p:pic>
        <p:nvPicPr>
          <p:cNvPr id="296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09600"/>
            <a:ext cx="47879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http://www.narfe.org/2005_images/new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86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10800000" flipV="1">
            <a:off x="4419600" y="6361113"/>
            <a:ext cx="4495800" cy="368300"/>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accent4"/>
                </a:solidFill>
              </a:rPr>
              <a:t>NARFE:CHALLENGED AS NEVER BEFORE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txBody>
          <a:bodyPr/>
          <a:lstStyle/>
          <a:p>
            <a:pPr fontAlgn="auto">
              <a:spcAft>
                <a:spcPts val="0"/>
              </a:spcAft>
              <a:defRPr/>
            </a:pPr>
            <a:r>
              <a:rPr lang="en-US" dirty="0" smtClean="0"/>
              <a:t>         Invite Political Leaders</a:t>
            </a:r>
            <a:br>
              <a:rPr lang="en-US" dirty="0" smtClean="0"/>
            </a:br>
            <a:r>
              <a:rPr lang="en-US" dirty="0" smtClean="0"/>
              <a:t>          To Chapter Events</a:t>
            </a:r>
            <a:endParaRPr lang="en-US" dirty="0"/>
          </a:p>
        </p:txBody>
      </p:sp>
      <p:sp>
        <p:nvSpPr>
          <p:cNvPr id="30723" name="Content Placeholder 2"/>
          <p:cNvSpPr>
            <a:spLocks noGrp="1"/>
          </p:cNvSpPr>
          <p:nvPr>
            <p:ph idx="1"/>
          </p:nvPr>
        </p:nvSpPr>
        <p:spPr/>
        <p:txBody>
          <a:bodyPr/>
          <a:lstStyle/>
          <a:p>
            <a:endParaRPr lang="en-US" altLang="en-US" smtClean="0"/>
          </a:p>
          <a:p>
            <a:endParaRPr lang="en-US" altLang="en-US" smtClean="0"/>
          </a:p>
        </p:txBody>
      </p:sp>
      <p:pic>
        <p:nvPicPr>
          <p:cNvPr id="30724" name="Picture 3" descr="http://www.narfe.org/2005_images/newse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descr="C:\Users\Gaston\Documents\NARFE\VFC Public Relations\pictures\Picnic with Congress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924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10800000" flipV="1">
            <a:off x="4191000" y="6281738"/>
            <a:ext cx="4800600" cy="369887"/>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accent4"/>
                </a:solidFill>
              </a:rPr>
              <a:t>NARFE:CHALLENGED AS NEVER BEFORE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0800000" flipV="1">
            <a:off x="2306638" y="5589588"/>
            <a:ext cx="4530725" cy="369887"/>
          </a:xfrm>
          <a:prstGeom prst="rect">
            <a:avLst/>
          </a:prstGeom>
        </p:spPr>
        <p:txBody>
          <a:bodyPr>
            <a:spAutoFit/>
          </a:bodyPr>
          <a:lstStyle/>
          <a:p>
            <a:pPr fontAlgn="auto">
              <a:spcBef>
                <a:spcPts val="0"/>
              </a:spcBef>
              <a:spcAft>
                <a:spcPts val="0"/>
              </a:spcAft>
              <a:defRPr/>
            </a:pPr>
            <a:r>
              <a:rPr lang="en-US" dirty="0">
                <a:solidFill>
                  <a:schemeClr val="accent4"/>
                </a:solidFill>
                <a:latin typeface="+mn-lt"/>
                <a:cs typeface="+mn-cs"/>
              </a:rPr>
              <a:t>NARFE:CHALLENGED AS NEVER BEFORE</a:t>
            </a:r>
            <a:endParaRPr lang="en-US" dirty="0">
              <a:latin typeface="+mn-lt"/>
              <a:cs typeface="+mn-cs"/>
            </a:endParaRPr>
          </a:p>
        </p:txBody>
      </p:sp>
      <p:pic>
        <p:nvPicPr>
          <p:cNvPr id="11267" name="Picture 2" descr="http://www.narfe.org/2005_images/newse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4"/>
          <p:cNvSpPr>
            <a:spLocks noChangeArrowheads="1"/>
          </p:cNvSpPr>
          <p:nvPr/>
        </p:nvSpPr>
        <p:spPr bwMode="auto">
          <a:xfrm>
            <a:off x="914400" y="1981200"/>
            <a:ext cx="7696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r>
              <a:rPr lang="en-US" altLang="en-US" sz="3600" dirty="0"/>
              <a:t>Why is it necessary, who should do it and how?</a:t>
            </a:r>
          </a:p>
          <a:p>
            <a:pPr algn="ctr"/>
            <a:endParaRPr lang="en-US" altLang="en-US" sz="3600" dirty="0"/>
          </a:p>
          <a:p>
            <a:pPr algn="ctr"/>
            <a:r>
              <a:rPr lang="en-US" altLang="en-US" sz="3600" dirty="0"/>
              <a:t>Are Marketing and Public Relations the same?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76400"/>
            <a:ext cx="8229600" cy="4495800"/>
          </a:xfrm>
        </p:spPr>
        <p:txBody>
          <a:bodyPr>
            <a:normAutofit fontScale="40000" lnSpcReduction="20000"/>
          </a:bodyPr>
          <a:lstStyle/>
          <a:p>
            <a:pPr marL="365760" indent="-256032" fontAlgn="auto">
              <a:spcAft>
                <a:spcPts val="0"/>
              </a:spcAft>
              <a:buFont typeface="Wingdings 3"/>
              <a:buChar char=""/>
              <a:defRPr/>
            </a:pPr>
            <a:endParaRPr lang="en-US" sz="3000" b="1" dirty="0" smtClean="0"/>
          </a:p>
          <a:p>
            <a:pPr marL="365760" indent="-256032" fontAlgn="auto">
              <a:spcAft>
                <a:spcPts val="0"/>
              </a:spcAft>
              <a:buFont typeface="Wingdings 3"/>
              <a:buNone/>
              <a:defRPr/>
            </a:pPr>
            <a:r>
              <a:rPr lang="en-US" sz="3000" b="1" dirty="0" smtClean="0"/>
              <a:t>Letter to the Editor                                                                                                           April, 16, 2011</a:t>
            </a:r>
            <a:endParaRPr lang="en-US" sz="3000" dirty="0" smtClean="0"/>
          </a:p>
          <a:p>
            <a:pPr marL="365760" indent="-256032" fontAlgn="auto">
              <a:spcAft>
                <a:spcPts val="0"/>
              </a:spcAft>
              <a:buFont typeface="Wingdings 3"/>
              <a:buNone/>
              <a:defRPr/>
            </a:pPr>
            <a:r>
              <a:rPr lang="en-US" sz="3000" b="1" dirty="0" smtClean="0"/>
              <a:t>NEWS and Messenger </a:t>
            </a:r>
            <a:endParaRPr lang="en-US" sz="3000" dirty="0" smtClean="0"/>
          </a:p>
          <a:p>
            <a:pPr marL="365760" indent="-256032" fontAlgn="auto">
              <a:spcAft>
                <a:spcPts val="0"/>
              </a:spcAft>
              <a:buFont typeface="Wingdings 3"/>
              <a:buNone/>
              <a:defRPr/>
            </a:pPr>
            <a:r>
              <a:rPr lang="en-US" sz="3000" b="1" dirty="0" smtClean="0"/>
              <a:t>Defending Federal Employees </a:t>
            </a:r>
            <a:endParaRPr lang="en-US" sz="3000" dirty="0" smtClean="0"/>
          </a:p>
          <a:p>
            <a:pPr marL="365760" indent="-256032" algn="just" fontAlgn="auto">
              <a:spcAft>
                <a:spcPts val="0"/>
              </a:spcAft>
              <a:buFont typeface="Wingdings 3"/>
              <a:buNone/>
              <a:defRPr/>
            </a:pPr>
            <a:r>
              <a:rPr lang="en-US" sz="3000" dirty="0" smtClean="0"/>
              <a:t>There’s a new attack in Congress on federal workers and I urge the members of the Virginia delegation to rise above it. As a retired federal employee and a proud American, I am against a proposed bill (S. 644) that would eliminate pensions for all new government hires. </a:t>
            </a:r>
          </a:p>
          <a:p>
            <a:pPr marL="365760" indent="-256032" algn="just" fontAlgn="auto">
              <a:spcAft>
                <a:spcPts val="0"/>
              </a:spcAft>
              <a:buFont typeface="Wingdings 3"/>
              <a:buNone/>
              <a:defRPr/>
            </a:pPr>
            <a:r>
              <a:rPr lang="en-US" sz="3000" dirty="0" smtClean="0"/>
              <a:t>The purpose of this bill is not to save Americans money. This pension program is already paid for largely by federal employees themselves. </a:t>
            </a:r>
          </a:p>
          <a:p>
            <a:pPr marL="365760" indent="-256032" algn="just" fontAlgn="auto">
              <a:spcAft>
                <a:spcPts val="0"/>
              </a:spcAft>
              <a:buFont typeface="Wingdings 3"/>
              <a:buNone/>
              <a:defRPr/>
            </a:pPr>
            <a:r>
              <a:rPr lang="en-US" sz="3000" dirty="0" smtClean="0"/>
              <a:t>The real motive is to keep chipping away at the public image of federal employees. How quickly we forget that federal workers ensure our most basic needs as a society are met – from the safety of the food we eat to the quality of the air we breathe. </a:t>
            </a:r>
          </a:p>
          <a:p>
            <a:pPr marL="365760" indent="-256032" algn="just" fontAlgn="auto">
              <a:spcAft>
                <a:spcPts val="0"/>
              </a:spcAft>
              <a:buFont typeface="Wingdings 3"/>
              <a:buNone/>
              <a:defRPr/>
            </a:pPr>
            <a:r>
              <a:rPr lang="en-US" sz="3000" dirty="0" smtClean="0"/>
              <a:t>Right now, U.S. federal employees are helping Japan recover from disaster as our experts work on the ground to contain the damage of the nuclear power plant catastrophe.</a:t>
            </a:r>
          </a:p>
          <a:p>
            <a:pPr marL="365760" indent="-256032" algn="just" fontAlgn="auto">
              <a:spcAft>
                <a:spcPts val="0"/>
              </a:spcAft>
              <a:buFont typeface="Wingdings 3"/>
              <a:buNone/>
              <a:defRPr/>
            </a:pPr>
            <a:r>
              <a:rPr lang="en-US" sz="3000" dirty="0" smtClean="0"/>
              <a:t>There are over 145, 000 federal employees in Virginia. Changes to policies that affect federal employees in our state also threaten the future of the vital services they perform. Without competitive employment packages that match the value the services performed by our federal workforce, our government will struggle to attract the best workers to protect us. </a:t>
            </a:r>
          </a:p>
          <a:p>
            <a:pPr marL="365760" indent="-256032" algn="just" fontAlgn="auto">
              <a:spcAft>
                <a:spcPts val="0"/>
              </a:spcAft>
              <a:buFont typeface="Wingdings 3"/>
              <a:buNone/>
              <a:defRPr/>
            </a:pPr>
            <a:r>
              <a:rPr lang="en-US" sz="3000" dirty="0" smtClean="0"/>
              <a:t>When it comes to protecting Virginians we must not settle for second-tier government personnel. And I hope Senators Warner and Webb agree.</a:t>
            </a:r>
          </a:p>
          <a:p>
            <a:pPr marL="365760" indent="-256032" algn="just" fontAlgn="auto">
              <a:spcAft>
                <a:spcPts val="0"/>
              </a:spcAft>
              <a:buFont typeface="Wingdings 3"/>
              <a:buNone/>
              <a:defRPr/>
            </a:pPr>
            <a:r>
              <a:rPr lang="en-US" sz="3000" dirty="0" smtClean="0"/>
              <a:t> </a:t>
            </a:r>
          </a:p>
          <a:p>
            <a:pPr marL="365760" indent="-256032" algn="just" fontAlgn="auto">
              <a:spcAft>
                <a:spcPts val="0"/>
              </a:spcAft>
              <a:buFont typeface="Wingdings 3"/>
              <a:buNone/>
              <a:defRPr/>
            </a:pPr>
            <a:r>
              <a:rPr lang="en-US" sz="3000" dirty="0" smtClean="0"/>
              <a:t>Gaston Gianni, Retired</a:t>
            </a:r>
          </a:p>
          <a:p>
            <a:pPr marL="365760" indent="-256032" algn="just" fontAlgn="auto">
              <a:spcAft>
                <a:spcPts val="0"/>
              </a:spcAft>
              <a:buFont typeface="Wingdings 3"/>
              <a:buNone/>
              <a:defRPr/>
            </a:pPr>
            <a:r>
              <a:rPr lang="en-US" sz="3000" dirty="0" smtClean="0"/>
              <a:t>Former Inspector General</a:t>
            </a:r>
          </a:p>
          <a:p>
            <a:pPr marL="365760" indent="-256032" algn="just" fontAlgn="auto">
              <a:spcAft>
                <a:spcPts val="0"/>
              </a:spcAft>
              <a:buFont typeface="Wingdings 3"/>
              <a:buNone/>
              <a:defRPr/>
            </a:pPr>
            <a:r>
              <a:rPr lang="en-US" sz="3000" dirty="0" smtClean="0"/>
              <a:t>Federal Deposit Insurance Corporation</a:t>
            </a:r>
          </a:p>
          <a:p>
            <a:pPr marL="365760" indent="-256032" fontAlgn="auto">
              <a:spcAft>
                <a:spcPts val="0"/>
              </a:spcAft>
              <a:buFont typeface="Wingdings 3"/>
              <a:buChar char=""/>
              <a:defRPr/>
            </a:pPr>
            <a:endParaRPr lang="en-US" dirty="0"/>
          </a:p>
        </p:txBody>
      </p:sp>
      <p:sp>
        <p:nvSpPr>
          <p:cNvPr id="3" name="Title 2"/>
          <p:cNvSpPr>
            <a:spLocks noGrp="1"/>
          </p:cNvSpPr>
          <p:nvPr>
            <p:ph type="title"/>
          </p:nvPr>
        </p:nvSpPr>
        <p:spPr/>
        <p:txBody>
          <a:bodyPr/>
          <a:lstStyle/>
          <a:p>
            <a:pPr fontAlgn="auto">
              <a:spcAft>
                <a:spcPts val="0"/>
              </a:spcAft>
              <a:defRPr/>
            </a:pPr>
            <a:r>
              <a:rPr lang="en-US" dirty="0" smtClean="0"/>
              <a:t>        Letters to Local Papers</a:t>
            </a:r>
            <a:endParaRPr lang="en-US" dirty="0"/>
          </a:p>
        </p:txBody>
      </p:sp>
      <p:pic>
        <p:nvPicPr>
          <p:cNvPr id="31748" name="Picture 3" descr="http://www.narfe.org/2005_images/new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048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rot="10800000" flipV="1">
            <a:off x="4419600" y="6303963"/>
            <a:ext cx="4724400" cy="368300"/>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accent4"/>
                </a:solidFill>
              </a:rPr>
              <a:t>NARFE:CHALLENGED AS NEVER BEFORE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http://www.narfe.org/2005_images/new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idx="1"/>
          </p:nvPr>
        </p:nvSpPr>
        <p:spPr/>
        <p:txBody>
          <a:bodyPr>
            <a:normAutofit lnSpcReduction="10000"/>
          </a:bodyPr>
          <a:lstStyle/>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NARFE Public Relations Handbook</a:t>
            </a:r>
          </a:p>
          <a:p>
            <a:pPr marL="365760" indent="-256032" fontAlgn="auto">
              <a:spcAft>
                <a:spcPts val="0"/>
              </a:spcAft>
              <a:buFont typeface="Wingdings 3"/>
              <a:buNone/>
              <a:defRPr/>
            </a:pPr>
            <a:r>
              <a:rPr lang="en-US" dirty="0" smtClean="0"/>
              <a:t>   FH-9 (12/10)</a:t>
            </a:r>
          </a:p>
          <a:p>
            <a:pPr marL="365760" indent="-256032" fontAlgn="auto">
              <a:spcAft>
                <a:spcPts val="0"/>
              </a:spcAft>
              <a:buFont typeface="Wingdings 3"/>
              <a:buNone/>
              <a:defRPr/>
            </a:pPr>
            <a:r>
              <a:rPr lang="en-US" dirty="0" smtClean="0"/>
              <a:t>   Web Sites: </a:t>
            </a:r>
            <a:r>
              <a:rPr lang="en-US" dirty="0" smtClean="0">
                <a:hlinkClick r:id="rId4"/>
              </a:rPr>
              <a:t>www.narfe.org</a:t>
            </a:r>
            <a:endParaRPr lang="en-US" dirty="0" smtClean="0"/>
          </a:p>
          <a:p>
            <a:pPr marL="365760" indent="-256032" fontAlgn="auto">
              <a:spcAft>
                <a:spcPts val="0"/>
              </a:spcAft>
              <a:buFont typeface="Wingdings 3"/>
              <a:buNone/>
              <a:defRPr/>
            </a:pPr>
            <a:r>
              <a:rPr lang="en-US" dirty="0" smtClean="0"/>
              <a:t>                    </a:t>
            </a:r>
            <a:r>
              <a:rPr lang="en-US" dirty="0" smtClean="0">
                <a:hlinkClick r:id="rId5"/>
              </a:rPr>
              <a:t>www.vanarfe.org</a:t>
            </a:r>
            <a:endParaRPr lang="en-US" dirty="0" smtClean="0"/>
          </a:p>
          <a:p>
            <a:pPr marL="365760" indent="-256032" fontAlgn="auto">
              <a:spcAft>
                <a:spcPts val="0"/>
              </a:spcAft>
              <a:buFont typeface="Wingdings 3"/>
              <a:buNone/>
              <a:defRPr/>
            </a:pPr>
            <a:r>
              <a:rPr lang="en-US" dirty="0" smtClean="0"/>
              <a:t>   Protect America’s Heartbeat Tool Kit</a:t>
            </a:r>
          </a:p>
          <a:p>
            <a:pPr marL="365760" indent="-256032" fontAlgn="auto">
              <a:spcAft>
                <a:spcPts val="0"/>
              </a:spcAft>
              <a:buFont typeface="Wingdings 3"/>
              <a:buNone/>
              <a:defRPr/>
            </a:pPr>
            <a:r>
              <a:rPr lang="en-US" dirty="0" smtClean="0"/>
              <a:t>   VFC PR Handbook (Under Construction)</a:t>
            </a:r>
          </a:p>
          <a:p>
            <a:pPr marL="365760" indent="-256032" fontAlgn="auto">
              <a:spcAft>
                <a:spcPts val="0"/>
              </a:spcAft>
              <a:buFont typeface="Wingdings 3"/>
              <a:buNone/>
              <a:defRPr/>
            </a:pPr>
            <a:endParaRPr lang="en-US" dirty="0" smtClean="0"/>
          </a:p>
          <a:p>
            <a:pPr marL="365760" indent="-256032" fontAlgn="auto">
              <a:spcAft>
                <a:spcPts val="0"/>
              </a:spcAft>
              <a:buFont typeface="Wingdings 3"/>
              <a:buNone/>
              <a:defRPr/>
            </a:pPr>
            <a:r>
              <a:rPr lang="en-US" dirty="0" smtClean="0"/>
              <a:t>   VFC PR Chair  </a:t>
            </a:r>
            <a:r>
              <a:rPr lang="en-US" dirty="0" smtClean="0">
                <a:hlinkClick r:id="rId6"/>
              </a:rPr>
              <a:t>gastongianni@aol.com</a:t>
            </a:r>
            <a:endParaRPr lang="en-US" dirty="0" smtClean="0"/>
          </a:p>
          <a:p>
            <a:pPr marL="365760" indent="-256032" fontAlgn="auto">
              <a:spcAft>
                <a:spcPts val="0"/>
              </a:spcAft>
              <a:buFont typeface="Wingdings 3"/>
              <a:buNone/>
              <a:defRPr/>
            </a:pPr>
            <a:r>
              <a:rPr lang="en-US" dirty="0" smtClean="0"/>
              <a:t>                         703-508-4339</a:t>
            </a:r>
          </a:p>
          <a:p>
            <a:pPr marL="365760" indent="-256032" fontAlgn="auto">
              <a:spcAft>
                <a:spcPts val="0"/>
              </a:spcAft>
              <a:buFont typeface="Wingdings 3"/>
              <a:buNone/>
              <a:defRPr/>
            </a:pPr>
            <a:endParaRPr lang="en-US" dirty="0"/>
          </a:p>
        </p:txBody>
      </p:sp>
      <p:sp>
        <p:nvSpPr>
          <p:cNvPr id="9" name="Title 8"/>
          <p:cNvSpPr>
            <a:spLocks noGrp="1"/>
          </p:cNvSpPr>
          <p:nvPr>
            <p:ph type="title"/>
          </p:nvPr>
        </p:nvSpPr>
        <p:spPr/>
        <p:txBody>
          <a:bodyPr/>
          <a:lstStyle/>
          <a:p>
            <a:pPr fontAlgn="auto">
              <a:spcAft>
                <a:spcPts val="0"/>
              </a:spcAft>
              <a:defRPr/>
            </a:pPr>
            <a:r>
              <a:rPr lang="en-US" dirty="0" smtClean="0"/>
              <a:t>               RESOURCES</a:t>
            </a:r>
            <a:endParaRPr lang="en-US" dirty="0"/>
          </a:p>
        </p:txBody>
      </p:sp>
      <p:sp>
        <p:nvSpPr>
          <p:cNvPr id="5" name="Rectangle 4"/>
          <p:cNvSpPr/>
          <p:nvPr/>
        </p:nvSpPr>
        <p:spPr>
          <a:xfrm rot="10800000" flipV="1">
            <a:off x="4495800" y="6265863"/>
            <a:ext cx="4495800" cy="368300"/>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accent4"/>
                </a:solidFill>
              </a:rPr>
              <a:t>NARFE:CHALLENGED AS NEVER BEFORE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457200" y="1600200"/>
            <a:ext cx="8229600" cy="4406900"/>
          </a:xfrm>
        </p:spPr>
        <p:txBody>
          <a:bodyPr/>
          <a:lstStyle/>
          <a:p>
            <a:endParaRPr lang="en-US" altLang="en-US" smtClean="0"/>
          </a:p>
          <a:p>
            <a:r>
              <a:rPr lang="en-US" altLang="en-US" smtClean="0"/>
              <a:t>Bill Gates</a:t>
            </a:r>
          </a:p>
          <a:p>
            <a:endParaRPr lang="en-US" altLang="en-US" smtClean="0"/>
          </a:p>
          <a:p>
            <a:r>
              <a:rPr lang="en-US" altLang="en-US" sz="4000" smtClean="0"/>
              <a:t>"If I was down to my last dollar, I'd spend it on public relations." </a:t>
            </a:r>
          </a:p>
          <a:p>
            <a:endParaRPr lang="en-US" altLang="en-US" smtClean="0"/>
          </a:p>
        </p:txBody>
      </p:sp>
      <p:sp>
        <p:nvSpPr>
          <p:cNvPr id="3" name="Title 2"/>
          <p:cNvSpPr>
            <a:spLocks noGrp="1"/>
          </p:cNvSpPr>
          <p:nvPr>
            <p:ph type="title"/>
          </p:nvPr>
        </p:nvSpPr>
        <p:spPr/>
        <p:txBody>
          <a:bodyPr/>
          <a:lstStyle/>
          <a:p>
            <a:pPr fontAlgn="auto">
              <a:spcAft>
                <a:spcPts val="0"/>
              </a:spcAft>
              <a:defRPr/>
            </a:pPr>
            <a:r>
              <a:rPr lang="en-US" dirty="0" smtClean="0"/>
              <a:t>             Closing Quote</a:t>
            </a:r>
            <a:endParaRPr lang="en-US" dirty="0"/>
          </a:p>
        </p:txBody>
      </p:sp>
      <p:pic>
        <p:nvPicPr>
          <p:cNvPr id="33796" name="Picture 3" descr="http://www.narfe.org/2005_images/new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286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rot="10800000" flipV="1">
            <a:off x="4495800" y="6205538"/>
            <a:ext cx="4648200" cy="369887"/>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accent4"/>
                </a:solidFill>
              </a:rPr>
              <a:t>NARFE:CHALLENGED AS NEVER BEFORE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457200" y="1600200"/>
            <a:ext cx="8229600" cy="4406900"/>
          </a:xfrm>
        </p:spPr>
        <p:txBody>
          <a:bodyPr/>
          <a:lstStyle/>
          <a:p>
            <a:pPr marL="109537" indent="0">
              <a:buNone/>
            </a:pPr>
            <a:r>
              <a:rPr lang="en-US" altLang="en-US" dirty="0" smtClean="0"/>
              <a:t>The VFC way may not do it your way</a:t>
            </a:r>
          </a:p>
          <a:p>
            <a:r>
              <a:rPr lang="en-US" altLang="en-US" dirty="0" smtClean="0"/>
              <a:t>Exchange of ideas and practices can be helpful</a:t>
            </a:r>
          </a:p>
          <a:p>
            <a:r>
              <a:rPr lang="en-US" altLang="en-US" dirty="0" smtClean="0"/>
              <a:t>The old way may not be the right way for today</a:t>
            </a:r>
          </a:p>
          <a:p>
            <a:r>
              <a:rPr lang="en-US" altLang="en-US" dirty="0" smtClean="0"/>
              <a:t>If NARFE is to survive and be effective we need more members</a:t>
            </a:r>
          </a:p>
          <a:p>
            <a:r>
              <a:rPr lang="en-US" altLang="en-US" dirty="0" smtClean="0"/>
              <a:t>Marketing and PR can lead the way</a:t>
            </a:r>
          </a:p>
          <a:p>
            <a:r>
              <a:rPr lang="en-US" altLang="en-US" dirty="0" smtClean="0"/>
              <a:t>Because MARKETING &amp; PUBLIC RELATIONS are nothing but BS!!</a:t>
            </a:r>
          </a:p>
        </p:txBody>
      </p:sp>
      <p:sp>
        <p:nvSpPr>
          <p:cNvPr id="3" name="Title 2"/>
          <p:cNvSpPr>
            <a:spLocks noGrp="1"/>
          </p:cNvSpPr>
          <p:nvPr>
            <p:ph type="title"/>
          </p:nvPr>
        </p:nvSpPr>
        <p:spPr/>
        <p:txBody>
          <a:bodyPr/>
          <a:lstStyle/>
          <a:p>
            <a:pPr fontAlgn="auto">
              <a:spcAft>
                <a:spcPts val="0"/>
              </a:spcAft>
              <a:defRPr/>
            </a:pPr>
            <a:r>
              <a:rPr lang="en-US" dirty="0" smtClean="0"/>
              <a:t>             Closing Thoughts</a:t>
            </a:r>
            <a:endParaRPr lang="en-US" dirty="0"/>
          </a:p>
        </p:txBody>
      </p:sp>
      <p:pic>
        <p:nvPicPr>
          <p:cNvPr id="33796" name="Picture 3" descr="http://www.narfe.org/2005_images/new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286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rot="10800000" flipV="1">
            <a:off x="4495800" y="6205538"/>
            <a:ext cx="4648200" cy="369887"/>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accent4"/>
                </a:solidFill>
              </a:rPr>
              <a:t>NARFE:CHALLENGED AS NEVER BEFORE</a:t>
            </a:r>
            <a:endParaRPr lang="en-US" dirty="0"/>
          </a:p>
        </p:txBody>
      </p:sp>
    </p:spTree>
    <p:extLst>
      <p:ext uri="{BB962C8B-B14F-4D97-AF65-F5344CB8AC3E}">
        <p14:creationId xmlns:p14="http://schemas.microsoft.com/office/powerpoint/2010/main" val="40037329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457200" y="2362200"/>
            <a:ext cx="8229600" cy="2667000"/>
          </a:xfrm>
        </p:spPr>
        <p:txBody>
          <a:bodyPr/>
          <a:lstStyle/>
          <a:p>
            <a:pPr marL="109537" indent="0" algn="ctr">
              <a:buNone/>
            </a:pPr>
            <a:r>
              <a:rPr lang="en-US" altLang="en-US" sz="8800" b="1" dirty="0" smtClean="0">
                <a:solidFill>
                  <a:srgbClr val="FF0000"/>
                </a:solidFill>
              </a:rPr>
              <a:t>B</a:t>
            </a:r>
            <a:r>
              <a:rPr lang="en-US" altLang="en-US" sz="8800" b="1" dirty="0" smtClean="0"/>
              <a:t>rilliant</a:t>
            </a:r>
          </a:p>
          <a:p>
            <a:pPr marL="109537" indent="0" algn="ctr">
              <a:buNone/>
            </a:pPr>
            <a:r>
              <a:rPr lang="en-US" altLang="en-US" sz="8800" b="1" dirty="0" smtClean="0">
                <a:solidFill>
                  <a:srgbClr val="FF0000"/>
                </a:solidFill>
              </a:rPr>
              <a:t>S</a:t>
            </a:r>
            <a:r>
              <a:rPr lang="en-US" altLang="en-US" sz="8800" b="1" dirty="0" smtClean="0"/>
              <a:t>TUFF!!!</a:t>
            </a:r>
          </a:p>
        </p:txBody>
      </p:sp>
      <p:sp>
        <p:nvSpPr>
          <p:cNvPr id="3" name="Title 2"/>
          <p:cNvSpPr>
            <a:spLocks noGrp="1"/>
          </p:cNvSpPr>
          <p:nvPr>
            <p:ph type="title"/>
          </p:nvPr>
        </p:nvSpPr>
        <p:spPr/>
        <p:txBody>
          <a:bodyPr/>
          <a:lstStyle/>
          <a:p>
            <a:pPr fontAlgn="auto">
              <a:spcAft>
                <a:spcPts val="0"/>
              </a:spcAft>
              <a:defRPr/>
            </a:pPr>
            <a:r>
              <a:rPr lang="en-US" dirty="0" smtClean="0"/>
              <a:t>             Questions / Thoughts</a:t>
            </a:r>
            <a:endParaRPr lang="en-US" dirty="0"/>
          </a:p>
        </p:txBody>
      </p:sp>
      <p:pic>
        <p:nvPicPr>
          <p:cNvPr id="33796" name="Picture 3" descr="http://www.narfe.org/2005_images/new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286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rot="10800000" flipV="1">
            <a:off x="4495800" y="6205538"/>
            <a:ext cx="4648200" cy="369887"/>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accent4"/>
                </a:solidFill>
              </a:rPr>
              <a:t>NARFE:CHALLENGED AS NEVER BEFORE</a:t>
            </a:r>
            <a:endParaRPr lang="en-US" dirty="0"/>
          </a:p>
        </p:txBody>
      </p:sp>
    </p:spTree>
    <p:extLst>
      <p:ext uri="{BB962C8B-B14F-4D97-AF65-F5344CB8AC3E}">
        <p14:creationId xmlns:p14="http://schemas.microsoft.com/office/powerpoint/2010/main" val="3407806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0800000" flipV="1">
            <a:off x="2306638" y="5589588"/>
            <a:ext cx="4530725" cy="369887"/>
          </a:xfrm>
          <a:prstGeom prst="rect">
            <a:avLst/>
          </a:prstGeom>
        </p:spPr>
        <p:txBody>
          <a:bodyPr>
            <a:spAutoFit/>
          </a:bodyPr>
          <a:lstStyle/>
          <a:p>
            <a:pPr fontAlgn="auto">
              <a:spcBef>
                <a:spcPts val="0"/>
              </a:spcBef>
              <a:spcAft>
                <a:spcPts val="0"/>
              </a:spcAft>
              <a:defRPr/>
            </a:pPr>
            <a:r>
              <a:rPr lang="en-US" dirty="0">
                <a:solidFill>
                  <a:schemeClr val="accent4"/>
                </a:solidFill>
                <a:latin typeface="+mn-lt"/>
                <a:cs typeface="+mn-cs"/>
              </a:rPr>
              <a:t>NARFE:CHALLENGED AS NEVER BEFORE</a:t>
            </a:r>
            <a:endParaRPr lang="en-US" dirty="0">
              <a:latin typeface="+mn-lt"/>
              <a:cs typeface="+mn-cs"/>
            </a:endParaRPr>
          </a:p>
        </p:txBody>
      </p:sp>
      <p:pic>
        <p:nvPicPr>
          <p:cNvPr id="11267" name="Picture 2" descr="http://www.narfe.org/2005_images/newse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4"/>
          <p:cNvSpPr>
            <a:spLocks noChangeArrowheads="1"/>
          </p:cNvSpPr>
          <p:nvPr/>
        </p:nvSpPr>
        <p:spPr bwMode="auto">
          <a:xfrm>
            <a:off x="914400" y="1981200"/>
            <a:ext cx="76962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r>
              <a:rPr lang="en-US" altLang="en-US" sz="3600" dirty="0" smtClean="0"/>
              <a:t>Those organizations that have the most effective communications are those that don’t get hung up on what’s marketing and what’s public relations.</a:t>
            </a:r>
            <a:endParaRPr lang="en-US" altLang="en-US" sz="3600" dirty="0"/>
          </a:p>
        </p:txBody>
      </p:sp>
    </p:spTree>
    <p:extLst>
      <p:ext uri="{BB962C8B-B14F-4D97-AF65-F5344CB8AC3E}">
        <p14:creationId xmlns:p14="http://schemas.microsoft.com/office/powerpoint/2010/main" val="2295596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What is marketing/public relations?</a:t>
            </a:r>
          </a:p>
          <a:p>
            <a:pPr marL="365760" indent="-256032" fontAlgn="auto">
              <a:spcAft>
                <a:spcPts val="0"/>
              </a:spcAft>
              <a:buFont typeface="Wingdings 3"/>
              <a:buChar char=""/>
              <a:defRPr/>
            </a:pPr>
            <a:r>
              <a:rPr lang="en-US" dirty="0" smtClean="0"/>
              <a:t>Why is it Important?</a:t>
            </a:r>
          </a:p>
          <a:p>
            <a:pPr marL="365760" indent="-256032" fontAlgn="auto">
              <a:spcAft>
                <a:spcPts val="0"/>
              </a:spcAft>
              <a:buFont typeface="Wingdings 3"/>
              <a:buChar char=""/>
              <a:defRPr/>
            </a:pPr>
            <a:r>
              <a:rPr lang="en-US" dirty="0" smtClean="0"/>
              <a:t>Targeting Potential Members</a:t>
            </a:r>
          </a:p>
          <a:p>
            <a:pPr marL="365760" indent="-256032" fontAlgn="auto">
              <a:spcAft>
                <a:spcPts val="0"/>
              </a:spcAft>
              <a:buFont typeface="Wingdings 3"/>
              <a:buChar char=""/>
              <a:defRPr/>
            </a:pPr>
            <a:r>
              <a:rPr lang="en-US" dirty="0" smtClean="0"/>
              <a:t>VFC PR Goals</a:t>
            </a:r>
          </a:p>
          <a:p>
            <a:pPr marL="365760" indent="-256032" fontAlgn="auto">
              <a:spcAft>
                <a:spcPts val="0"/>
              </a:spcAft>
              <a:buFont typeface="Wingdings 3"/>
              <a:buChar char=""/>
              <a:defRPr/>
            </a:pPr>
            <a:r>
              <a:rPr lang="en-US" dirty="0" smtClean="0"/>
              <a:t>Where do we stand?</a:t>
            </a:r>
          </a:p>
          <a:p>
            <a:pPr marL="365760" indent="-256032" fontAlgn="auto">
              <a:spcAft>
                <a:spcPts val="0"/>
              </a:spcAft>
              <a:buFont typeface="Wingdings 3"/>
              <a:buChar char=""/>
              <a:defRPr/>
            </a:pPr>
            <a:r>
              <a:rPr lang="en-US" dirty="0" smtClean="0"/>
              <a:t>Matching Funds</a:t>
            </a:r>
          </a:p>
          <a:p>
            <a:pPr marL="365760" indent="-256032" fontAlgn="auto">
              <a:spcAft>
                <a:spcPts val="0"/>
              </a:spcAft>
              <a:buFont typeface="Wingdings 3"/>
              <a:buChar char=""/>
              <a:defRPr/>
            </a:pPr>
            <a:r>
              <a:rPr lang="en-US" dirty="0" smtClean="0"/>
              <a:t>What does PR look like?</a:t>
            </a:r>
          </a:p>
          <a:p>
            <a:pPr marL="365760" indent="-256032" fontAlgn="auto">
              <a:spcAft>
                <a:spcPts val="0"/>
              </a:spcAft>
              <a:buFont typeface="Wingdings 3"/>
              <a:buChar char=""/>
              <a:defRPr/>
            </a:pPr>
            <a:r>
              <a:rPr lang="en-US" dirty="0" smtClean="0"/>
              <a:t>Resources</a:t>
            </a:r>
          </a:p>
          <a:p>
            <a:pPr marL="365760" indent="-256032" fontAlgn="auto">
              <a:spcAft>
                <a:spcPts val="0"/>
              </a:spcAft>
              <a:buFont typeface="Wingdings 3"/>
              <a:buChar char=""/>
              <a:defRPr/>
            </a:pPr>
            <a:r>
              <a:rPr lang="en-US" dirty="0" smtClean="0"/>
              <a:t>Closing</a:t>
            </a:r>
          </a:p>
          <a:p>
            <a:pPr marL="365760" indent="-256032" fontAlgn="auto">
              <a:spcAft>
                <a:spcPts val="0"/>
              </a:spcAft>
              <a:buFont typeface="Wingdings 3"/>
              <a:buChar char=""/>
              <a:defRPr/>
            </a:pPr>
            <a:endParaRPr lang="en-US" dirty="0" smtClean="0"/>
          </a:p>
          <a:p>
            <a:pPr marL="365760" indent="-256032" algn="ctr" fontAlgn="auto">
              <a:spcAft>
                <a:spcPts val="0"/>
              </a:spcAft>
              <a:buFont typeface="Wingdings 3"/>
              <a:buNone/>
              <a:defRPr/>
            </a:pPr>
            <a:r>
              <a:rPr lang="en-US" sz="1900" dirty="0" smtClean="0">
                <a:solidFill>
                  <a:schemeClr val="accent4">
                    <a:lumMod val="75000"/>
                  </a:schemeClr>
                </a:solidFill>
              </a:rPr>
              <a:t>                  </a:t>
            </a:r>
          </a:p>
          <a:p>
            <a:pPr marL="365760" indent="-256032" algn="ctr" fontAlgn="auto">
              <a:spcAft>
                <a:spcPts val="0"/>
              </a:spcAft>
              <a:buFont typeface="Wingdings 3"/>
              <a:buNone/>
              <a:defRPr/>
            </a:pPr>
            <a:r>
              <a:rPr lang="en-US" sz="1900" dirty="0" smtClean="0">
                <a:solidFill>
                  <a:schemeClr val="accent4">
                    <a:lumMod val="75000"/>
                  </a:schemeClr>
                </a:solidFill>
              </a:rPr>
              <a:t> </a:t>
            </a:r>
            <a:r>
              <a:rPr lang="en-US" sz="1800" dirty="0" smtClean="0">
                <a:solidFill>
                  <a:schemeClr val="accent4">
                    <a:lumMod val="75000"/>
                  </a:schemeClr>
                </a:solidFill>
              </a:rPr>
              <a:t>NARFE:CHALLENGED</a:t>
            </a:r>
            <a:r>
              <a:rPr lang="en-US" sz="1900" dirty="0" smtClean="0">
                <a:solidFill>
                  <a:schemeClr val="accent4">
                    <a:lumMod val="75000"/>
                  </a:schemeClr>
                </a:solidFill>
              </a:rPr>
              <a:t> AS NEVER BEFORE</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endParaRPr lang="en-US" dirty="0"/>
          </a:p>
        </p:txBody>
      </p:sp>
      <p:sp>
        <p:nvSpPr>
          <p:cNvPr id="3" name="Title 2"/>
          <p:cNvSpPr>
            <a:spLocks noGrp="1"/>
          </p:cNvSpPr>
          <p:nvPr>
            <p:ph type="title"/>
          </p:nvPr>
        </p:nvSpPr>
        <p:spPr/>
        <p:txBody>
          <a:bodyPr/>
          <a:lstStyle/>
          <a:p>
            <a:pPr fontAlgn="auto">
              <a:spcAft>
                <a:spcPts val="0"/>
              </a:spcAft>
              <a:defRPr/>
            </a:pPr>
            <a:r>
              <a:rPr lang="en-US" dirty="0" smtClean="0"/>
              <a:t>                OVERVIEW</a:t>
            </a:r>
            <a:endParaRPr lang="en-US" dirty="0"/>
          </a:p>
        </p:txBody>
      </p:sp>
      <p:pic>
        <p:nvPicPr>
          <p:cNvPr id="12292" name="Picture 3" descr="http://www.narfe.org/2005_images/new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86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"Public relations is the planned and sustained effort to establish and maintain goodwill and mutual understanding between an organization and its publics.“</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Why is it necessary, who should do it and how? </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Everything you do or say is public relations!</a:t>
            </a:r>
          </a:p>
          <a:p>
            <a:pPr marL="365760" indent="-256032" fontAlgn="auto">
              <a:spcAft>
                <a:spcPts val="0"/>
              </a:spcAft>
              <a:buFont typeface="Wingdings 3"/>
              <a:buChar char=""/>
              <a:defRPr/>
            </a:pPr>
            <a:endParaRPr lang="en-US" b="1" dirty="0" smtClean="0">
              <a:solidFill>
                <a:schemeClr val="tx2"/>
              </a:solidFill>
            </a:endParaRPr>
          </a:p>
          <a:p>
            <a:pPr marL="365760" indent="-256032" fontAlgn="auto">
              <a:spcAft>
                <a:spcPts val="0"/>
              </a:spcAft>
              <a:buFont typeface="Wingdings 3"/>
              <a:buChar char=""/>
              <a:defRPr/>
            </a:pPr>
            <a:endParaRPr lang="en-US" b="1" dirty="0" smtClean="0">
              <a:solidFill>
                <a:schemeClr val="tx2"/>
              </a:solidFill>
            </a:endParaRPr>
          </a:p>
          <a:p>
            <a:pPr marL="365760" indent="-256032" algn="ctr" fontAlgn="auto">
              <a:spcAft>
                <a:spcPts val="0"/>
              </a:spcAft>
              <a:buFont typeface="Wingdings 3"/>
              <a:buNone/>
              <a:defRPr/>
            </a:pPr>
            <a:r>
              <a:rPr lang="en-US" sz="1800" dirty="0" smtClean="0">
                <a:solidFill>
                  <a:schemeClr val="accent4"/>
                </a:solidFill>
              </a:rPr>
              <a:t>NARFE:CHALLENGED AS NEVER BEFORE</a:t>
            </a:r>
            <a:endParaRPr lang="en-US" sz="1800" b="1" dirty="0" smtClean="0"/>
          </a:p>
          <a:p>
            <a:pPr marL="365760" indent="-256032" fontAlgn="auto">
              <a:spcAft>
                <a:spcPts val="0"/>
              </a:spcAft>
              <a:buFont typeface="Wingdings 3"/>
              <a:buChar char=""/>
              <a:defRPr/>
            </a:pPr>
            <a:endParaRPr lang="en-US" dirty="0"/>
          </a:p>
        </p:txBody>
      </p:sp>
      <p:sp>
        <p:nvSpPr>
          <p:cNvPr id="3" name="Title 2"/>
          <p:cNvSpPr>
            <a:spLocks noGrp="1"/>
          </p:cNvSpPr>
          <p:nvPr>
            <p:ph type="title"/>
          </p:nvPr>
        </p:nvSpPr>
        <p:spPr/>
        <p:txBody>
          <a:bodyPr/>
          <a:lstStyle/>
          <a:p>
            <a:pPr fontAlgn="auto">
              <a:spcAft>
                <a:spcPts val="0"/>
              </a:spcAft>
              <a:defRPr/>
            </a:pPr>
            <a:r>
              <a:rPr lang="en-US" dirty="0" smtClean="0"/>
              <a:t>Ww   What is Public Relations?</a:t>
            </a:r>
            <a:endParaRPr lang="en-US" dirty="0"/>
          </a:p>
        </p:txBody>
      </p:sp>
      <p:pic>
        <p:nvPicPr>
          <p:cNvPr id="13316" name="Picture 3" descr="http://www.narfe.org/2005_images/newse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457200" y="2133600"/>
            <a:ext cx="8229600" cy="4343400"/>
          </a:xfrm>
        </p:spPr>
        <p:txBody>
          <a:bodyPr/>
          <a:lstStyle/>
          <a:p>
            <a:r>
              <a:rPr lang="en-US" altLang="en-US" smtClean="0"/>
              <a:t>ADVANCING NARFE’S MISSION IN THE PUBLIC</a:t>
            </a:r>
          </a:p>
          <a:p>
            <a:endParaRPr lang="en-US" altLang="en-US" smtClean="0"/>
          </a:p>
          <a:p>
            <a:r>
              <a:rPr lang="en-US" altLang="en-US" smtClean="0"/>
              <a:t>SPREADING AWARENESS</a:t>
            </a:r>
          </a:p>
          <a:p>
            <a:endParaRPr lang="en-US" altLang="en-US" smtClean="0"/>
          </a:p>
          <a:p>
            <a:r>
              <a:rPr lang="en-US" altLang="en-US" smtClean="0"/>
              <a:t>INCREASING MEMBERSHIP</a:t>
            </a:r>
          </a:p>
          <a:p>
            <a:endParaRPr lang="en-US" altLang="en-US" smtClean="0"/>
          </a:p>
          <a:p>
            <a:r>
              <a:rPr lang="en-US" altLang="en-US" smtClean="0"/>
              <a:t>ENHANCING COMMUNICATIONS</a:t>
            </a:r>
          </a:p>
          <a:p>
            <a:pPr>
              <a:buFont typeface="Wingdings 3" panose="05040102010807070707" pitchFamily="18" charset="2"/>
              <a:buNone/>
            </a:pPr>
            <a:endParaRPr lang="en-US" altLang="en-US" smtClean="0"/>
          </a:p>
        </p:txBody>
      </p:sp>
      <p:sp>
        <p:nvSpPr>
          <p:cNvPr id="3" name="Title 2"/>
          <p:cNvSpPr>
            <a:spLocks noGrp="1"/>
          </p:cNvSpPr>
          <p:nvPr>
            <p:ph type="title"/>
          </p:nvPr>
        </p:nvSpPr>
        <p:spPr/>
        <p:txBody>
          <a:bodyPr/>
          <a:lstStyle/>
          <a:p>
            <a:pPr fontAlgn="auto">
              <a:spcAft>
                <a:spcPts val="0"/>
              </a:spcAft>
              <a:defRPr/>
            </a:pPr>
            <a:r>
              <a:rPr lang="en-US" dirty="0" smtClean="0"/>
              <a:t>           ADVANCING NARFE </a:t>
            </a:r>
            <a:endParaRPr lang="en-US" dirty="0"/>
          </a:p>
        </p:txBody>
      </p:sp>
      <p:pic>
        <p:nvPicPr>
          <p:cNvPr id="14340" name="Picture 3" descr="http://www.narfe.org/2005_images/newse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8600"/>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rot="10800000" flipV="1">
            <a:off x="4495800" y="6342063"/>
            <a:ext cx="4648200" cy="368300"/>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accent4"/>
                </a:solidFill>
              </a:rPr>
              <a:t>NARFE:CHALLENGED AS NEVER BEFORE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584200" y="1814512"/>
            <a:ext cx="8229600" cy="4343400"/>
          </a:xfrm>
        </p:spPr>
        <p:txBody>
          <a:bodyPr/>
          <a:lstStyle/>
          <a:p>
            <a:r>
              <a:rPr lang="en-US" altLang="en-US" dirty="0" smtClean="0"/>
              <a:t>Kentucky --------- 32,845</a:t>
            </a:r>
          </a:p>
          <a:p>
            <a:endParaRPr lang="en-US" altLang="en-US" sz="800" dirty="0" smtClean="0"/>
          </a:p>
          <a:p>
            <a:r>
              <a:rPr lang="en-US" altLang="en-US" dirty="0" smtClean="0"/>
              <a:t>North Carolina ----- 71,412</a:t>
            </a:r>
          </a:p>
          <a:p>
            <a:endParaRPr lang="en-US" altLang="en-US" sz="800" dirty="0" smtClean="0"/>
          </a:p>
          <a:p>
            <a:r>
              <a:rPr lang="en-US" altLang="en-US" dirty="0" smtClean="0"/>
              <a:t>Tennessee --------- 45,342</a:t>
            </a:r>
          </a:p>
          <a:p>
            <a:endParaRPr lang="en-US" altLang="en-US" sz="800" dirty="0" smtClean="0"/>
          </a:p>
          <a:p>
            <a:r>
              <a:rPr lang="en-US" altLang="en-US" dirty="0" smtClean="0"/>
              <a:t>Virginia ------------139,905</a:t>
            </a:r>
          </a:p>
          <a:p>
            <a:endParaRPr lang="en-US" altLang="en-US" sz="800" dirty="0" smtClean="0"/>
          </a:p>
          <a:p>
            <a:r>
              <a:rPr lang="en-US" altLang="en-US" dirty="0" smtClean="0"/>
              <a:t>West Virginia --------17,228</a:t>
            </a:r>
          </a:p>
          <a:p>
            <a:endParaRPr lang="en-US" altLang="en-US" dirty="0" smtClean="0"/>
          </a:p>
          <a:p>
            <a:pPr marL="109537" indent="0">
              <a:buNone/>
            </a:pPr>
            <a:r>
              <a:rPr lang="en-US" altLang="en-US" dirty="0" smtClean="0"/>
              <a:t>Do we know where they are in our States?</a:t>
            </a:r>
          </a:p>
          <a:p>
            <a:pPr>
              <a:buFont typeface="Wingdings 3" panose="05040102010807070707" pitchFamily="18" charset="2"/>
              <a:buNone/>
            </a:pPr>
            <a:endParaRPr lang="en-US" altLang="en-US" dirty="0" smtClean="0"/>
          </a:p>
        </p:txBody>
      </p:sp>
      <p:sp>
        <p:nvSpPr>
          <p:cNvPr id="3" name="Title 2"/>
          <p:cNvSpPr>
            <a:spLocks noGrp="1"/>
          </p:cNvSpPr>
          <p:nvPr>
            <p:ph type="title"/>
          </p:nvPr>
        </p:nvSpPr>
        <p:spPr>
          <a:xfrm>
            <a:off x="1897063" y="342899"/>
            <a:ext cx="7094537" cy="1287463"/>
          </a:xfrm>
        </p:spPr>
        <p:txBody>
          <a:bodyPr>
            <a:normAutofit fontScale="90000"/>
          </a:bodyPr>
          <a:lstStyle/>
          <a:p>
            <a:pPr algn="ctr" fontAlgn="auto">
              <a:spcAft>
                <a:spcPts val="0"/>
              </a:spcAft>
              <a:defRPr/>
            </a:pPr>
            <a:r>
              <a:rPr lang="en-US" sz="3100" dirty="0" smtClean="0"/>
              <a:t>Targeting Potential Members</a:t>
            </a:r>
            <a:br>
              <a:rPr lang="en-US" sz="3100" dirty="0" smtClean="0"/>
            </a:br>
            <a:r>
              <a:rPr lang="en-US" sz="3100" dirty="0"/>
              <a:t/>
            </a:r>
            <a:br>
              <a:rPr lang="en-US" sz="3100" dirty="0"/>
            </a:br>
            <a:r>
              <a:rPr lang="en-US" sz="3100" dirty="0" smtClean="0"/>
              <a:t>Annuitants</a:t>
            </a:r>
            <a:endParaRPr lang="en-US" sz="3100" dirty="0"/>
          </a:p>
        </p:txBody>
      </p:sp>
      <p:pic>
        <p:nvPicPr>
          <p:cNvPr id="14340" name="Picture 3" descr="http://www.narfe.org/2005_images/newse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42899"/>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rot="10800000" flipV="1">
            <a:off x="4495800" y="6342063"/>
            <a:ext cx="4648200" cy="368300"/>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accent4"/>
                </a:solidFill>
              </a:rPr>
              <a:t>NARFE:CHALLENGED AS NEVER BEFORE</a:t>
            </a:r>
            <a:endParaRPr lang="en-US" dirty="0"/>
          </a:p>
        </p:txBody>
      </p:sp>
    </p:spTree>
    <p:extLst>
      <p:ext uri="{BB962C8B-B14F-4D97-AF65-F5344CB8AC3E}">
        <p14:creationId xmlns:p14="http://schemas.microsoft.com/office/powerpoint/2010/main" val="2438762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584200" y="1814512"/>
            <a:ext cx="8229600" cy="4343400"/>
          </a:xfrm>
        </p:spPr>
        <p:txBody>
          <a:bodyPr/>
          <a:lstStyle/>
          <a:p>
            <a:r>
              <a:rPr lang="en-US" altLang="en-US" dirty="0" smtClean="0"/>
              <a:t>Kentucky --------- 26,523</a:t>
            </a:r>
          </a:p>
          <a:p>
            <a:endParaRPr lang="en-US" altLang="en-US" sz="800" dirty="0" smtClean="0"/>
          </a:p>
          <a:p>
            <a:r>
              <a:rPr lang="en-US" altLang="en-US" dirty="0" smtClean="0"/>
              <a:t>North Carolina ----- 43,678</a:t>
            </a:r>
          </a:p>
          <a:p>
            <a:endParaRPr lang="en-US" altLang="en-US" sz="800" dirty="0" smtClean="0"/>
          </a:p>
          <a:p>
            <a:r>
              <a:rPr lang="en-US" altLang="en-US" dirty="0" smtClean="0"/>
              <a:t>Tennessee --------- 10,502</a:t>
            </a:r>
          </a:p>
          <a:p>
            <a:endParaRPr lang="en-US" altLang="en-US" sz="800" dirty="0" smtClean="0"/>
          </a:p>
          <a:p>
            <a:r>
              <a:rPr lang="en-US" altLang="en-US" dirty="0" smtClean="0"/>
              <a:t>Virginia ------------145,449</a:t>
            </a:r>
          </a:p>
          <a:p>
            <a:endParaRPr lang="en-US" altLang="en-US" sz="800" dirty="0" smtClean="0"/>
          </a:p>
          <a:p>
            <a:r>
              <a:rPr lang="en-US" altLang="en-US" dirty="0" smtClean="0"/>
              <a:t>West Virginia --------16,287</a:t>
            </a:r>
          </a:p>
          <a:p>
            <a:endParaRPr lang="en-US" altLang="en-US" dirty="0" smtClean="0"/>
          </a:p>
          <a:p>
            <a:pPr marL="109537" indent="0">
              <a:buNone/>
            </a:pPr>
            <a:r>
              <a:rPr lang="en-US" altLang="en-US" dirty="0" smtClean="0"/>
              <a:t>Do we know where they work? How can we gain 	Access to Them?</a:t>
            </a:r>
          </a:p>
          <a:p>
            <a:pPr>
              <a:buFont typeface="Wingdings 3" panose="05040102010807070707" pitchFamily="18" charset="2"/>
              <a:buNone/>
            </a:pPr>
            <a:endParaRPr lang="en-US" altLang="en-US" dirty="0" smtClean="0"/>
          </a:p>
        </p:txBody>
      </p:sp>
      <p:sp>
        <p:nvSpPr>
          <p:cNvPr id="3" name="Title 2"/>
          <p:cNvSpPr>
            <a:spLocks noGrp="1"/>
          </p:cNvSpPr>
          <p:nvPr>
            <p:ph type="title"/>
          </p:nvPr>
        </p:nvSpPr>
        <p:spPr>
          <a:xfrm>
            <a:off x="1897063" y="342899"/>
            <a:ext cx="7094537" cy="1287463"/>
          </a:xfrm>
        </p:spPr>
        <p:txBody>
          <a:bodyPr>
            <a:normAutofit fontScale="90000"/>
          </a:bodyPr>
          <a:lstStyle/>
          <a:p>
            <a:pPr algn="ctr" fontAlgn="auto">
              <a:spcAft>
                <a:spcPts val="0"/>
              </a:spcAft>
              <a:defRPr/>
            </a:pPr>
            <a:r>
              <a:rPr lang="en-US" sz="3100" dirty="0" smtClean="0"/>
              <a:t>Targeting Potential Members</a:t>
            </a:r>
            <a:br>
              <a:rPr lang="en-US" sz="3100" dirty="0" smtClean="0"/>
            </a:br>
            <a:r>
              <a:rPr lang="en-US" sz="3100" dirty="0"/>
              <a:t/>
            </a:r>
            <a:br>
              <a:rPr lang="en-US" sz="3100" dirty="0"/>
            </a:br>
            <a:r>
              <a:rPr lang="en-US" sz="3100" dirty="0" smtClean="0"/>
              <a:t>Active Federal Employees</a:t>
            </a:r>
            <a:endParaRPr lang="en-US" sz="3100" dirty="0"/>
          </a:p>
        </p:txBody>
      </p:sp>
      <p:pic>
        <p:nvPicPr>
          <p:cNvPr id="14340" name="Picture 3" descr="http://www.narfe.org/2005_images/newse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42899"/>
            <a:ext cx="12874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rot="10800000" flipV="1">
            <a:off x="4495800" y="6342063"/>
            <a:ext cx="4648200" cy="368300"/>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accent4"/>
                </a:solidFill>
              </a:rPr>
              <a:t>NARFE:CHALLENGED AS NEVER BEFORE</a:t>
            </a:r>
            <a:endParaRPr lang="en-US" dirty="0"/>
          </a:p>
        </p:txBody>
      </p:sp>
    </p:spTree>
    <p:extLst>
      <p:ext uri="{BB962C8B-B14F-4D97-AF65-F5344CB8AC3E}">
        <p14:creationId xmlns:p14="http://schemas.microsoft.com/office/powerpoint/2010/main" val="17967320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416</TotalTime>
  <Words>758</Words>
  <Application>Microsoft Office PowerPoint</Application>
  <PresentationFormat>On-screen Show (4:3)</PresentationFormat>
  <Paragraphs>248</Paragraphs>
  <Slides>34</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Lucida Sans Unicode</vt:lpstr>
      <vt:lpstr>Verdana</vt:lpstr>
      <vt:lpstr>Wingdings 2</vt:lpstr>
      <vt:lpstr>Wingdings 3</vt:lpstr>
      <vt:lpstr>Concourse</vt:lpstr>
      <vt:lpstr>NARFE REGION X PRESIDENTS’ CONFERENCE Corbin, Kentucky </vt:lpstr>
      <vt:lpstr>HOW TO MARKET NARFE</vt:lpstr>
      <vt:lpstr>PowerPoint Presentation</vt:lpstr>
      <vt:lpstr>PowerPoint Presentation</vt:lpstr>
      <vt:lpstr>                OVERVIEW</vt:lpstr>
      <vt:lpstr>Ww   What is Public Relations?</vt:lpstr>
      <vt:lpstr>           ADVANCING NARFE </vt:lpstr>
      <vt:lpstr>Targeting Potential Members  Annuitants</vt:lpstr>
      <vt:lpstr>Targeting Potential Members  Active Federal Employees</vt:lpstr>
      <vt:lpstr>Targeting Potential Members  US Postal Service Employees</vt:lpstr>
      <vt:lpstr>Target Market Relations</vt:lpstr>
      <vt:lpstr>          VFC Public Relations Goals</vt:lpstr>
      <vt:lpstr>         WHERE DOES VFC STAND?</vt:lpstr>
      <vt:lpstr>          MATCHING FUNDS</vt:lpstr>
      <vt:lpstr>         TYPES of PROJECTS</vt:lpstr>
      <vt:lpstr>PowerPoint Presentation</vt:lpstr>
      <vt:lpstr>         LICENSE PLATE PROJECT</vt:lpstr>
      <vt:lpstr>                Other Plates</vt:lpstr>
      <vt:lpstr>PowerPoint Presentation</vt:lpstr>
      <vt:lpstr>           PUBLIC AWARENESS</vt:lpstr>
      <vt:lpstr>         Recruiting at Daffodil Festival</vt:lpstr>
      <vt:lpstr>         Protect America’s Heartbeat</vt:lpstr>
      <vt:lpstr>         PWC FIRST NIGHT EVENT</vt:lpstr>
      <vt:lpstr>           4th of July Parade</vt:lpstr>
      <vt:lpstr>            Ready to March!</vt:lpstr>
      <vt:lpstr>         Chapter Events in              Local Papers</vt:lpstr>
      <vt:lpstr>           NEWSPAPER ADS</vt:lpstr>
      <vt:lpstr>PowerPoint Presentation</vt:lpstr>
      <vt:lpstr>         Invite Political Leaders           To Chapter Events</vt:lpstr>
      <vt:lpstr>        Letters to Local Papers</vt:lpstr>
      <vt:lpstr>               RESOURCES</vt:lpstr>
      <vt:lpstr>             Closing Quote</vt:lpstr>
      <vt:lpstr>             Closing Thoughts</vt:lpstr>
      <vt:lpstr>             Questions / Thoughts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VFC Public Relations Report</dc:title>
  <dc:creator>Gaston</dc:creator>
  <cp:lastModifiedBy>William Shackelford</cp:lastModifiedBy>
  <cp:revision>45</cp:revision>
  <dcterms:created xsi:type="dcterms:W3CDTF">2011-04-19T02:49:33Z</dcterms:created>
  <dcterms:modified xsi:type="dcterms:W3CDTF">2019-06-09T04:01:53Z</dcterms:modified>
</cp:coreProperties>
</file>