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9FC5083-9618-46FE-8925-1016B62C3F7D}" type="datetimeFigureOut">
              <a:rPr lang="en-US"/>
              <a:pPr>
                <a:defRPr/>
              </a:pPr>
              <a:t>5/30/2019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7E3D355-3F02-442E-918F-0661251E754A}" type="slidenum">
              <a:rPr lang="en-US" altLang="en-US"/>
              <a:pPr/>
              <a:t>‹#›</a:t>
            </a:fld>
            <a:endParaRPr lang="en-US" altLang="en-US"/>
          </a:p>
        </p:txBody>
      </p:sp>
    </p:spTree>
    <p:extLst>
      <p:ext uri="{BB962C8B-B14F-4D97-AF65-F5344CB8AC3E}">
        <p14:creationId xmlns:p14="http://schemas.microsoft.com/office/powerpoint/2010/main" val="343317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B12B44-2DFB-415F-AD37-41885AFAAA6E}" type="datetimeFigureOut">
              <a:rPr lang="en-US"/>
              <a:pPr>
                <a:defRPr/>
              </a:pPr>
              <a:t>5/30/2019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69EF0B8-55DB-4FC3-94BB-3A0E1EDC4E98}" type="slidenum">
              <a:rPr lang="en-US" altLang="en-US"/>
              <a:pPr/>
              <a:t>‹#›</a:t>
            </a:fld>
            <a:endParaRPr lang="en-US" altLang="en-US"/>
          </a:p>
        </p:txBody>
      </p:sp>
    </p:spTree>
    <p:extLst>
      <p:ext uri="{BB962C8B-B14F-4D97-AF65-F5344CB8AC3E}">
        <p14:creationId xmlns:p14="http://schemas.microsoft.com/office/powerpoint/2010/main" val="378397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4B826A-9D70-4C81-A68A-00B7F3917E1B}" type="datetimeFigureOut">
              <a:rPr lang="en-US"/>
              <a:pPr>
                <a:defRPr/>
              </a:pPr>
              <a:t>5/30/2019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3FD3E4E-ED00-4BE4-B04F-BEF938A38AA4}" type="slidenum">
              <a:rPr lang="en-US" altLang="en-US"/>
              <a:pPr/>
              <a:t>‹#›</a:t>
            </a:fld>
            <a:endParaRPr lang="en-US" altLang="en-US"/>
          </a:p>
        </p:txBody>
      </p:sp>
    </p:spTree>
    <p:extLst>
      <p:ext uri="{BB962C8B-B14F-4D97-AF65-F5344CB8AC3E}">
        <p14:creationId xmlns:p14="http://schemas.microsoft.com/office/powerpoint/2010/main" val="117408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E8159C-66BF-4A4E-ADB6-D2299768F1E6}" type="datetimeFigureOut">
              <a:rPr lang="en-US"/>
              <a:pPr>
                <a:defRPr/>
              </a:pPr>
              <a:t>5/30/2019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5A81CCD-2F1A-4F99-960E-1F922071F614}" type="slidenum">
              <a:rPr lang="en-US" altLang="en-US"/>
              <a:pPr/>
              <a:t>‹#›</a:t>
            </a:fld>
            <a:endParaRPr lang="en-US" altLang="en-US"/>
          </a:p>
        </p:txBody>
      </p:sp>
    </p:spTree>
    <p:extLst>
      <p:ext uri="{BB962C8B-B14F-4D97-AF65-F5344CB8AC3E}">
        <p14:creationId xmlns:p14="http://schemas.microsoft.com/office/powerpoint/2010/main" val="171505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79FCEA-267F-4C91-BE4D-0B09BC747774}" type="datetimeFigureOut">
              <a:rPr lang="en-US"/>
              <a:pPr>
                <a:defRPr/>
              </a:pPr>
              <a:t>5/30/2019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EF456A-712A-4A62-85F4-6E4490AA0F42}" type="slidenum">
              <a:rPr lang="en-US" altLang="en-US"/>
              <a:pPr/>
              <a:t>‹#›</a:t>
            </a:fld>
            <a:endParaRPr lang="en-US" altLang="en-US"/>
          </a:p>
        </p:txBody>
      </p:sp>
    </p:spTree>
    <p:extLst>
      <p:ext uri="{BB962C8B-B14F-4D97-AF65-F5344CB8AC3E}">
        <p14:creationId xmlns:p14="http://schemas.microsoft.com/office/powerpoint/2010/main" val="122738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7403254-2DA0-4E61-81C1-B2F21C3A136F}" type="datetimeFigureOut">
              <a:rPr lang="en-US"/>
              <a:pPr>
                <a:defRPr/>
              </a:pPr>
              <a:t>5/30/2019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92B07AC-8B11-4B38-B107-50C78C34F306}" type="slidenum">
              <a:rPr lang="en-US" altLang="en-US"/>
              <a:pPr/>
              <a:t>‹#›</a:t>
            </a:fld>
            <a:endParaRPr lang="en-US" altLang="en-US"/>
          </a:p>
        </p:txBody>
      </p:sp>
    </p:spTree>
    <p:extLst>
      <p:ext uri="{BB962C8B-B14F-4D97-AF65-F5344CB8AC3E}">
        <p14:creationId xmlns:p14="http://schemas.microsoft.com/office/powerpoint/2010/main" val="2901917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FB8DB6C-89A4-49E1-8938-BF876CD8D2F5}" type="datetimeFigureOut">
              <a:rPr lang="en-US"/>
              <a:pPr>
                <a:defRPr/>
              </a:pPr>
              <a:t>5/30/2019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6D938BE-5B42-41D4-A960-CE2CAE3B5B12}" type="slidenum">
              <a:rPr lang="en-US" altLang="en-US"/>
              <a:pPr/>
              <a:t>‹#›</a:t>
            </a:fld>
            <a:endParaRPr lang="en-US" altLang="en-US"/>
          </a:p>
        </p:txBody>
      </p:sp>
    </p:spTree>
    <p:extLst>
      <p:ext uri="{BB962C8B-B14F-4D97-AF65-F5344CB8AC3E}">
        <p14:creationId xmlns:p14="http://schemas.microsoft.com/office/powerpoint/2010/main" val="422201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C60AA8-0F2D-4571-BCF7-F8804463C055}" type="datetimeFigureOut">
              <a:rPr lang="en-US"/>
              <a:pPr>
                <a:defRPr/>
              </a:pPr>
              <a:t>5/30/2019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9A7463A-BB5A-47D0-BE00-49E600C853F1}" type="slidenum">
              <a:rPr lang="en-US" altLang="en-US"/>
              <a:pPr/>
              <a:t>‹#›</a:t>
            </a:fld>
            <a:endParaRPr lang="en-US" altLang="en-US"/>
          </a:p>
        </p:txBody>
      </p:sp>
    </p:spTree>
    <p:extLst>
      <p:ext uri="{BB962C8B-B14F-4D97-AF65-F5344CB8AC3E}">
        <p14:creationId xmlns:p14="http://schemas.microsoft.com/office/powerpoint/2010/main" val="145641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4DEE888-63F8-4A1F-A915-556A56850DE6}" type="datetimeFigureOut">
              <a:rPr lang="en-US"/>
              <a:pPr>
                <a:defRPr/>
              </a:pPr>
              <a:t>5/30/2019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37F8DE5-0013-40FE-A417-9D773B87079D}" type="slidenum">
              <a:rPr lang="en-US" altLang="en-US"/>
              <a:pPr/>
              <a:t>‹#›</a:t>
            </a:fld>
            <a:endParaRPr lang="en-US" altLang="en-US"/>
          </a:p>
        </p:txBody>
      </p:sp>
    </p:spTree>
    <p:extLst>
      <p:ext uri="{BB962C8B-B14F-4D97-AF65-F5344CB8AC3E}">
        <p14:creationId xmlns:p14="http://schemas.microsoft.com/office/powerpoint/2010/main" val="1224339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F67AE65-B223-4EF2-9356-40FD34E74265}" type="datetimeFigureOut">
              <a:rPr lang="en-US"/>
              <a:pPr>
                <a:defRPr/>
              </a:pPr>
              <a:t>5/30/2019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22B288-AD4E-4660-858E-5952BA92A2DF}" type="slidenum">
              <a:rPr lang="en-US" altLang="en-US"/>
              <a:pPr/>
              <a:t>‹#›</a:t>
            </a:fld>
            <a:endParaRPr lang="en-US" altLang="en-US"/>
          </a:p>
        </p:txBody>
      </p:sp>
    </p:spTree>
    <p:extLst>
      <p:ext uri="{BB962C8B-B14F-4D97-AF65-F5344CB8AC3E}">
        <p14:creationId xmlns:p14="http://schemas.microsoft.com/office/powerpoint/2010/main" val="418935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61E942-5CB4-44AD-8C92-5701A9FE8D89}" type="datetimeFigureOut">
              <a:rPr lang="en-US"/>
              <a:pPr>
                <a:defRPr/>
              </a:pPr>
              <a:t>5/30/2019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D6557B7-E217-4FBF-9BE4-81199E373B01}" type="slidenum">
              <a:rPr lang="en-US" altLang="en-US"/>
              <a:pPr/>
              <a:t>‹#›</a:t>
            </a:fld>
            <a:endParaRPr lang="en-US" altLang="en-US"/>
          </a:p>
        </p:txBody>
      </p:sp>
    </p:spTree>
    <p:extLst>
      <p:ext uri="{BB962C8B-B14F-4D97-AF65-F5344CB8AC3E}">
        <p14:creationId xmlns:p14="http://schemas.microsoft.com/office/powerpoint/2010/main" val="173507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4AD71CA-5C4D-4A10-AF68-E1B6614CA5A3}" type="datetimeFigureOut">
              <a:rPr lang="en-US"/>
              <a:pPr>
                <a:defRPr/>
              </a:pPr>
              <a:t>5/30/2019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D9C1A1E8-23EF-482F-BF0C-D0B8A246B8A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NARFE Logo"/>
          <p:cNvPicPr>
            <a:picLocks noChangeAspect="1" noChangeArrowheads="1"/>
          </p:cNvPicPr>
          <p:nvPr/>
        </p:nvPicPr>
        <p:blipFill>
          <a:blip r:embed="rId2">
            <a:lum bright="82000" contrast="-80000"/>
            <a:extLst>
              <a:ext uri="{28A0092B-C50C-407E-A947-70E740481C1C}">
                <a14:useLocalDpi xmlns:a14="http://schemas.microsoft.com/office/drawing/2010/main" val="0"/>
              </a:ext>
            </a:extLst>
          </a:blip>
          <a:srcRect/>
          <a:stretch>
            <a:fillRect/>
          </a:stretch>
        </p:blipFill>
        <p:spPr bwMode="auto">
          <a:xfrm>
            <a:off x="2133600" y="1524000"/>
            <a:ext cx="480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228600" y="1600200"/>
            <a:ext cx="8686800" cy="5029200"/>
          </a:xfrm>
        </p:spPr>
        <p:txBody>
          <a:bodyPr>
            <a:normAutofit/>
          </a:bodyPr>
          <a:lstStyle/>
          <a:p>
            <a:pPr marL="0" indent="0" eaLnBrk="1" hangingPunct="1">
              <a:lnSpc>
                <a:spcPct val="80000"/>
              </a:lnSpc>
              <a:buFont typeface="Arial" panose="020B0604020202020204" pitchFamily="34" charset="0"/>
              <a:buNone/>
            </a:pPr>
            <a:endParaRPr lang="en-US" altLang="en-US" sz="1000" smtClean="0">
              <a:latin typeface="Arial" panose="020B0604020202020204" pitchFamily="34" charset="0"/>
              <a:cs typeface="Arial" panose="020B0604020202020204" pitchFamily="34" charset="0"/>
            </a:endParaRPr>
          </a:p>
          <a:p>
            <a:pPr marL="0" indent="0" eaLnBrk="1" hangingPunct="1">
              <a:lnSpc>
                <a:spcPct val="80000"/>
              </a:lnSpc>
              <a:buFont typeface="Arial" panose="020B0604020202020204" pitchFamily="34" charset="0"/>
              <a:buNone/>
            </a:pPr>
            <a:endParaRPr lang="en-US" altLang="en-US" sz="1000" smtClean="0">
              <a:latin typeface="Arial" panose="020B0604020202020204" pitchFamily="34" charset="0"/>
              <a:cs typeface="Arial" panose="020B0604020202020204" pitchFamily="34" charset="0"/>
            </a:endParaRPr>
          </a:p>
          <a:p>
            <a:pPr marL="0" indent="0" eaLnBrk="1" hangingPunct="1">
              <a:lnSpc>
                <a:spcPct val="80000"/>
              </a:lnSpc>
              <a:buFont typeface="Arial" panose="020B0604020202020204" pitchFamily="34" charset="0"/>
              <a:buNone/>
            </a:pPr>
            <a:r>
              <a:rPr lang="en-US" altLang="en-US" sz="2800" smtClean="0">
                <a:latin typeface="Arial" panose="020B0604020202020204" pitchFamily="34" charset="0"/>
                <a:cs typeface="Arial" panose="020B0604020202020204" pitchFamily="34" charset="0"/>
              </a:rPr>
              <a:t>●</a:t>
            </a:r>
            <a:r>
              <a:rPr lang="en-US" altLang="en-US" sz="1000" smtClean="0">
                <a:latin typeface="Arial" panose="020B0604020202020204" pitchFamily="34" charset="0"/>
                <a:cs typeface="Arial" panose="020B0604020202020204" pitchFamily="34" charset="0"/>
              </a:rPr>
              <a:t>  </a:t>
            </a:r>
            <a:r>
              <a:rPr lang="en-US" altLang="en-US" sz="1000" smtClean="0"/>
              <a:t>     </a:t>
            </a:r>
            <a:r>
              <a:rPr lang="en-US" altLang="en-US" sz="4400" b="1" smtClean="0">
                <a:latin typeface="Arial" panose="020B0604020202020204" pitchFamily="34" charset="0"/>
                <a:cs typeface="Arial" panose="020B0604020202020204" pitchFamily="34" charset="0"/>
              </a:rPr>
              <a:t>D</a:t>
            </a:r>
            <a:r>
              <a:rPr lang="en-US" altLang="en-US" sz="2800" smtClean="0">
                <a:latin typeface="Arial" panose="020B0604020202020204" pitchFamily="34" charset="0"/>
                <a:cs typeface="Arial" panose="020B0604020202020204" pitchFamily="34" charset="0"/>
              </a:rPr>
              <a:t>windling membership can be a signal of problems in seemingly unrelated issues, including credibility, leadership, agenda, aging membership, service, communication, or membership requirements. Members are NARFEs’ most valuable asset. Numbers of members are important to impact favorably in influencing beneficial legislation .                                         </a:t>
            </a:r>
          </a:p>
          <a:p>
            <a:pPr marL="0" indent="0" eaLnBrk="1" hangingPunct="1">
              <a:lnSpc>
                <a:spcPct val="80000"/>
              </a:lnSpc>
              <a:buFont typeface="Arial" panose="020B0604020202020204" pitchFamily="34" charset="0"/>
              <a:buNone/>
            </a:pPr>
            <a:endParaRPr lang="en-US" altLang="en-US" sz="1000" smtClean="0"/>
          </a:p>
          <a:p>
            <a:pPr marL="0" indent="0" eaLnBrk="1" hangingPunct="1">
              <a:lnSpc>
                <a:spcPct val="80000"/>
              </a:lnSpc>
              <a:buFont typeface="Arial" panose="020B0604020202020204" pitchFamily="34" charset="0"/>
              <a:buNone/>
            </a:pPr>
            <a:endParaRPr lang="en-US" altLang="en-US" sz="1000" smtClean="0"/>
          </a:p>
          <a:p>
            <a:pPr marL="0" indent="0" eaLnBrk="1" hangingPunct="1">
              <a:lnSpc>
                <a:spcPct val="80000"/>
              </a:lnSpc>
              <a:buFont typeface="Arial" panose="020B0604020202020204" pitchFamily="34" charset="0"/>
              <a:buNone/>
            </a:pPr>
            <a:endParaRPr lang="en-US" altLang="en-US" sz="1000" smtClean="0"/>
          </a:p>
          <a:p>
            <a:pPr marL="0" indent="0" eaLnBrk="1" hangingPunct="1">
              <a:lnSpc>
                <a:spcPct val="80000"/>
              </a:lnSpc>
              <a:buFont typeface="Arial" panose="020B0604020202020204" pitchFamily="34" charset="0"/>
              <a:buNone/>
            </a:pPr>
            <a:endParaRPr lang="en-US" altLang="en-US" sz="1000" smtClean="0"/>
          </a:p>
          <a:p>
            <a:pPr marL="0" indent="0" eaLnBrk="1" hangingPunct="1">
              <a:lnSpc>
                <a:spcPct val="80000"/>
              </a:lnSpc>
              <a:buFont typeface="Arial" panose="020B0604020202020204" pitchFamily="34" charset="0"/>
              <a:buNone/>
            </a:pPr>
            <a:endParaRPr lang="en-US" altLang="en-US" sz="1000" smtClean="0"/>
          </a:p>
          <a:p>
            <a:pPr marL="0" indent="0" eaLnBrk="1" hangingPunct="1">
              <a:lnSpc>
                <a:spcPct val="80000"/>
              </a:lnSpc>
              <a:buFont typeface="Arial" panose="020B0604020202020204" pitchFamily="34" charset="0"/>
              <a:buNone/>
            </a:pPr>
            <a:endParaRPr lang="en-US" altLang="en-US" sz="1000" smtClean="0"/>
          </a:p>
          <a:p>
            <a:pPr marL="0" indent="0" eaLnBrk="1" hangingPunct="1">
              <a:lnSpc>
                <a:spcPct val="80000"/>
              </a:lnSpc>
              <a:buFont typeface="Arial" panose="020B0604020202020204" pitchFamily="34" charset="0"/>
              <a:buNone/>
            </a:pPr>
            <a:endParaRPr lang="en-US" altLang="en-US" sz="1000" smtClean="0"/>
          </a:p>
          <a:p>
            <a:pPr marL="0" indent="0" eaLnBrk="1" hangingPunct="1">
              <a:lnSpc>
                <a:spcPct val="80000"/>
              </a:lnSpc>
              <a:buFont typeface="Arial" panose="020B0604020202020204" pitchFamily="34" charset="0"/>
              <a:buNone/>
            </a:pPr>
            <a:fld id="{0FA449B0-6148-4DF0-A6A7-D9425ABB629C}" type="slidenum">
              <a:rPr lang="en-US" altLang="en-US" sz="1800" smtClean="0">
                <a:latin typeface="Arial" panose="020B0604020202020204" pitchFamily="34" charset="0"/>
                <a:cs typeface="Arial" panose="020B0604020202020204" pitchFamily="34" charset="0"/>
              </a:rPr>
              <a:pPr marL="0" indent="0" eaLnBrk="1" hangingPunct="1">
                <a:lnSpc>
                  <a:spcPct val="80000"/>
                </a:lnSpc>
                <a:buFont typeface="Arial" panose="020B0604020202020204" pitchFamily="34" charset="0"/>
                <a:buNone/>
              </a:pPr>
              <a:t>1</a:t>
            </a:fld>
            <a:endParaRPr lang="en-US" altLang="en-US" sz="1800" smtClean="0">
              <a:latin typeface="Arial" panose="020B0604020202020204" pitchFamily="34" charset="0"/>
              <a:cs typeface="Arial" panose="020B0604020202020204" pitchFamily="34" charset="0"/>
            </a:endParaRPr>
          </a:p>
        </p:txBody>
      </p:sp>
      <p:sp>
        <p:nvSpPr>
          <p:cNvPr id="7" name="Rectangle 6"/>
          <p:cNvSpPr/>
          <p:nvPr/>
        </p:nvSpPr>
        <p:spPr>
          <a:xfrm>
            <a:off x="457200" y="304800"/>
            <a:ext cx="82296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3" name="Title 3"/>
          <p:cNvSpPr>
            <a:spLocks noGrp="1"/>
          </p:cNvSpPr>
          <p:nvPr>
            <p:ph type="title"/>
          </p:nvPr>
        </p:nvSpPr>
        <p:spPr>
          <a:blipFill dpi="0" rotWithShape="1">
            <a:blip r:embed="rId3">
              <a:alphaModFix amt="18000"/>
            </a:blip>
            <a:srcRect/>
            <a:tile tx="0" ty="0" sx="100000" sy="100000" flip="none" algn="tl"/>
          </a:blipFill>
          <a:ln>
            <a:solidFill>
              <a:schemeClr val="tx1"/>
            </a:solidFill>
            <a:miter lim="800000"/>
            <a:headEnd/>
            <a:tailEnd/>
          </a:ln>
        </p:spPr>
        <p:txBody>
          <a:bodyPr/>
          <a:lstStyle/>
          <a:p>
            <a:pPr eaLnBrk="1" hangingPunct="1"/>
            <a:r>
              <a:rPr lang="en-US" altLang="en-US" sz="3200" smtClean="0">
                <a:latin typeface="Arial" panose="020B0604020202020204" pitchFamily="34" charset="0"/>
                <a:cs typeface="Arial" panose="020B0604020202020204" pitchFamily="34" charset="0"/>
              </a:rPr>
              <a:t>North Carolina Federation of Chapters</a:t>
            </a:r>
            <a:br>
              <a:rPr lang="en-US" altLang="en-US" sz="3200" smtClean="0">
                <a:latin typeface="Arial" panose="020B0604020202020204" pitchFamily="34" charset="0"/>
                <a:cs typeface="Arial" panose="020B0604020202020204" pitchFamily="34" charset="0"/>
              </a:rPr>
            </a:br>
            <a:r>
              <a:rPr lang="en-US" altLang="en-US" sz="3200" smtClean="0">
                <a:latin typeface="Arial" panose="020B0604020202020204" pitchFamily="34" charset="0"/>
                <a:cs typeface="Arial" panose="020B0604020202020204" pitchFamily="34" charset="0"/>
              </a:rPr>
              <a:t>2010-11 Retention &amp; Action Plan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ARFE Logo"/>
          <p:cNvPicPr>
            <a:picLocks noChangeAspect="1" noChangeArrowheads="1"/>
          </p:cNvPicPr>
          <p:nvPr/>
        </p:nvPicPr>
        <p:blipFill>
          <a:blip r:embed="rId2">
            <a:lum bright="80000" contrast="-58000"/>
            <a:extLst>
              <a:ext uri="{28A0092B-C50C-407E-A947-70E740481C1C}">
                <a14:useLocalDpi xmlns:a14="http://schemas.microsoft.com/office/drawing/2010/main" val="0"/>
              </a:ext>
            </a:extLst>
          </a:blip>
          <a:srcRect/>
          <a:stretch>
            <a:fillRect/>
          </a:stretch>
        </p:blipFill>
        <p:spPr bwMode="auto">
          <a:xfrm>
            <a:off x="2133600" y="1524000"/>
            <a:ext cx="480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228600" y="1600200"/>
            <a:ext cx="8686800" cy="5029200"/>
          </a:xfrm>
        </p:spPr>
        <p:txBody>
          <a:bodyPr>
            <a:normAutofit/>
          </a:bodyPr>
          <a:lstStyle/>
          <a:p>
            <a:pPr algn="just" eaLnBrk="1" hangingPunct="1">
              <a:lnSpc>
                <a:spcPct val="80000"/>
              </a:lnSpc>
              <a:buFont typeface="Arial" panose="020B0604020202020204" pitchFamily="34" charset="0"/>
              <a:buNone/>
            </a:pPr>
            <a:r>
              <a:rPr lang="en-US" altLang="en-US" sz="1800" smtClean="0">
                <a:latin typeface="Arial" panose="020B0604020202020204" pitchFamily="34" charset="0"/>
                <a:cs typeface="Arial" panose="020B0604020202020204" pitchFamily="34" charset="0"/>
              </a:rPr>
              <a:t>  </a:t>
            </a:r>
          </a:p>
          <a:p>
            <a:pPr algn="just" eaLnBrk="1" hangingPunct="1">
              <a:lnSpc>
                <a:spcPct val="80000"/>
              </a:lnSpc>
              <a:buFont typeface="Arial" panose="020B0604020202020204" pitchFamily="34" charset="0"/>
              <a:buNone/>
            </a:pPr>
            <a:endParaRPr lang="en-US" altLang="en-US" sz="1800" smtClean="0">
              <a:latin typeface="Arial" panose="020B0604020202020204" pitchFamily="34" charset="0"/>
              <a:cs typeface="Arial" panose="020B0604020202020204" pitchFamily="34" charset="0"/>
            </a:endParaRPr>
          </a:p>
          <a:p>
            <a:pPr algn="just" eaLnBrk="1" hangingPunct="1">
              <a:lnSpc>
                <a:spcPct val="80000"/>
              </a:lnSpc>
              <a:buFont typeface="Arial" panose="020B0604020202020204" pitchFamily="34" charset="0"/>
              <a:buNone/>
            </a:pPr>
            <a:r>
              <a:rPr lang="en-US" altLang="en-US" sz="1800" smtClean="0">
                <a:latin typeface="Arial" panose="020B0604020202020204" pitchFamily="34" charset="0"/>
                <a:cs typeface="Arial" panose="020B0604020202020204" pitchFamily="34" charset="0"/>
              </a:rPr>
              <a:t>   ●  </a:t>
            </a:r>
            <a:r>
              <a:rPr lang="en-US" altLang="en-US" sz="3600" b="1" smtClean="0">
                <a:latin typeface="Arial" panose="020B0604020202020204" pitchFamily="34" charset="0"/>
                <a:cs typeface="Arial" panose="020B0604020202020204" pitchFamily="34" charset="0"/>
              </a:rPr>
              <a:t>R</a:t>
            </a:r>
            <a:r>
              <a:rPr lang="en-US" altLang="en-US" sz="2800" smtClean="0">
                <a:latin typeface="Arial" panose="020B0604020202020204" pitchFamily="34" charset="0"/>
                <a:cs typeface="Arial" panose="020B0604020202020204" pitchFamily="34" charset="0"/>
              </a:rPr>
              <a:t>ecruitment numbers are ineffectual if similar numbers of members are lost through non-renewal of memberships. Retaining members is critical for the survival of NARFE, hence our foremost priority.  Recruitment and retention must work together to build and maintain NARFE.  Recruiting members are a source of new ideas and new energy.  Retention is important for providing a source of leadership and sustained energy.</a:t>
            </a:r>
          </a:p>
          <a:p>
            <a:pPr eaLnBrk="1" hangingPunct="1">
              <a:lnSpc>
                <a:spcPct val="80000"/>
              </a:lnSpc>
              <a:buFont typeface="Arial" panose="020B0604020202020204" pitchFamily="34" charset="0"/>
              <a:buNone/>
            </a:pPr>
            <a:r>
              <a:rPr lang="en-US" altLang="en-US" sz="800" smtClean="0"/>
              <a:t>                                           </a:t>
            </a:r>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fld id="{1F1C545F-A20C-44E3-90BC-252FB8F9303E}" type="slidenum">
              <a:rPr lang="en-US" altLang="en-US" sz="1800" smtClean="0">
                <a:latin typeface="Arial" panose="020B0604020202020204" pitchFamily="34" charset="0"/>
                <a:cs typeface="Arial" panose="020B0604020202020204" pitchFamily="34" charset="0"/>
              </a:rPr>
              <a:pPr eaLnBrk="1" hangingPunct="1">
                <a:lnSpc>
                  <a:spcPct val="80000"/>
                </a:lnSpc>
                <a:buFont typeface="Arial" panose="020B0604020202020204" pitchFamily="34" charset="0"/>
                <a:buNone/>
              </a:pPr>
              <a:t>2</a:t>
            </a:fld>
            <a:endParaRPr lang="en-US" altLang="en-US" sz="1800" smtClean="0">
              <a:latin typeface="Arial" panose="020B0604020202020204" pitchFamily="34" charset="0"/>
              <a:cs typeface="Arial" panose="020B0604020202020204" pitchFamily="34" charset="0"/>
            </a:endParaRPr>
          </a:p>
        </p:txBody>
      </p:sp>
      <p:sp>
        <p:nvSpPr>
          <p:cNvPr id="7" name="Rectangle 6"/>
          <p:cNvSpPr/>
          <p:nvPr/>
        </p:nvSpPr>
        <p:spPr>
          <a:xfrm>
            <a:off x="457200" y="304800"/>
            <a:ext cx="82296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7" name="Title 3"/>
          <p:cNvSpPr>
            <a:spLocks noGrp="1"/>
          </p:cNvSpPr>
          <p:nvPr>
            <p:ph type="title"/>
          </p:nvPr>
        </p:nvSpPr>
        <p:spPr>
          <a:blipFill dpi="0" rotWithShape="1">
            <a:blip r:embed="rId3">
              <a:alphaModFix amt="18000"/>
            </a:blip>
            <a:srcRect/>
            <a:tile tx="0" ty="0" sx="100000" sy="100000" flip="none" algn="tl"/>
          </a:blipFill>
          <a:ln>
            <a:solidFill>
              <a:schemeClr val="tx1"/>
            </a:solidFill>
            <a:miter lim="800000"/>
            <a:headEnd/>
            <a:tailEnd/>
          </a:ln>
        </p:spPr>
        <p:txBody>
          <a:bodyPr/>
          <a:lstStyle/>
          <a:p>
            <a:pPr eaLnBrk="1" hangingPunct="1"/>
            <a:r>
              <a:rPr lang="en-US" altLang="en-US" sz="3200" smtClean="0">
                <a:latin typeface="Arial" panose="020B0604020202020204" pitchFamily="34" charset="0"/>
                <a:cs typeface="Arial" panose="020B0604020202020204" pitchFamily="34" charset="0"/>
              </a:rPr>
              <a:t>North Carolina Federation of Chapters</a:t>
            </a:r>
            <a:br>
              <a:rPr lang="en-US" altLang="en-US" sz="3200" smtClean="0">
                <a:latin typeface="Arial" panose="020B0604020202020204" pitchFamily="34" charset="0"/>
                <a:cs typeface="Arial" panose="020B0604020202020204" pitchFamily="34" charset="0"/>
              </a:rPr>
            </a:br>
            <a:r>
              <a:rPr lang="en-US" altLang="en-US" sz="3200" smtClean="0">
                <a:latin typeface="Arial" panose="020B0604020202020204" pitchFamily="34" charset="0"/>
                <a:cs typeface="Arial" panose="020B0604020202020204" pitchFamily="34" charset="0"/>
              </a:rPr>
              <a:t>2010-11 Retention &amp; Action Plan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ARFE Logo"/>
          <p:cNvPicPr>
            <a:picLocks noChangeAspect="1" noChangeArrowheads="1"/>
          </p:cNvPicPr>
          <p:nvPr/>
        </p:nvPicPr>
        <p:blipFill>
          <a:blip r:embed="rId2">
            <a:lum bright="80000" contrast="-72000"/>
            <a:extLst>
              <a:ext uri="{28A0092B-C50C-407E-A947-70E740481C1C}">
                <a14:useLocalDpi xmlns:a14="http://schemas.microsoft.com/office/drawing/2010/main" val="0"/>
              </a:ext>
            </a:extLst>
          </a:blip>
          <a:srcRect/>
          <a:stretch>
            <a:fillRect/>
          </a:stretch>
        </p:blipFill>
        <p:spPr bwMode="auto">
          <a:xfrm>
            <a:off x="2133600" y="1524000"/>
            <a:ext cx="480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228600" y="1600200"/>
            <a:ext cx="8686800" cy="5029200"/>
          </a:xfrm>
        </p:spPr>
        <p:txBody>
          <a:bodyPr>
            <a:normAutofit/>
          </a:bodyPr>
          <a:lstStyle/>
          <a:p>
            <a:pPr eaLnBrk="1" hangingPunct="1">
              <a:lnSpc>
                <a:spcPct val="80000"/>
              </a:lnSpc>
              <a:buFont typeface="Arial" panose="020B0604020202020204" pitchFamily="34" charset="0"/>
              <a:buNone/>
            </a:pPr>
            <a:r>
              <a:rPr lang="en-US" altLang="en-US" sz="800" smtClean="0"/>
              <a:t>                     </a:t>
            </a:r>
          </a:p>
          <a:p>
            <a:pPr eaLnBrk="1" hangingPunct="1">
              <a:lnSpc>
                <a:spcPct val="80000"/>
              </a:lnSpc>
              <a:buFont typeface="Arial" panose="020B0604020202020204" pitchFamily="34" charset="0"/>
              <a:buNone/>
            </a:pPr>
            <a:r>
              <a:rPr lang="en-US" altLang="en-US" sz="800" smtClean="0">
                <a:latin typeface="Arial" panose="020B0604020202020204" pitchFamily="34" charset="0"/>
                <a:cs typeface="Arial" panose="020B0604020202020204" pitchFamily="34" charset="0"/>
              </a:rPr>
              <a:t>            </a:t>
            </a:r>
            <a:r>
              <a:rPr lang="en-US" altLang="en-US" sz="1900" smtClean="0">
                <a:latin typeface="Arial" panose="020B0604020202020204" pitchFamily="34" charset="0"/>
                <a:cs typeface="Arial" panose="020B0604020202020204" pitchFamily="34" charset="0"/>
              </a:rPr>
              <a:t>●</a:t>
            </a:r>
            <a:r>
              <a:rPr lang="en-US" altLang="en-US" sz="1200" smtClean="0">
                <a:latin typeface="Arial" panose="020B0604020202020204" pitchFamily="34" charset="0"/>
                <a:cs typeface="Arial" panose="020B0604020202020204" pitchFamily="34" charset="0"/>
              </a:rPr>
              <a:t>     </a:t>
            </a:r>
            <a:r>
              <a:rPr lang="en-US" altLang="en-US" sz="2800" b="1" u="sng" smtClean="0">
                <a:latin typeface="Arial" panose="020B0604020202020204" pitchFamily="34" charset="0"/>
                <a:cs typeface="Arial" panose="020B0604020202020204" pitchFamily="34" charset="0"/>
              </a:rPr>
              <a:t>Action Plan:</a:t>
            </a:r>
          </a:p>
          <a:p>
            <a:pPr eaLnBrk="1" hangingPunct="1">
              <a:lnSpc>
                <a:spcPct val="80000"/>
              </a:lnSpc>
            </a:pPr>
            <a:endParaRPr lang="en-US" altLang="en-US" sz="2800" smtClean="0">
              <a:latin typeface="Arial" panose="020B0604020202020204" pitchFamily="34" charset="0"/>
              <a:cs typeface="Arial" panose="020B0604020202020204" pitchFamily="34" charset="0"/>
            </a:endParaRPr>
          </a:p>
          <a:p>
            <a:pPr eaLnBrk="1" hangingPunct="1">
              <a:lnSpc>
                <a:spcPct val="80000"/>
              </a:lnSpc>
              <a:buFont typeface="Arial" panose="020B0604020202020204" pitchFamily="34" charset="0"/>
              <a:buNone/>
            </a:pPr>
            <a:r>
              <a:rPr lang="en-US" altLang="en-US" sz="2800" b="1" smtClean="0">
                <a:latin typeface="Arial" panose="020B0604020202020204" pitchFamily="34" charset="0"/>
                <a:cs typeface="Arial" panose="020B0604020202020204" pitchFamily="34" charset="0"/>
              </a:rPr>
              <a:t>             </a:t>
            </a:r>
            <a:r>
              <a:rPr lang="en-US" altLang="en-US" sz="2800" smtClean="0">
                <a:latin typeface="Arial" panose="020B0604020202020204" pitchFamily="34" charset="0"/>
                <a:cs typeface="Arial" panose="020B0604020202020204" pitchFamily="34" charset="0"/>
              </a:rPr>
              <a:t>1.</a:t>
            </a:r>
            <a:r>
              <a:rPr lang="en-US" altLang="en-US" sz="2800" b="1" smtClean="0">
                <a:latin typeface="Arial" panose="020B0604020202020204" pitchFamily="34" charset="0"/>
                <a:cs typeface="Arial" panose="020B0604020202020204" pitchFamily="34" charset="0"/>
              </a:rPr>
              <a:t>  </a:t>
            </a:r>
            <a:r>
              <a:rPr lang="en-US" altLang="en-US" sz="2800" smtClean="0">
                <a:latin typeface="Arial" panose="020B0604020202020204" pitchFamily="34" charset="0"/>
                <a:cs typeface="Arial" panose="020B0604020202020204" pitchFamily="34" charset="0"/>
              </a:rPr>
              <a:t>Emphasize Dues Withholding, providing assistance with completing forms;</a:t>
            </a:r>
          </a:p>
          <a:p>
            <a:pPr eaLnBrk="1" hangingPunct="1">
              <a:lnSpc>
                <a:spcPct val="80000"/>
              </a:lnSpc>
              <a:buFont typeface="Arial" panose="020B0604020202020204" pitchFamily="34" charset="0"/>
              <a:buNone/>
            </a:pPr>
            <a:r>
              <a:rPr lang="en-US" altLang="en-US" sz="2800" smtClean="0">
                <a:latin typeface="Arial" panose="020B0604020202020204" pitchFamily="34" charset="0"/>
                <a:cs typeface="Arial" panose="020B0604020202020204" pitchFamily="34" charset="0"/>
              </a:rPr>
              <a:t> </a:t>
            </a:r>
          </a:p>
          <a:p>
            <a:pPr eaLnBrk="1" hangingPunct="1">
              <a:lnSpc>
                <a:spcPct val="80000"/>
              </a:lnSpc>
              <a:buFont typeface="Arial" panose="020B0604020202020204" pitchFamily="34" charset="0"/>
              <a:buNone/>
            </a:pPr>
            <a:r>
              <a:rPr lang="en-US" altLang="en-US" sz="2800" smtClean="0">
                <a:latin typeface="Arial" panose="020B0604020202020204" pitchFamily="34" charset="0"/>
                <a:cs typeface="Arial" panose="020B0604020202020204" pitchFamily="34" charset="0"/>
              </a:rPr>
              <a:t>             2.  Review all recommendations, suggestions, actions for retention of members; </a:t>
            </a:r>
          </a:p>
          <a:p>
            <a:pPr eaLnBrk="1" hangingPunct="1">
              <a:lnSpc>
                <a:spcPct val="80000"/>
              </a:lnSpc>
              <a:buFont typeface="Arial" panose="020B0604020202020204" pitchFamily="34" charset="0"/>
              <a:buNone/>
            </a:pPr>
            <a:r>
              <a:rPr lang="en-US" altLang="en-US" sz="2800" smtClean="0">
                <a:latin typeface="Arial" panose="020B0604020202020204" pitchFamily="34" charset="0"/>
                <a:cs typeface="Arial" panose="020B0604020202020204" pitchFamily="34" charset="0"/>
              </a:rPr>
              <a:t> </a:t>
            </a:r>
          </a:p>
          <a:p>
            <a:pPr eaLnBrk="1" hangingPunct="1">
              <a:lnSpc>
                <a:spcPct val="80000"/>
              </a:lnSpc>
              <a:buFont typeface="Arial" panose="020B0604020202020204" pitchFamily="34" charset="0"/>
              <a:buNone/>
            </a:pPr>
            <a:r>
              <a:rPr lang="en-US" altLang="en-US" sz="2800" smtClean="0">
                <a:latin typeface="Arial" panose="020B0604020202020204" pitchFamily="34" charset="0"/>
                <a:cs typeface="Arial" panose="020B0604020202020204" pitchFamily="34" charset="0"/>
              </a:rPr>
              <a:t>             3.  Agree on four achievable suggestions &amp; actions to increase member retention; </a:t>
            </a:r>
          </a:p>
          <a:p>
            <a:pPr eaLnBrk="1" hangingPunct="1">
              <a:lnSpc>
                <a:spcPct val="80000"/>
              </a:lnSpc>
              <a:buFont typeface="Arial" panose="020B0604020202020204" pitchFamily="34" charset="0"/>
              <a:buNone/>
            </a:pPr>
            <a:r>
              <a:rPr lang="en-US" altLang="en-US" sz="1600" smtClean="0">
                <a:latin typeface="Arial" panose="020B0604020202020204" pitchFamily="34" charset="0"/>
                <a:cs typeface="Arial" panose="020B0604020202020204" pitchFamily="34" charset="0"/>
              </a:rPr>
              <a:t>  </a:t>
            </a:r>
          </a:p>
          <a:p>
            <a:pPr eaLnBrk="1" hangingPunct="1">
              <a:lnSpc>
                <a:spcPct val="80000"/>
              </a:lnSpc>
              <a:buFont typeface="Arial" panose="020B0604020202020204" pitchFamily="34" charset="0"/>
              <a:buNone/>
            </a:pPr>
            <a:r>
              <a:rPr lang="en-US" altLang="en-US" sz="800" smtClean="0"/>
              <a:t>                                          </a:t>
            </a:r>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r>
              <a:rPr lang="en-US" altLang="en-US" sz="800" smtClean="0"/>
              <a:t>          </a:t>
            </a:r>
            <a:fld id="{FE381A4A-0C93-45BF-AAAB-1670BC96B1A6}" type="slidenum">
              <a:rPr lang="en-US" altLang="en-US" sz="2800" smtClean="0"/>
              <a:pPr eaLnBrk="1" hangingPunct="1">
                <a:lnSpc>
                  <a:spcPct val="80000"/>
                </a:lnSpc>
                <a:buFont typeface="Arial" panose="020B0604020202020204" pitchFamily="34" charset="0"/>
                <a:buNone/>
              </a:pPr>
              <a:t>3</a:t>
            </a:fld>
            <a:endParaRPr lang="en-US" altLang="en-US" sz="2800" smtClean="0"/>
          </a:p>
        </p:txBody>
      </p:sp>
      <p:sp>
        <p:nvSpPr>
          <p:cNvPr id="7" name="Rectangle 6"/>
          <p:cNvSpPr/>
          <p:nvPr/>
        </p:nvSpPr>
        <p:spPr>
          <a:xfrm>
            <a:off x="457200" y="304800"/>
            <a:ext cx="82296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01" name="Title 3"/>
          <p:cNvSpPr>
            <a:spLocks noGrp="1"/>
          </p:cNvSpPr>
          <p:nvPr>
            <p:ph type="title"/>
          </p:nvPr>
        </p:nvSpPr>
        <p:spPr>
          <a:blipFill dpi="0" rotWithShape="1">
            <a:blip r:embed="rId3">
              <a:alphaModFix amt="18000"/>
            </a:blip>
            <a:srcRect/>
            <a:tile tx="0" ty="0" sx="100000" sy="100000" flip="none" algn="tl"/>
          </a:blipFill>
          <a:ln>
            <a:solidFill>
              <a:schemeClr val="tx1"/>
            </a:solidFill>
            <a:miter lim="800000"/>
            <a:headEnd/>
            <a:tailEnd/>
          </a:ln>
        </p:spPr>
        <p:txBody>
          <a:bodyPr/>
          <a:lstStyle/>
          <a:p>
            <a:pPr eaLnBrk="1" hangingPunct="1"/>
            <a:r>
              <a:rPr lang="en-US" altLang="en-US" sz="3200" smtClean="0">
                <a:latin typeface="Arial" panose="020B0604020202020204" pitchFamily="34" charset="0"/>
                <a:cs typeface="Arial" panose="020B0604020202020204" pitchFamily="34" charset="0"/>
              </a:rPr>
              <a:t>North Carolina Federation of Chapters</a:t>
            </a:r>
            <a:br>
              <a:rPr lang="en-US" altLang="en-US" sz="3200" smtClean="0">
                <a:latin typeface="Arial" panose="020B0604020202020204" pitchFamily="34" charset="0"/>
                <a:cs typeface="Arial" panose="020B0604020202020204" pitchFamily="34" charset="0"/>
              </a:rPr>
            </a:br>
            <a:r>
              <a:rPr lang="en-US" altLang="en-US" sz="3200" smtClean="0">
                <a:latin typeface="Arial" panose="020B0604020202020204" pitchFamily="34" charset="0"/>
                <a:cs typeface="Arial" panose="020B0604020202020204" pitchFamily="34" charset="0"/>
              </a:rPr>
              <a:t>2010-11 Retention &amp; Action Plan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NARFE Logo"/>
          <p:cNvPicPr>
            <a:picLocks noChangeAspect="1" noChangeArrowheads="1"/>
          </p:cNvPicPr>
          <p:nvPr/>
        </p:nvPicPr>
        <p:blipFill>
          <a:blip r:embed="rId2">
            <a:lum bright="80000" contrast="-72000"/>
            <a:extLst>
              <a:ext uri="{28A0092B-C50C-407E-A947-70E740481C1C}">
                <a14:useLocalDpi xmlns:a14="http://schemas.microsoft.com/office/drawing/2010/main" val="0"/>
              </a:ext>
            </a:extLst>
          </a:blip>
          <a:srcRect/>
          <a:stretch>
            <a:fillRect/>
          </a:stretch>
        </p:blipFill>
        <p:spPr bwMode="auto">
          <a:xfrm>
            <a:off x="2133600" y="1524000"/>
            <a:ext cx="480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304800" y="1447800"/>
            <a:ext cx="8534400" cy="5181600"/>
          </a:xfrm>
        </p:spPr>
        <p:txBody>
          <a:bodyPr>
            <a:normAutofit/>
          </a:bodyPr>
          <a:lstStyle/>
          <a:p>
            <a:pPr eaLnBrk="1" hangingPunct="1">
              <a:lnSpc>
                <a:spcPct val="80000"/>
              </a:lnSpc>
              <a:buFont typeface="Arial" panose="020B0604020202020204" pitchFamily="34" charset="0"/>
              <a:buNone/>
            </a:pPr>
            <a:r>
              <a:rPr lang="en-US" altLang="en-US" sz="800" smtClean="0"/>
              <a:t> </a:t>
            </a:r>
          </a:p>
          <a:p>
            <a:pPr eaLnBrk="1" hangingPunct="1">
              <a:lnSpc>
                <a:spcPct val="80000"/>
              </a:lnSpc>
              <a:buFont typeface="Arial" panose="020B0604020202020204" pitchFamily="34" charset="0"/>
              <a:buNone/>
            </a:pPr>
            <a:r>
              <a:rPr lang="en-US" altLang="en-US" sz="800" smtClean="0"/>
              <a:t>            </a:t>
            </a:r>
            <a:r>
              <a:rPr lang="en-US" altLang="en-US" sz="2200" smtClean="0">
                <a:latin typeface="Arial" panose="020B0604020202020204" pitchFamily="34" charset="0"/>
                <a:cs typeface="Arial" panose="020B0604020202020204" pitchFamily="34" charset="0"/>
              </a:rPr>
              <a:t>●  </a:t>
            </a:r>
            <a:r>
              <a:rPr lang="en-US" altLang="en-US" sz="2800" b="1" smtClean="0">
                <a:latin typeface="Arial" panose="020B0604020202020204" pitchFamily="34" charset="0"/>
                <a:cs typeface="Arial" panose="020B0604020202020204" pitchFamily="34" charset="0"/>
              </a:rPr>
              <a:t>Action Plan </a:t>
            </a:r>
            <a:r>
              <a:rPr lang="en-US" altLang="en-US" sz="2800" b="1" i="1" smtClean="0">
                <a:latin typeface="Arial" panose="020B0604020202020204" pitchFamily="34" charset="0"/>
                <a:cs typeface="Arial" panose="020B0604020202020204" pitchFamily="34" charset="0"/>
              </a:rPr>
              <a:t>(cont</a:t>
            </a:r>
            <a:r>
              <a:rPr lang="en-US" altLang="en-US" sz="2800" b="1" smtClean="0">
                <a:latin typeface="Arial" panose="020B0604020202020204" pitchFamily="34" charset="0"/>
                <a:cs typeface="Arial" panose="020B0604020202020204" pitchFamily="34" charset="0"/>
              </a:rPr>
              <a:t>)</a:t>
            </a:r>
          </a:p>
          <a:p>
            <a:pPr eaLnBrk="1" hangingPunct="1">
              <a:lnSpc>
                <a:spcPct val="80000"/>
              </a:lnSpc>
              <a:buFont typeface="Arial" panose="020B0604020202020204" pitchFamily="34" charset="0"/>
              <a:buNone/>
            </a:pPr>
            <a:endParaRPr lang="en-US" altLang="en-US" sz="2800" smtClean="0">
              <a:latin typeface="Arial" panose="020B0604020202020204" pitchFamily="34" charset="0"/>
              <a:cs typeface="Arial" panose="020B0604020202020204" pitchFamily="34" charset="0"/>
            </a:endParaRPr>
          </a:p>
          <a:p>
            <a:pPr eaLnBrk="1" hangingPunct="1">
              <a:lnSpc>
                <a:spcPct val="80000"/>
              </a:lnSpc>
              <a:buFont typeface="Arial" panose="020B0604020202020204" pitchFamily="34" charset="0"/>
              <a:buNone/>
            </a:pPr>
            <a:r>
              <a:rPr lang="en-US" altLang="en-US" sz="2800" smtClean="0">
                <a:latin typeface="Arial" panose="020B0604020202020204" pitchFamily="34" charset="0"/>
                <a:cs typeface="Arial" panose="020B0604020202020204" pitchFamily="34" charset="0"/>
              </a:rPr>
              <a:t>         </a:t>
            </a:r>
            <a:r>
              <a:rPr lang="en-US" altLang="en-US" sz="2800" b="1" smtClean="0">
                <a:latin typeface="Arial" panose="020B0604020202020204" pitchFamily="34" charset="0"/>
                <a:cs typeface="Arial" panose="020B0604020202020204" pitchFamily="34" charset="0"/>
              </a:rPr>
              <a:t>a</a:t>
            </a:r>
            <a:r>
              <a:rPr lang="en-US" altLang="en-US" sz="2800" smtClean="0">
                <a:latin typeface="Arial" panose="020B0604020202020204" pitchFamily="34" charset="0"/>
                <a:cs typeface="Arial" panose="020B0604020202020204" pitchFamily="34" charset="0"/>
              </a:rPr>
              <a:t>.  Set specific time period to implement the four suggestions/actions;</a:t>
            </a:r>
          </a:p>
          <a:p>
            <a:pPr eaLnBrk="1" hangingPunct="1">
              <a:lnSpc>
                <a:spcPct val="80000"/>
              </a:lnSpc>
              <a:buFont typeface="Arial" panose="020B0604020202020204" pitchFamily="34" charset="0"/>
              <a:buNone/>
            </a:pPr>
            <a:r>
              <a:rPr lang="en-US" altLang="en-US" sz="2800" smtClean="0">
                <a:latin typeface="Arial" panose="020B0604020202020204" pitchFamily="34" charset="0"/>
                <a:cs typeface="Arial" panose="020B0604020202020204" pitchFamily="34" charset="0"/>
              </a:rPr>
              <a:t>         </a:t>
            </a:r>
            <a:r>
              <a:rPr lang="en-US" altLang="en-US" sz="2800" b="1" smtClean="0">
                <a:latin typeface="Arial" panose="020B0604020202020204" pitchFamily="34" charset="0"/>
                <a:cs typeface="Arial" panose="020B0604020202020204" pitchFamily="34" charset="0"/>
              </a:rPr>
              <a:t>b</a:t>
            </a:r>
            <a:r>
              <a:rPr lang="en-US" altLang="en-US" sz="2800" smtClean="0">
                <a:latin typeface="Arial" panose="020B0604020202020204" pitchFamily="34" charset="0"/>
                <a:cs typeface="Arial" panose="020B0604020202020204" pitchFamily="34" charset="0"/>
              </a:rPr>
              <a:t>.  Establish benchmarks and track progress;</a:t>
            </a:r>
          </a:p>
          <a:p>
            <a:pPr eaLnBrk="1" hangingPunct="1">
              <a:lnSpc>
                <a:spcPct val="80000"/>
              </a:lnSpc>
              <a:buFont typeface="Arial" panose="020B0604020202020204" pitchFamily="34" charset="0"/>
              <a:buNone/>
            </a:pPr>
            <a:r>
              <a:rPr lang="en-US" altLang="en-US" sz="2800" smtClean="0">
                <a:latin typeface="Arial" panose="020B0604020202020204" pitchFamily="34" charset="0"/>
                <a:cs typeface="Arial" panose="020B0604020202020204" pitchFamily="34" charset="0"/>
              </a:rPr>
              <a:t>         </a:t>
            </a:r>
            <a:r>
              <a:rPr lang="en-US" altLang="en-US" sz="2800" b="1" smtClean="0">
                <a:latin typeface="Arial" panose="020B0604020202020204" pitchFamily="34" charset="0"/>
                <a:cs typeface="Arial" panose="020B0604020202020204" pitchFamily="34" charset="0"/>
              </a:rPr>
              <a:t>c</a:t>
            </a:r>
            <a:r>
              <a:rPr lang="en-US" altLang="en-US" sz="2800" smtClean="0">
                <a:latin typeface="Arial" panose="020B0604020202020204" pitchFamily="34" charset="0"/>
                <a:cs typeface="Arial" panose="020B0604020202020204" pitchFamily="34" charset="0"/>
              </a:rPr>
              <a:t>.  At completion of pre-established time frame, evaluate successes and lessons learned……record/report findings;</a:t>
            </a:r>
          </a:p>
          <a:p>
            <a:pPr eaLnBrk="1" hangingPunct="1">
              <a:lnSpc>
                <a:spcPct val="80000"/>
              </a:lnSpc>
              <a:buFont typeface="Arial" panose="020B0604020202020204" pitchFamily="34" charset="0"/>
              <a:buNone/>
            </a:pPr>
            <a:r>
              <a:rPr lang="en-US" altLang="en-US" sz="2800" smtClean="0">
                <a:latin typeface="Arial" panose="020B0604020202020204" pitchFamily="34" charset="0"/>
                <a:cs typeface="Arial" panose="020B0604020202020204" pitchFamily="34" charset="0"/>
              </a:rPr>
              <a:t>         </a:t>
            </a:r>
            <a:r>
              <a:rPr lang="en-US" altLang="en-US" sz="2800" b="1" smtClean="0">
                <a:latin typeface="Arial" panose="020B0604020202020204" pitchFamily="34" charset="0"/>
                <a:cs typeface="Arial" panose="020B0604020202020204" pitchFamily="34" charset="0"/>
              </a:rPr>
              <a:t>d.  </a:t>
            </a:r>
            <a:r>
              <a:rPr lang="en-US" altLang="en-US" sz="2800" smtClean="0">
                <a:latin typeface="Arial" panose="020B0604020202020204" pitchFamily="34" charset="0"/>
                <a:cs typeface="Arial" panose="020B0604020202020204" pitchFamily="34" charset="0"/>
              </a:rPr>
              <a:t>Modify actions, as needed, and agree on 4 additional suggestions to implement for specific time period following </a:t>
            </a:r>
            <a:r>
              <a:rPr lang="en-US" altLang="en-US" sz="2800" b="1" smtClean="0">
                <a:latin typeface="Arial" panose="020B0604020202020204" pitchFamily="34" charset="0"/>
                <a:cs typeface="Arial" panose="020B0604020202020204" pitchFamily="34" charset="0"/>
              </a:rPr>
              <a:t>#3, </a:t>
            </a:r>
            <a:r>
              <a:rPr lang="en-US" altLang="en-US" sz="2800" smtClean="0">
                <a:latin typeface="Arial" panose="020B0604020202020204" pitchFamily="34" charset="0"/>
                <a:cs typeface="Arial" panose="020B0604020202020204" pitchFamily="34" charset="0"/>
              </a:rPr>
              <a:t> steps </a:t>
            </a:r>
            <a:r>
              <a:rPr lang="en-US" altLang="en-US" sz="2800" b="1" smtClean="0">
                <a:latin typeface="Arial" panose="020B0604020202020204" pitchFamily="34" charset="0"/>
                <a:cs typeface="Arial" panose="020B0604020202020204" pitchFamily="34" charset="0"/>
              </a:rPr>
              <a:t>a.</a:t>
            </a:r>
            <a:r>
              <a:rPr lang="en-US" altLang="en-US" sz="2800" smtClean="0">
                <a:latin typeface="Arial" panose="020B0604020202020204" pitchFamily="34" charset="0"/>
                <a:cs typeface="Arial" panose="020B0604020202020204" pitchFamily="34" charset="0"/>
              </a:rPr>
              <a:t> through </a:t>
            </a:r>
            <a:r>
              <a:rPr lang="en-US" altLang="en-US" sz="2800" b="1" smtClean="0">
                <a:latin typeface="Arial" panose="020B0604020202020204" pitchFamily="34" charset="0"/>
                <a:cs typeface="Arial" panose="020B0604020202020204" pitchFamily="34" charset="0"/>
              </a:rPr>
              <a:t>d.</a:t>
            </a:r>
            <a:endParaRPr lang="en-US" altLang="en-US" sz="2800" smtClean="0">
              <a:latin typeface="Arial" panose="020B0604020202020204" pitchFamily="34" charset="0"/>
              <a:cs typeface="Arial" panose="020B0604020202020204" pitchFamily="34" charset="0"/>
            </a:endParaRPr>
          </a:p>
          <a:p>
            <a:pPr eaLnBrk="1" hangingPunct="1">
              <a:lnSpc>
                <a:spcPct val="80000"/>
              </a:lnSpc>
              <a:buFont typeface="Arial" panose="020B0604020202020204" pitchFamily="34" charset="0"/>
              <a:buNone/>
            </a:pPr>
            <a:r>
              <a:rPr lang="en-US" altLang="en-US" sz="800" smtClean="0"/>
              <a:t>                             </a:t>
            </a:r>
          </a:p>
          <a:p>
            <a:pPr eaLnBrk="1" hangingPunct="1">
              <a:lnSpc>
                <a:spcPct val="80000"/>
              </a:lnSpc>
              <a:buFont typeface="Arial" panose="020B0604020202020204" pitchFamily="34" charset="0"/>
              <a:buNone/>
            </a:pPr>
            <a:fld id="{54752AC6-34FD-4884-A83F-5A419E7C2331}" type="slidenum">
              <a:rPr lang="en-US" altLang="en-US" sz="1600" smtClean="0">
                <a:latin typeface="Arial" panose="020B0604020202020204" pitchFamily="34" charset="0"/>
                <a:cs typeface="Arial" panose="020B0604020202020204" pitchFamily="34" charset="0"/>
              </a:rPr>
              <a:pPr eaLnBrk="1" hangingPunct="1">
                <a:lnSpc>
                  <a:spcPct val="80000"/>
                </a:lnSpc>
                <a:buFont typeface="Arial" panose="020B0604020202020204" pitchFamily="34" charset="0"/>
                <a:buNone/>
              </a:pPr>
              <a:t>4</a:t>
            </a:fld>
            <a:endParaRPr lang="en-US" altLang="en-US" sz="1600" smtClean="0">
              <a:latin typeface="Arial" panose="020B0604020202020204" pitchFamily="34" charset="0"/>
              <a:cs typeface="Arial" panose="020B0604020202020204" pitchFamily="34" charset="0"/>
            </a:endParaRPr>
          </a:p>
        </p:txBody>
      </p:sp>
      <p:sp>
        <p:nvSpPr>
          <p:cNvPr id="7" name="Rectangle 6"/>
          <p:cNvSpPr/>
          <p:nvPr/>
        </p:nvSpPr>
        <p:spPr>
          <a:xfrm>
            <a:off x="457200" y="304800"/>
            <a:ext cx="82296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5" name="Title 3"/>
          <p:cNvSpPr>
            <a:spLocks noGrp="1"/>
          </p:cNvSpPr>
          <p:nvPr>
            <p:ph type="title"/>
          </p:nvPr>
        </p:nvSpPr>
        <p:spPr>
          <a:blipFill dpi="0" rotWithShape="1">
            <a:blip r:embed="rId3">
              <a:alphaModFix amt="18000"/>
            </a:blip>
            <a:srcRect/>
            <a:tile tx="0" ty="0" sx="100000" sy="100000" flip="none" algn="tl"/>
          </a:blipFill>
          <a:ln>
            <a:solidFill>
              <a:schemeClr val="tx1"/>
            </a:solidFill>
            <a:miter lim="800000"/>
            <a:headEnd/>
            <a:tailEnd/>
          </a:ln>
        </p:spPr>
        <p:txBody>
          <a:bodyPr/>
          <a:lstStyle/>
          <a:p>
            <a:pPr eaLnBrk="1" hangingPunct="1"/>
            <a:r>
              <a:rPr lang="en-US" altLang="en-US" sz="3200" smtClean="0">
                <a:latin typeface="Arial" panose="020B0604020202020204" pitchFamily="34" charset="0"/>
                <a:cs typeface="Arial" panose="020B0604020202020204" pitchFamily="34" charset="0"/>
              </a:rPr>
              <a:t>North Carolina Federation of Chapters</a:t>
            </a:r>
            <a:br>
              <a:rPr lang="en-US" altLang="en-US" sz="3200" smtClean="0">
                <a:latin typeface="Arial" panose="020B0604020202020204" pitchFamily="34" charset="0"/>
                <a:cs typeface="Arial" panose="020B0604020202020204" pitchFamily="34" charset="0"/>
              </a:rPr>
            </a:br>
            <a:r>
              <a:rPr lang="en-US" altLang="en-US" sz="3200" smtClean="0">
                <a:latin typeface="Arial" panose="020B0604020202020204" pitchFamily="34" charset="0"/>
                <a:cs typeface="Arial" panose="020B0604020202020204" pitchFamily="34" charset="0"/>
              </a:rPr>
              <a:t>2010-11 Retention &amp; Action Plan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NARFE Logo"/>
          <p:cNvPicPr>
            <a:picLocks noChangeAspect="1" noChangeArrowheads="1"/>
          </p:cNvPicPr>
          <p:nvPr/>
        </p:nvPicPr>
        <p:blipFill>
          <a:blip r:embed="rId2">
            <a:lum bright="80000" contrast="-72000"/>
            <a:extLst>
              <a:ext uri="{28A0092B-C50C-407E-A947-70E740481C1C}">
                <a14:useLocalDpi xmlns:a14="http://schemas.microsoft.com/office/drawing/2010/main" val="0"/>
              </a:ext>
            </a:extLst>
          </a:blip>
          <a:srcRect/>
          <a:stretch>
            <a:fillRect/>
          </a:stretch>
        </p:blipFill>
        <p:spPr bwMode="auto">
          <a:xfrm>
            <a:off x="2133600" y="1524000"/>
            <a:ext cx="480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228600" y="1600200"/>
            <a:ext cx="8686800" cy="5257800"/>
          </a:xfrm>
        </p:spPr>
        <p:txBody>
          <a:bodyPr>
            <a:normAutofit/>
          </a:bodyPr>
          <a:lstStyle/>
          <a:p>
            <a:pPr eaLnBrk="1" hangingPunct="1">
              <a:lnSpc>
                <a:spcPct val="80000"/>
              </a:lnSpc>
              <a:buFont typeface="Arial" panose="020B0604020202020204" pitchFamily="34" charset="0"/>
              <a:buNone/>
            </a:pPr>
            <a:r>
              <a:rPr lang="en-US" altLang="en-US" sz="800" smtClean="0"/>
              <a:t>            </a:t>
            </a:r>
            <a:r>
              <a:rPr lang="en-US" altLang="en-US" sz="2800" b="1" smtClean="0">
                <a:latin typeface="Arial" panose="020B0604020202020204" pitchFamily="34" charset="0"/>
                <a:cs typeface="Arial" panose="020B0604020202020204" pitchFamily="34" charset="0"/>
              </a:rPr>
              <a:t>●  Action Plan (</a:t>
            </a:r>
            <a:r>
              <a:rPr lang="en-US" altLang="en-US" sz="2800" b="1" i="1" smtClean="0">
                <a:latin typeface="Arial" panose="020B0604020202020204" pitchFamily="34" charset="0"/>
                <a:cs typeface="Arial" panose="020B0604020202020204" pitchFamily="34" charset="0"/>
              </a:rPr>
              <a:t>cont)</a:t>
            </a:r>
          </a:p>
          <a:p>
            <a:pPr eaLnBrk="1" hangingPunct="1">
              <a:lnSpc>
                <a:spcPct val="80000"/>
              </a:lnSpc>
              <a:buFont typeface="Arial" panose="020B0604020202020204" pitchFamily="34" charset="0"/>
              <a:buNone/>
            </a:pPr>
            <a:endParaRPr lang="en-US" altLang="en-US" sz="2400" smtClean="0">
              <a:latin typeface="Arial" panose="020B0604020202020204" pitchFamily="34" charset="0"/>
              <a:cs typeface="Arial" panose="020B0604020202020204" pitchFamily="34" charset="0"/>
            </a:endParaRPr>
          </a:p>
          <a:p>
            <a:pPr eaLnBrk="1" hangingPunct="1">
              <a:lnSpc>
                <a:spcPct val="80000"/>
              </a:lnSpc>
              <a:buFont typeface="Arial" panose="020B0604020202020204" pitchFamily="34" charset="0"/>
              <a:buNone/>
            </a:pPr>
            <a:r>
              <a:rPr lang="en-US" altLang="en-US" sz="2400" smtClean="0">
                <a:latin typeface="Arial" panose="020B0604020202020204" pitchFamily="34" charset="0"/>
                <a:cs typeface="Arial" panose="020B0604020202020204" pitchFamily="34" charset="0"/>
              </a:rPr>
              <a:t>          </a:t>
            </a:r>
            <a:r>
              <a:rPr lang="en-US" altLang="en-US" sz="2400" b="1" smtClean="0">
                <a:latin typeface="Arial" panose="020B0604020202020204" pitchFamily="34" charset="0"/>
                <a:cs typeface="Arial" panose="020B0604020202020204" pitchFamily="34" charset="0"/>
              </a:rPr>
              <a:t>4</a:t>
            </a:r>
            <a:r>
              <a:rPr lang="en-US" altLang="en-US" sz="2400" smtClean="0">
                <a:latin typeface="Arial" panose="020B0604020202020204" pitchFamily="34" charset="0"/>
                <a:cs typeface="Arial" panose="020B0604020202020204" pitchFamily="34" charset="0"/>
              </a:rPr>
              <a:t>.  Retention Coordinator is on the Membership Committee.  </a:t>
            </a:r>
          </a:p>
          <a:p>
            <a:pPr eaLnBrk="1" hangingPunct="1">
              <a:lnSpc>
                <a:spcPct val="80000"/>
              </a:lnSpc>
              <a:buFont typeface="Arial" panose="020B0604020202020204" pitchFamily="34" charset="0"/>
              <a:buNone/>
            </a:pPr>
            <a:endParaRPr lang="en-US" altLang="en-US" sz="2400" smtClean="0">
              <a:latin typeface="Arial" panose="020B0604020202020204" pitchFamily="34" charset="0"/>
              <a:cs typeface="Arial" panose="020B0604020202020204" pitchFamily="34" charset="0"/>
            </a:endParaRPr>
          </a:p>
          <a:p>
            <a:pPr eaLnBrk="1" hangingPunct="1">
              <a:lnSpc>
                <a:spcPct val="80000"/>
              </a:lnSpc>
              <a:buFont typeface="Arial" panose="020B0604020202020204" pitchFamily="34" charset="0"/>
              <a:buNone/>
            </a:pPr>
            <a:r>
              <a:rPr lang="en-US" altLang="en-US" sz="2400" smtClean="0">
                <a:latin typeface="Arial" panose="020B0604020202020204" pitchFamily="34" charset="0"/>
                <a:cs typeface="Arial" panose="020B0604020202020204" pitchFamily="34" charset="0"/>
              </a:rPr>
              <a:t>         </a:t>
            </a:r>
            <a:r>
              <a:rPr lang="en-US" altLang="en-US" sz="2400" b="1" smtClean="0">
                <a:latin typeface="Arial" panose="020B0604020202020204" pitchFamily="34" charset="0"/>
                <a:cs typeface="Arial" panose="020B0604020202020204" pitchFamily="34" charset="0"/>
              </a:rPr>
              <a:t> 5.  </a:t>
            </a:r>
            <a:r>
              <a:rPr lang="en-US" altLang="en-US" sz="2400" smtClean="0">
                <a:latin typeface="Arial" panose="020B0604020202020204" pitchFamily="34" charset="0"/>
                <a:cs typeface="Arial" panose="020B0604020202020204" pitchFamily="34" charset="0"/>
              </a:rPr>
              <a:t>Chapter Membership/Retention Committee:  Contact members on list provided by Chapter Treasurer (members with renewal dates coming up 3-4 months out).</a:t>
            </a:r>
          </a:p>
          <a:p>
            <a:pPr eaLnBrk="1" hangingPunct="1">
              <a:lnSpc>
                <a:spcPct val="80000"/>
              </a:lnSpc>
              <a:buFont typeface="Arial" panose="020B0604020202020204" pitchFamily="34" charset="0"/>
              <a:buNone/>
            </a:pPr>
            <a:r>
              <a:rPr lang="en-US" altLang="en-US" sz="2400" smtClean="0">
                <a:latin typeface="Arial" panose="020B0604020202020204" pitchFamily="34" charset="0"/>
                <a:cs typeface="Arial" panose="020B0604020202020204" pitchFamily="34" charset="0"/>
              </a:rPr>
              <a:t> </a:t>
            </a:r>
          </a:p>
          <a:p>
            <a:pPr eaLnBrk="1" hangingPunct="1">
              <a:lnSpc>
                <a:spcPct val="80000"/>
              </a:lnSpc>
              <a:buFont typeface="Arial" panose="020B0604020202020204" pitchFamily="34" charset="0"/>
              <a:buNone/>
            </a:pPr>
            <a:r>
              <a:rPr lang="en-US" altLang="en-US" sz="2400" smtClean="0">
                <a:latin typeface="Arial" panose="020B0604020202020204" pitchFamily="34" charset="0"/>
                <a:cs typeface="Arial" panose="020B0604020202020204" pitchFamily="34" charset="0"/>
              </a:rPr>
              <a:t>         </a:t>
            </a:r>
            <a:r>
              <a:rPr lang="en-US" altLang="en-US" sz="2400" b="1" smtClean="0">
                <a:latin typeface="Arial" panose="020B0604020202020204" pitchFamily="34" charset="0"/>
                <a:cs typeface="Arial" panose="020B0604020202020204" pitchFamily="34" charset="0"/>
              </a:rPr>
              <a:t> 6</a:t>
            </a:r>
            <a:r>
              <a:rPr lang="en-US" altLang="en-US" sz="2400" smtClean="0">
                <a:latin typeface="Arial" panose="020B0604020202020204" pitchFamily="34" charset="0"/>
                <a:cs typeface="Arial" panose="020B0604020202020204" pitchFamily="34" charset="0"/>
              </a:rPr>
              <a:t>.  When speaking (preferred) with member, or via correspondence, alert member to </a:t>
            </a:r>
            <a:r>
              <a:rPr lang="en-US" altLang="en-US" sz="2400" b="1" smtClean="0">
                <a:latin typeface="Arial" panose="020B0604020202020204" pitchFamily="34" charset="0"/>
                <a:cs typeface="Arial" panose="020B0604020202020204" pitchFamily="34" charset="0"/>
              </a:rPr>
              <a:t>anticipate</a:t>
            </a:r>
            <a:r>
              <a:rPr lang="en-US" altLang="en-US" sz="2400" smtClean="0">
                <a:latin typeface="Arial" panose="020B0604020202020204" pitchFamily="34" charset="0"/>
                <a:cs typeface="Arial" panose="020B0604020202020204" pitchFamily="34" charset="0"/>
              </a:rPr>
              <a:t> their ‘</a:t>
            </a:r>
            <a:r>
              <a:rPr lang="en-US" altLang="en-US" sz="2400" b="1" smtClean="0">
                <a:latin typeface="Arial" panose="020B0604020202020204" pitchFamily="34" charset="0"/>
                <a:cs typeface="Arial" panose="020B0604020202020204" pitchFamily="34" charset="0"/>
              </a:rPr>
              <a:t>renewal notice’</a:t>
            </a:r>
            <a:r>
              <a:rPr lang="en-US" altLang="en-US" sz="2400" smtClean="0">
                <a:latin typeface="Arial" panose="020B0604020202020204" pitchFamily="34" charset="0"/>
                <a:cs typeface="Arial" panose="020B0604020202020204" pitchFamily="34" charset="0"/>
              </a:rPr>
              <a:t> in the mail, from NARFE Headquarters.</a:t>
            </a:r>
          </a:p>
          <a:p>
            <a:pPr eaLnBrk="1" hangingPunct="1">
              <a:lnSpc>
                <a:spcPct val="80000"/>
              </a:lnSpc>
              <a:buFont typeface="Arial" panose="020B0604020202020204" pitchFamily="34" charset="0"/>
              <a:buNone/>
            </a:pPr>
            <a:r>
              <a:rPr lang="en-US" altLang="en-US" sz="2400" smtClean="0">
                <a:latin typeface="Arial" panose="020B0604020202020204" pitchFamily="34" charset="0"/>
                <a:cs typeface="Arial" panose="020B0604020202020204" pitchFamily="34" charset="0"/>
              </a:rPr>
              <a:t> </a:t>
            </a:r>
          </a:p>
          <a:p>
            <a:pPr eaLnBrk="1" hangingPunct="1">
              <a:lnSpc>
                <a:spcPct val="80000"/>
              </a:lnSpc>
              <a:buFont typeface="Arial" panose="020B0604020202020204" pitchFamily="34" charset="0"/>
              <a:buNone/>
            </a:pPr>
            <a:r>
              <a:rPr lang="en-US" altLang="en-US" sz="2400" smtClean="0">
                <a:latin typeface="Arial" panose="020B0604020202020204" pitchFamily="34" charset="0"/>
                <a:cs typeface="Arial" panose="020B0604020202020204" pitchFamily="34" charset="0"/>
              </a:rPr>
              <a:t>►</a:t>
            </a:r>
            <a:r>
              <a:rPr lang="en-US" altLang="en-US" sz="2400" b="1" i="1" smtClean="0">
                <a:latin typeface="Arial" panose="020B0604020202020204" pitchFamily="34" charset="0"/>
                <a:cs typeface="Arial" panose="020B0604020202020204" pitchFamily="34" charset="0"/>
              </a:rPr>
              <a:t>Thank each for being a NARFE member</a:t>
            </a:r>
            <a:r>
              <a:rPr lang="en-US" altLang="en-US" sz="2400" smtClean="0">
                <a:latin typeface="Arial" panose="020B0604020202020204" pitchFamily="34" charset="0"/>
                <a:cs typeface="Arial" panose="020B0604020202020204" pitchFamily="34" charset="0"/>
              </a:rPr>
              <a:t>.                </a:t>
            </a:r>
            <a:r>
              <a:rPr lang="en-US" altLang="en-US" sz="1300" smtClean="0">
                <a:latin typeface="Arial" panose="020B0604020202020204" pitchFamily="34" charset="0"/>
                <a:cs typeface="Arial" panose="020B0604020202020204" pitchFamily="34" charset="0"/>
              </a:rPr>
              <a:t>                           </a:t>
            </a:r>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endParaRPr lang="en-US" altLang="en-US" sz="800" smtClean="0"/>
          </a:p>
          <a:p>
            <a:pPr eaLnBrk="1" hangingPunct="1">
              <a:lnSpc>
                <a:spcPct val="80000"/>
              </a:lnSpc>
              <a:buFont typeface="Arial" panose="020B0604020202020204" pitchFamily="34" charset="0"/>
              <a:buNone/>
            </a:pPr>
            <a:fld id="{B323A285-B296-470B-A196-C42B3C90EB7F}" type="slidenum">
              <a:rPr lang="en-US" altLang="en-US" sz="1600" smtClean="0">
                <a:latin typeface="Arial" panose="020B0604020202020204" pitchFamily="34" charset="0"/>
                <a:cs typeface="Arial" panose="020B0604020202020204" pitchFamily="34" charset="0"/>
              </a:rPr>
              <a:pPr eaLnBrk="1" hangingPunct="1">
                <a:lnSpc>
                  <a:spcPct val="80000"/>
                </a:lnSpc>
                <a:buFont typeface="Arial" panose="020B0604020202020204" pitchFamily="34" charset="0"/>
                <a:buNone/>
              </a:pPr>
              <a:t>5</a:t>
            </a:fld>
            <a:endParaRPr lang="en-US" altLang="en-US" sz="1600" smtClean="0">
              <a:latin typeface="Arial" panose="020B0604020202020204" pitchFamily="34" charset="0"/>
              <a:cs typeface="Arial" panose="020B0604020202020204" pitchFamily="34" charset="0"/>
            </a:endParaRPr>
          </a:p>
        </p:txBody>
      </p:sp>
      <p:sp>
        <p:nvSpPr>
          <p:cNvPr id="7" name="Rectangle 6"/>
          <p:cNvSpPr/>
          <p:nvPr/>
        </p:nvSpPr>
        <p:spPr>
          <a:xfrm>
            <a:off x="457200" y="304800"/>
            <a:ext cx="82296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49" name="Title 3"/>
          <p:cNvSpPr>
            <a:spLocks noGrp="1"/>
          </p:cNvSpPr>
          <p:nvPr>
            <p:ph type="title"/>
          </p:nvPr>
        </p:nvSpPr>
        <p:spPr>
          <a:blipFill dpi="0" rotWithShape="1">
            <a:blip r:embed="rId3">
              <a:alphaModFix amt="18000"/>
            </a:blip>
            <a:srcRect/>
            <a:tile tx="0" ty="0" sx="100000" sy="100000" flip="none" algn="tl"/>
          </a:blipFill>
          <a:ln>
            <a:solidFill>
              <a:schemeClr val="tx1"/>
            </a:solidFill>
            <a:miter lim="800000"/>
            <a:headEnd/>
            <a:tailEnd/>
          </a:ln>
        </p:spPr>
        <p:txBody>
          <a:bodyPr/>
          <a:lstStyle/>
          <a:p>
            <a:pPr eaLnBrk="1" hangingPunct="1"/>
            <a:r>
              <a:rPr lang="en-US" altLang="en-US" sz="3200" smtClean="0">
                <a:latin typeface="Arial" panose="020B0604020202020204" pitchFamily="34" charset="0"/>
                <a:cs typeface="Arial" panose="020B0604020202020204" pitchFamily="34" charset="0"/>
              </a:rPr>
              <a:t>North Carolina Federation of Chapters</a:t>
            </a:r>
            <a:br>
              <a:rPr lang="en-US" altLang="en-US" sz="3200" smtClean="0">
                <a:latin typeface="Arial" panose="020B0604020202020204" pitchFamily="34" charset="0"/>
                <a:cs typeface="Arial" panose="020B0604020202020204" pitchFamily="34" charset="0"/>
              </a:rPr>
            </a:br>
            <a:r>
              <a:rPr lang="en-US" altLang="en-US" sz="3200" smtClean="0">
                <a:latin typeface="Arial" panose="020B0604020202020204" pitchFamily="34" charset="0"/>
                <a:cs typeface="Arial" panose="020B0604020202020204" pitchFamily="34" charset="0"/>
              </a:rPr>
              <a:t>2010-11 Retention &amp; Action Plan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304800"/>
            <a:ext cx="82296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171" name="Picture 2" descr="NARFE Logo"/>
          <p:cNvPicPr>
            <a:picLocks noChangeAspect="1" noChangeArrowheads="1"/>
          </p:cNvPicPr>
          <p:nvPr/>
        </p:nvPicPr>
        <p:blipFill>
          <a:blip r:embed="rId2">
            <a:lum bright="60000" contrast="-34000"/>
            <a:extLst>
              <a:ext uri="{28A0092B-C50C-407E-A947-70E740481C1C}">
                <a14:useLocalDpi xmlns:a14="http://schemas.microsoft.com/office/drawing/2010/main" val="0"/>
              </a:ext>
            </a:extLst>
          </a:blip>
          <a:srcRect/>
          <a:stretch>
            <a:fillRect/>
          </a:stretch>
        </p:blipFill>
        <p:spPr bwMode="auto">
          <a:xfrm>
            <a:off x="2133600" y="1524000"/>
            <a:ext cx="4800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idx="1"/>
          </p:nvPr>
        </p:nvSpPr>
        <p:spPr>
          <a:xfrm>
            <a:off x="457200" y="1600200"/>
            <a:ext cx="8229600" cy="5029200"/>
          </a:xfrm>
        </p:spPr>
        <p:txBody>
          <a:bodyPr>
            <a:normAutofit/>
          </a:bodyPr>
          <a:lstStyle/>
          <a:p>
            <a:pPr eaLnBrk="1" hangingPunct="1">
              <a:lnSpc>
                <a:spcPct val="80000"/>
              </a:lnSpc>
              <a:buFont typeface="Arial" panose="020B0604020202020204" pitchFamily="34" charset="0"/>
              <a:buNone/>
            </a:pPr>
            <a:r>
              <a:rPr lang="en-US" altLang="en-US" sz="3000" smtClean="0"/>
              <a:t>                                           </a:t>
            </a:r>
          </a:p>
          <a:p>
            <a:pPr eaLnBrk="1" hangingPunct="1">
              <a:lnSpc>
                <a:spcPct val="80000"/>
              </a:lnSpc>
              <a:buFont typeface="Arial" panose="020B0604020202020204" pitchFamily="34" charset="0"/>
              <a:buNone/>
            </a:pPr>
            <a:endParaRPr lang="en-US" altLang="en-US" sz="3000" smtClean="0"/>
          </a:p>
          <a:p>
            <a:pPr eaLnBrk="1" hangingPunct="1">
              <a:lnSpc>
                <a:spcPct val="80000"/>
              </a:lnSpc>
              <a:buFont typeface="Arial" panose="020B0604020202020204" pitchFamily="34" charset="0"/>
              <a:buNone/>
            </a:pPr>
            <a:endParaRPr lang="en-US" altLang="en-US" sz="3000" smtClean="0"/>
          </a:p>
          <a:p>
            <a:pPr algn="ctr" eaLnBrk="1" hangingPunct="1">
              <a:lnSpc>
                <a:spcPct val="80000"/>
              </a:lnSpc>
              <a:buFont typeface="Arial" panose="020B0604020202020204" pitchFamily="34" charset="0"/>
              <a:buNone/>
            </a:pPr>
            <a:r>
              <a:rPr lang="en-US" altLang="en-US" sz="6700" b="1" smtClean="0">
                <a:latin typeface="Arial" panose="020B0604020202020204" pitchFamily="34" charset="0"/>
                <a:cs typeface="Arial" panose="020B0604020202020204" pitchFamily="34" charset="0"/>
              </a:rPr>
              <a:t>CONCLUSION</a:t>
            </a:r>
          </a:p>
          <a:p>
            <a:pPr eaLnBrk="1" hangingPunct="1">
              <a:lnSpc>
                <a:spcPct val="80000"/>
              </a:lnSpc>
              <a:buFont typeface="Arial" panose="020B0604020202020204" pitchFamily="34" charset="0"/>
              <a:buNone/>
            </a:pPr>
            <a:endParaRPr lang="en-US" altLang="en-US" sz="3000" smtClean="0"/>
          </a:p>
          <a:p>
            <a:pPr eaLnBrk="1" hangingPunct="1">
              <a:lnSpc>
                <a:spcPct val="80000"/>
              </a:lnSpc>
              <a:buFont typeface="Arial" panose="020B0604020202020204" pitchFamily="34" charset="0"/>
              <a:buNone/>
            </a:pPr>
            <a:endParaRPr lang="en-US" altLang="en-US" sz="3000" smtClean="0"/>
          </a:p>
          <a:p>
            <a:pPr eaLnBrk="1" hangingPunct="1">
              <a:lnSpc>
                <a:spcPct val="80000"/>
              </a:lnSpc>
              <a:buFont typeface="Arial" panose="020B0604020202020204" pitchFamily="34" charset="0"/>
              <a:buNone/>
            </a:pPr>
            <a:endParaRPr lang="en-US" altLang="en-US" sz="3000" smtClean="0"/>
          </a:p>
          <a:p>
            <a:pPr eaLnBrk="1" hangingPunct="1">
              <a:lnSpc>
                <a:spcPct val="80000"/>
              </a:lnSpc>
              <a:buFont typeface="Arial" panose="020B0604020202020204" pitchFamily="34" charset="0"/>
              <a:buNone/>
            </a:pPr>
            <a:endParaRPr lang="en-US" altLang="en-US" sz="3000" smtClean="0"/>
          </a:p>
          <a:p>
            <a:pPr eaLnBrk="1" hangingPunct="1">
              <a:lnSpc>
                <a:spcPct val="80000"/>
              </a:lnSpc>
              <a:buFont typeface="Arial" panose="020B0604020202020204" pitchFamily="34" charset="0"/>
              <a:buNone/>
            </a:pPr>
            <a:fld id="{C1D4E94B-CFE1-485D-90FD-171685A550FA}" type="slidenum">
              <a:rPr lang="en-US" altLang="en-US" sz="3000" smtClean="0"/>
              <a:pPr eaLnBrk="1" hangingPunct="1">
                <a:lnSpc>
                  <a:spcPct val="80000"/>
                </a:lnSpc>
                <a:buFont typeface="Arial" panose="020B0604020202020204" pitchFamily="34" charset="0"/>
                <a:buNone/>
              </a:pPr>
              <a:t>6</a:t>
            </a:fld>
            <a:endParaRPr lang="en-US" altLang="en-US" sz="3000" smtClean="0"/>
          </a:p>
        </p:txBody>
      </p:sp>
      <p:sp>
        <p:nvSpPr>
          <p:cNvPr id="7173" name="Title 3"/>
          <p:cNvSpPr>
            <a:spLocks noGrp="1"/>
          </p:cNvSpPr>
          <p:nvPr>
            <p:ph type="title"/>
          </p:nvPr>
        </p:nvSpPr>
        <p:spPr>
          <a:blipFill dpi="0" rotWithShape="1">
            <a:blip r:embed="rId3">
              <a:alphaModFix amt="18000"/>
            </a:blip>
            <a:srcRect/>
            <a:tile tx="0" ty="0" sx="100000" sy="100000" flip="none" algn="tl"/>
          </a:blipFill>
          <a:ln>
            <a:solidFill>
              <a:schemeClr val="tx1"/>
            </a:solidFill>
            <a:miter lim="800000"/>
            <a:headEnd/>
            <a:tailEnd/>
          </a:ln>
        </p:spPr>
        <p:txBody>
          <a:bodyPr/>
          <a:lstStyle/>
          <a:p>
            <a:pPr eaLnBrk="1" hangingPunct="1"/>
            <a:r>
              <a:rPr lang="en-US" altLang="en-US" sz="3200" smtClean="0">
                <a:latin typeface="Arial" panose="020B0604020202020204" pitchFamily="34" charset="0"/>
                <a:cs typeface="Arial" panose="020B0604020202020204" pitchFamily="34" charset="0"/>
              </a:rPr>
              <a:t>North Carolina Federation of Chapters</a:t>
            </a:r>
            <a:br>
              <a:rPr lang="en-US" altLang="en-US" sz="3200" smtClean="0">
                <a:latin typeface="Arial" panose="020B0604020202020204" pitchFamily="34" charset="0"/>
                <a:cs typeface="Arial" panose="020B0604020202020204" pitchFamily="34" charset="0"/>
              </a:rPr>
            </a:br>
            <a:r>
              <a:rPr lang="en-US" altLang="en-US" sz="3200" smtClean="0">
                <a:latin typeface="Arial" panose="020B0604020202020204" pitchFamily="34" charset="0"/>
                <a:cs typeface="Arial" panose="020B0604020202020204" pitchFamily="34" charset="0"/>
              </a:rPr>
              <a:t>2010-11 Retention &amp; Action Plan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341</Words>
  <Application>Microsoft Office PowerPoint</Application>
  <PresentationFormat>On-screen Show (4:3)</PresentationFormat>
  <Paragraphs>72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North Carolina Federation of Chapters 2010-11 Retention &amp; Action Plan</vt:lpstr>
      <vt:lpstr>North Carolina Federation of Chapters 2010-11 Retention &amp; Action Plan</vt:lpstr>
      <vt:lpstr>North Carolina Federation of Chapters 2010-11 Retention &amp; Action Plan</vt:lpstr>
      <vt:lpstr>North Carolina Federation of Chapters 2010-11 Retention &amp; Action Plan</vt:lpstr>
      <vt:lpstr>North Carolina Federation of Chapters 2010-11 Retention &amp; Action Plan</vt:lpstr>
      <vt:lpstr>North Carolina Federation of Chapters 2010-11 Retention &amp; Action Plan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Federation of Chapters 2010-11 Retention &amp; Action Plan</dc:title>
  <dc:creator>Lloyd</dc:creator>
  <cp:lastModifiedBy>William Shackelford</cp:lastModifiedBy>
  <cp:revision>26</cp:revision>
  <dcterms:created xsi:type="dcterms:W3CDTF">2011-07-29T20:10:18Z</dcterms:created>
  <dcterms:modified xsi:type="dcterms:W3CDTF">2019-05-31T02:19:31Z</dcterms:modified>
</cp:coreProperties>
</file>