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71" r:id="rId3"/>
    <p:sldId id="282" r:id="rId4"/>
    <p:sldId id="273" r:id="rId5"/>
    <p:sldId id="275" r:id="rId6"/>
    <p:sldId id="278" r:id="rId7"/>
    <p:sldId id="279" r:id="rId8"/>
    <p:sldId id="280" r:id="rId9"/>
    <p:sldId id="281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83" autoAdjust="0"/>
  </p:normalViewPr>
  <p:slideViewPr>
    <p:cSldViewPr>
      <p:cViewPr>
        <p:scale>
          <a:sx n="77" d="100"/>
          <a:sy n="77" d="100"/>
        </p:scale>
        <p:origin x="-1758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765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26E11-F401-4938-9C29-26132730F408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EC1C-3157-4843-8B48-5578EC7FF3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26E11-F401-4938-9C29-26132730F408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EC1C-3157-4843-8B48-5578EC7FF3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26E11-F401-4938-9C29-26132730F408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EC1C-3157-4843-8B48-5578EC7FF3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26E11-F401-4938-9C29-26132730F408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EC1C-3157-4843-8B48-5578EC7FF3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26E11-F401-4938-9C29-26132730F408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EC1C-3157-4843-8B48-5578EC7FF3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26E11-F401-4938-9C29-26132730F408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EC1C-3157-4843-8B48-5578EC7FF3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26E11-F401-4938-9C29-26132730F408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EC1C-3157-4843-8B48-5578EC7FF3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26E11-F401-4938-9C29-26132730F408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EC1C-3157-4843-8B48-5578EC7FF3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26E11-F401-4938-9C29-26132730F408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EC1C-3157-4843-8B48-5578EC7FF3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26E11-F401-4938-9C29-26132730F408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EC1C-3157-4843-8B48-5578EC7FF3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26E11-F401-4938-9C29-26132730F408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EC1C-3157-4843-8B48-5578EC7FF3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26E11-F401-4938-9C29-26132730F408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0EC1C-3157-4843-8B48-5578EC7FF3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ARFE Logo"/>
          <p:cNvPicPr>
            <a:picLocks noChangeAspect="1" noChangeArrowheads="1"/>
          </p:cNvPicPr>
          <p:nvPr/>
        </p:nvPicPr>
        <p:blipFill>
          <a:blip r:embed="rId2" cstate="print">
            <a:lum bright="81000" contrast="-75000"/>
          </a:blip>
          <a:srcRect/>
          <a:stretch>
            <a:fillRect/>
          </a:stretch>
        </p:blipFill>
        <p:spPr bwMode="auto">
          <a:xfrm>
            <a:off x="2362200" y="1524000"/>
            <a:ext cx="4191000" cy="4191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REGION X</a:t>
            </a:r>
          </a:p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PRESIDENTS’ CONFERENCE</a:t>
            </a:r>
            <a:endParaRPr lang="en-US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657671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Cumberland Falls State Resort Park</a:t>
            </a:r>
          </a:p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Corbin, Kentucky</a:t>
            </a:r>
          </a:p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August 1 – 4, 2011</a:t>
            </a:r>
            <a:endParaRPr lang="en-US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4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ARFE Logo"/>
          <p:cNvPicPr>
            <a:picLocks noChangeAspect="1" noChangeArrowheads="1"/>
          </p:cNvPicPr>
          <p:nvPr/>
        </p:nvPicPr>
        <p:blipFill>
          <a:blip r:embed="rId2" cstate="print">
            <a:lum bright="81000" contrast="-75000"/>
          </a:blip>
          <a:srcRect/>
          <a:stretch>
            <a:fillRect/>
          </a:stretch>
        </p:blipFill>
        <p:spPr bwMode="auto">
          <a:xfrm>
            <a:off x="2362200" y="1524000"/>
            <a:ext cx="4191000" cy="4191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28956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LEADERSHIP</a:t>
            </a:r>
            <a:endParaRPr lang="en-US" sz="7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ARFE Logo"/>
          <p:cNvPicPr>
            <a:picLocks noChangeAspect="1" noChangeArrowheads="1"/>
          </p:cNvPicPr>
          <p:nvPr/>
        </p:nvPicPr>
        <p:blipFill>
          <a:blip r:embed="rId2" cstate="print">
            <a:lum bright="81000" contrast="-75000"/>
          </a:blip>
          <a:srcRect/>
          <a:stretch>
            <a:fillRect/>
          </a:stretch>
        </p:blipFill>
        <p:spPr bwMode="auto">
          <a:xfrm>
            <a:off x="2362200" y="1524000"/>
            <a:ext cx="4191000" cy="4191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1066800"/>
            <a:ext cx="91440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"In any institution or undertaking, the importance of people transcends all else</a:t>
            </a:r>
            <a:r>
              <a:rPr lang="en-US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."</a:t>
            </a:r>
          </a:p>
          <a:p>
            <a:endParaRPr lang="en-US" sz="4400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General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Robert H. Barrow</a:t>
            </a:r>
          </a:p>
          <a:p>
            <a:pPr algn="r"/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27th Commandant</a:t>
            </a:r>
          </a:p>
          <a:p>
            <a:pPr algn="r"/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United States Marine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Corps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4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ARFE Logo"/>
          <p:cNvPicPr>
            <a:picLocks noChangeAspect="1" noChangeArrowheads="1"/>
          </p:cNvPicPr>
          <p:nvPr/>
        </p:nvPicPr>
        <p:blipFill>
          <a:blip r:embed="rId2" cstate="print">
            <a:lum bright="81000" contrast="-75000"/>
          </a:blip>
          <a:srcRect/>
          <a:stretch>
            <a:fillRect/>
          </a:stretch>
        </p:blipFill>
        <p:spPr bwMode="auto">
          <a:xfrm>
            <a:off x="2362200" y="1524000"/>
            <a:ext cx="4191000" cy="4191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53340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At the recent</a:t>
            </a:r>
          </a:p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VFC Executive Board Meeting</a:t>
            </a:r>
          </a:p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the question was asked - - -</a:t>
            </a:r>
            <a:endParaRPr lang="en-US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81000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How many Executive Board members</a:t>
            </a:r>
          </a:p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also serve at the Chapter level??</a:t>
            </a:r>
            <a:endParaRPr lang="en-US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4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ARFE Logo"/>
          <p:cNvPicPr>
            <a:picLocks noChangeAspect="1" noChangeArrowheads="1"/>
          </p:cNvPicPr>
          <p:nvPr/>
        </p:nvPicPr>
        <p:blipFill>
          <a:blip r:embed="rId2" cstate="print">
            <a:lum bright="81000" contrast="-75000"/>
          </a:blip>
          <a:srcRect/>
          <a:stretch>
            <a:fillRect/>
          </a:stretch>
        </p:blipFill>
        <p:spPr bwMode="auto">
          <a:xfrm>
            <a:off x="2362200" y="1524000"/>
            <a:ext cx="4191000" cy="4191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4572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The answer was staggering . . . . . .</a:t>
            </a:r>
            <a:endParaRPr lang="en-US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3048000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The  attendance at the Board meeting was</a:t>
            </a:r>
          </a:p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24 individuals and</a:t>
            </a:r>
          </a:p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over ¾ of those present</a:t>
            </a:r>
          </a:p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were also officers at the Chapter level.</a:t>
            </a:r>
            <a:endParaRPr lang="en-US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598" y="457195"/>
          <a:ext cx="8610600" cy="5705655"/>
        </p:xfrm>
        <a:graphic>
          <a:graphicData uri="http://schemas.openxmlformats.org/drawingml/2006/table">
            <a:tbl>
              <a:tblPr/>
              <a:tblGrid>
                <a:gridCol w="572450"/>
                <a:gridCol w="572450"/>
                <a:gridCol w="572450"/>
                <a:gridCol w="572450"/>
                <a:gridCol w="572450"/>
                <a:gridCol w="572450"/>
                <a:gridCol w="572450"/>
                <a:gridCol w="572450"/>
                <a:gridCol w="572450"/>
                <a:gridCol w="691710"/>
                <a:gridCol w="691710"/>
                <a:gridCol w="691710"/>
                <a:gridCol w="691710"/>
                <a:gridCol w="691710"/>
              </a:tblGrid>
              <a:tr h="5772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Strongly Disagree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Strongly Agree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2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2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#9</a:t>
                      </a:r>
                    </a:p>
                  </a:txBody>
                  <a:tcPr marL="6332" marR="6332" marT="63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Why are members hesitant to step into </a:t>
                      </a:r>
                    </a:p>
                  </a:txBody>
                  <a:tcPr marL="6332" marR="6332" marT="63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2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leaders roles?</a:t>
                      </a:r>
                    </a:p>
                  </a:txBody>
                  <a:tcPr marL="6332" marR="6332" marT="63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2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a.</a:t>
                      </a:r>
                    </a:p>
                  </a:txBody>
                  <a:tcPr marL="6332" marR="6332" marT="633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Unfamiliarity with By-Laws</a:t>
                      </a:r>
                    </a:p>
                  </a:txBody>
                  <a:tcPr marL="6332" marR="6332" marT="63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1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2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b.</a:t>
                      </a:r>
                    </a:p>
                  </a:txBody>
                  <a:tcPr marL="6332" marR="6332" marT="633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Unfamiliar with Robert's Rules of Order to aid in</a:t>
                      </a:r>
                    </a:p>
                  </a:txBody>
                  <a:tcPr marL="6332" marR="6332" marT="63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2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running meetings</a:t>
                      </a:r>
                    </a:p>
                  </a:txBody>
                  <a:tcPr marL="6332" marR="6332" marT="63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1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2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c.</a:t>
                      </a:r>
                    </a:p>
                  </a:txBody>
                  <a:tcPr marL="6332" marR="6332" marT="633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Unfamiliar with responsibilities of the position</a:t>
                      </a:r>
                    </a:p>
                  </a:txBody>
                  <a:tcPr marL="6332" marR="6332" marT="63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1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2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d.</a:t>
                      </a:r>
                    </a:p>
                  </a:txBody>
                  <a:tcPr marL="6332" marR="6332" marT="633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Uncomfortable tasking/delegating or asking members</a:t>
                      </a:r>
                    </a:p>
                  </a:txBody>
                  <a:tcPr marL="6332" marR="6332" marT="63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2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for assistance, etc. </a:t>
                      </a:r>
                    </a:p>
                  </a:txBody>
                  <a:tcPr marL="6332" marR="6332" marT="63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1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2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e.</a:t>
                      </a:r>
                    </a:p>
                  </a:txBody>
                  <a:tcPr marL="6332" marR="6332" marT="633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Unfamiliar with preparing/following a meeting agenda</a:t>
                      </a:r>
                    </a:p>
                  </a:txBody>
                  <a:tcPr marL="6332" marR="6332" marT="63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1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6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f.</a:t>
                      </a:r>
                    </a:p>
                  </a:txBody>
                  <a:tcPr marL="6332" marR="6332" marT="633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Uneasy speaking to or leading groups</a:t>
                      </a:r>
                    </a:p>
                  </a:txBody>
                  <a:tcPr marL="6332" marR="6332" marT="63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04802" y="381001"/>
          <a:ext cx="8534396" cy="5578289"/>
        </p:xfrm>
        <a:graphic>
          <a:graphicData uri="http://schemas.openxmlformats.org/drawingml/2006/table">
            <a:tbl>
              <a:tblPr/>
              <a:tblGrid>
                <a:gridCol w="567384"/>
                <a:gridCol w="567384"/>
                <a:gridCol w="567384"/>
                <a:gridCol w="567384"/>
                <a:gridCol w="567384"/>
                <a:gridCol w="567384"/>
                <a:gridCol w="567384"/>
                <a:gridCol w="567384"/>
                <a:gridCol w="567384"/>
                <a:gridCol w="685588"/>
                <a:gridCol w="685588"/>
                <a:gridCol w="685588"/>
                <a:gridCol w="685588"/>
                <a:gridCol w="685588"/>
              </a:tblGrid>
              <a:tr h="5387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Strongly Disagree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Strongly Agree</a:t>
                      </a:r>
                    </a:p>
                  </a:txBody>
                  <a:tcPr marL="6332" marR="6332" marT="6332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7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45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#8</a:t>
                      </a:r>
                    </a:p>
                  </a:txBody>
                  <a:tcPr marL="6332" marR="6332" marT="633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Federations assist when members step up</a:t>
                      </a:r>
                      <a:b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to leadership roles by--- </a:t>
                      </a:r>
                      <a:b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7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a.</a:t>
                      </a:r>
                    </a:p>
                  </a:txBody>
                  <a:tcPr marL="6332" marR="6332" marT="633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Using Mentors new leaders can call on for assistance</a:t>
                      </a:r>
                    </a:p>
                  </a:txBody>
                  <a:tcPr marL="6332" marR="6332" marT="63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1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7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b.</a:t>
                      </a:r>
                    </a:p>
                  </a:txBody>
                  <a:tcPr marL="6332" marR="6332" marT="633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Offering 6 month trial period in their new position</a:t>
                      </a:r>
                    </a:p>
                  </a:txBody>
                  <a:tcPr marL="6332" marR="6332" marT="63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1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7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c.</a:t>
                      </a:r>
                    </a:p>
                  </a:txBody>
                  <a:tcPr marL="6332" marR="6332" marT="633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Providing one-on-one training/guidance to new leaders</a:t>
                      </a:r>
                    </a:p>
                  </a:txBody>
                  <a:tcPr marL="6332" marR="6332" marT="63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1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7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d.</a:t>
                      </a:r>
                    </a:p>
                  </a:txBody>
                  <a:tcPr marL="6332" marR="6332" marT="633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Providing all records/files to new leaders</a:t>
                      </a:r>
                    </a:p>
                  </a:txBody>
                  <a:tcPr marL="6332" marR="6332" marT="63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1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7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e.</a:t>
                      </a:r>
                    </a:p>
                  </a:txBody>
                  <a:tcPr marL="6332" marR="6332" marT="633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Updating new leaders about latest issues needing </a:t>
                      </a:r>
                    </a:p>
                  </a:txBody>
                  <a:tcPr marL="6332" marR="6332" marT="63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7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attention &amp; ideas</a:t>
                      </a:r>
                    </a:p>
                  </a:txBody>
                  <a:tcPr marL="6332" marR="6332" marT="63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1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7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f.</a:t>
                      </a:r>
                    </a:p>
                  </a:txBody>
                  <a:tcPr marL="6332" marR="6332" marT="633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Responsibilities are documented in up-to-date job </a:t>
                      </a:r>
                    </a:p>
                  </a:txBody>
                  <a:tcPr marL="6332" marR="6332" marT="63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332" marR="6332" marT="6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332" marR="6332" marT="6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6332" marR="6332" marT="6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332" marR="6332" marT="6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3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descriptions to new leaders</a:t>
                      </a:r>
                    </a:p>
                  </a:txBody>
                  <a:tcPr marL="6332" marR="6332" marT="63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04802" y="381000"/>
          <a:ext cx="8534396" cy="5659311"/>
        </p:xfrm>
        <a:graphic>
          <a:graphicData uri="http://schemas.openxmlformats.org/drawingml/2006/table">
            <a:tbl>
              <a:tblPr/>
              <a:tblGrid>
                <a:gridCol w="567384"/>
                <a:gridCol w="567384"/>
                <a:gridCol w="567384"/>
                <a:gridCol w="567384"/>
                <a:gridCol w="567384"/>
                <a:gridCol w="567384"/>
                <a:gridCol w="567384"/>
                <a:gridCol w="567384"/>
                <a:gridCol w="567384"/>
                <a:gridCol w="685588"/>
                <a:gridCol w="685588"/>
                <a:gridCol w="685588"/>
                <a:gridCol w="685588"/>
                <a:gridCol w="685588"/>
              </a:tblGrid>
              <a:tr h="9424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Strongly Disagree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Strongly Agree</a:t>
                      </a:r>
                    </a:p>
                  </a:txBody>
                  <a:tcPr marL="6332" marR="6332" marT="6332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0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0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#2</a:t>
                      </a:r>
                    </a:p>
                  </a:txBody>
                  <a:tcPr marL="6332" marR="6332" marT="63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Reasons members do not step up to serve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0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a.</a:t>
                      </a:r>
                    </a:p>
                  </a:txBody>
                  <a:tcPr marL="6332" marR="6332" marT="633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Those attending meetings have already served</a:t>
                      </a:r>
                    </a:p>
                  </a:txBody>
                  <a:tcPr marL="6332" marR="6332" marT="63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8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0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b.</a:t>
                      </a:r>
                    </a:p>
                  </a:txBody>
                  <a:tcPr marL="6332" marR="6332" marT="633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No interest in serving</a:t>
                      </a:r>
                    </a:p>
                  </a:txBody>
                  <a:tcPr marL="6332" marR="6332" marT="63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8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0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c.</a:t>
                      </a:r>
                    </a:p>
                  </a:txBody>
                  <a:tcPr marL="6332" marR="6332" marT="633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Unable to serve due to age or disability</a:t>
                      </a:r>
                    </a:p>
                  </a:txBody>
                  <a:tcPr marL="6332" marR="6332" marT="63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8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9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d.</a:t>
                      </a:r>
                    </a:p>
                  </a:txBody>
                  <a:tcPr marL="6332" marR="6332" marT="633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Not interested in attending meetings </a:t>
                      </a:r>
                    </a:p>
                  </a:txBody>
                  <a:tcPr marL="6332" marR="6332" marT="63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04802" y="381002"/>
          <a:ext cx="8534396" cy="5763745"/>
        </p:xfrm>
        <a:graphic>
          <a:graphicData uri="http://schemas.openxmlformats.org/drawingml/2006/table">
            <a:tbl>
              <a:tblPr/>
              <a:tblGrid>
                <a:gridCol w="567384"/>
                <a:gridCol w="567384"/>
                <a:gridCol w="567384"/>
                <a:gridCol w="567384"/>
                <a:gridCol w="567384"/>
                <a:gridCol w="567384"/>
                <a:gridCol w="567384"/>
                <a:gridCol w="567384"/>
                <a:gridCol w="567384"/>
                <a:gridCol w="685588"/>
                <a:gridCol w="685588"/>
                <a:gridCol w="685588"/>
                <a:gridCol w="685588"/>
                <a:gridCol w="685588"/>
              </a:tblGrid>
              <a:tr h="7505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32" marR="6332" marT="633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32" marR="6332" marT="633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Strongly Disagree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32" marR="6332" marT="6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32" marR="6332" marT="6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32" marR="6332" marT="6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Strongly Agree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9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32" marR="6332" marT="633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32" marR="6332" marT="633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9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32" marR="6332" marT="633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#7</a:t>
                      </a:r>
                    </a:p>
                  </a:txBody>
                  <a:tcPr marL="6332" marR="6332" marT="63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NARFE files and records</a:t>
                      </a:r>
                    </a:p>
                  </a:txBody>
                  <a:tcPr marL="6332" marR="6332" marT="63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9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a.</a:t>
                      </a:r>
                    </a:p>
                  </a:txBody>
                  <a:tcPr marL="6332" marR="6332" marT="633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Are passed on to newly installed officers/chairs</a:t>
                      </a:r>
                    </a:p>
                  </a:txBody>
                  <a:tcPr marL="6332" marR="6332" marT="63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9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32" marR="6332" marT="633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upon accepting office</a:t>
                      </a:r>
                    </a:p>
                  </a:txBody>
                  <a:tcPr marL="6332" marR="6332" marT="63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32" marR="6332" marT="63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32" marR="6332" marT="63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32" marR="6332" marT="63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32" marR="6332" marT="63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4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32" marR="6332" marT="633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32" marR="6332" marT="633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9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b.</a:t>
                      </a:r>
                    </a:p>
                  </a:txBody>
                  <a:tcPr marL="6332" marR="6332" marT="633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Officers are provided and familiarized with By-Laws</a:t>
                      </a:r>
                    </a:p>
                  </a:txBody>
                  <a:tcPr marL="6332" marR="6332" marT="63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4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32" marR="6332" marT="633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32" marR="6332" marT="63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32" marR="6332" marT="633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9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c.</a:t>
                      </a:r>
                    </a:p>
                  </a:txBody>
                  <a:tcPr marL="6332" marR="6332" marT="633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Officers are provided with Robert's Rules of Order</a:t>
                      </a:r>
                    </a:p>
                  </a:txBody>
                  <a:tcPr marL="6332" marR="6332" marT="63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9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32" marR="6332" marT="633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for running meetings</a:t>
                      </a:r>
                    </a:p>
                  </a:txBody>
                  <a:tcPr marL="6332" marR="6332" marT="63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32" marR="6332" marT="63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32" marR="6332" marT="63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32" marR="6332" marT="63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32" marR="6332" marT="63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32" marR="6332" marT="63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4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32" marR="6332" marT="633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32" marR="6332" marT="63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32" marR="6332" marT="63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32" marR="6332" marT="63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32" marR="6332" marT="63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32" marR="6332" marT="63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32" marR="6332" marT="63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32" marR="6332" marT="63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32" marR="6332" marT="63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9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d.</a:t>
                      </a:r>
                    </a:p>
                  </a:txBody>
                  <a:tcPr marL="6332" marR="6332" marT="633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Officers and Chairs are provided with accurate,</a:t>
                      </a:r>
                    </a:p>
                  </a:txBody>
                  <a:tcPr marL="6332" marR="6332" marT="63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3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32" marR="6332" marT="633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updated job descriptions</a:t>
                      </a:r>
                    </a:p>
                  </a:txBody>
                  <a:tcPr marL="6332" marR="6332" marT="63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</TotalTime>
  <Words>441</Words>
  <Application>Microsoft Office PowerPoint</Application>
  <PresentationFormat>On-screen Show (4:3)</PresentationFormat>
  <Paragraphs>445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Strongly  Disagree     Strongly  Agree                                                                                          1 2 3 4 5 #1  Reasons for Membership Non-Renewal        a.  Chapter membership requirement 2 2 1       b.  Unreported deaths or ill helath 1 1 3       c.  Misplaced Renewal Notice 3 2      #2  Reasons members do not step up to serve               a.  Those attending meetings have already served 1 2 2          b.  No interest in serving 1 3 1        c.  Unable to serve due to age or disability 1 3 1         d.  Not interested in attending meetings 1 2</dc:title>
  <dc:creator>Lloyd</dc:creator>
  <cp:lastModifiedBy>Admin</cp:lastModifiedBy>
  <cp:revision>153</cp:revision>
  <dcterms:created xsi:type="dcterms:W3CDTF">2011-07-27T02:32:40Z</dcterms:created>
  <dcterms:modified xsi:type="dcterms:W3CDTF">2011-08-03T00:08:12Z</dcterms:modified>
</cp:coreProperties>
</file>