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6" r:id="rId2"/>
    <p:sldId id="291" r:id="rId3"/>
    <p:sldId id="270" r:id="rId4"/>
    <p:sldId id="280" r:id="rId5"/>
    <p:sldId id="276" r:id="rId6"/>
    <p:sldId id="278" r:id="rId7"/>
    <p:sldId id="293" r:id="rId8"/>
    <p:sldId id="285" r:id="rId9"/>
    <p:sldId id="286" r:id="rId10"/>
    <p:sldId id="294" r:id="rId11"/>
    <p:sldId id="301" r:id="rId12"/>
    <p:sldId id="296" r:id="rId13"/>
    <p:sldId id="297" r:id="rId14"/>
    <p:sldId id="298" r:id="rId15"/>
    <p:sldId id="299" r:id="rId16"/>
    <p:sldId id="300" r:id="rId17"/>
    <p:sldId id="292" r:id="rId18"/>
    <p:sldId id="290" r:id="rId19"/>
    <p:sldId id="283" r:id="rId20"/>
    <p:sldId id="260" r:id="rId21"/>
    <p:sldId id="261" r:id="rId22"/>
    <p:sldId id="262" r:id="rId23"/>
    <p:sldId id="266" r:id="rId24"/>
    <p:sldId id="267" r:id="rId25"/>
    <p:sldId id="264" r:id="rId26"/>
    <p:sldId id="302" r:id="rId27"/>
    <p:sldId id="281" r:id="rId28"/>
    <p:sldId id="271" r:id="rId29"/>
    <p:sldId id="274" r:id="rId30"/>
    <p:sldId id="282" r:id="rId31"/>
    <p:sldId id="257" r:id="rId32"/>
    <p:sldId id="258" r:id="rId33"/>
    <p:sldId id="259" r:id="rId34"/>
    <p:sldId id="275" r:id="rId35"/>
    <p:sldId id="273" r:id="rId36"/>
    <p:sldId id="26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84" autoAdjust="0"/>
  </p:normalViewPr>
  <p:slideViewPr>
    <p:cSldViewPr>
      <p:cViewPr varScale="1">
        <p:scale>
          <a:sx n="43" d="100"/>
          <a:sy n="4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3FBC2-B35B-4DA1-B792-7C0CDAEC47DB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1B643-B3AA-4B82-9944-C286A0AB0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ociatedcontent.com/theme/1377/birthday_gifts.html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38E74-3558-4784-AC56-F482B374C041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389F9-B50C-4B30-97DE-EE5B4FF7DD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E06D2-6417-4DD5-B16C-C462660EFD58}" type="slidenum">
              <a:rPr lang="en-US"/>
              <a:pPr/>
              <a:t>12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269C3-5B4E-49EE-BB72-4482BFE1F7E7}" type="slidenum">
              <a:rPr lang="en-US"/>
              <a:pPr/>
              <a:t>13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3B93E-65C9-4F5E-951A-E118162E2231}" type="slidenum">
              <a:rPr lang="en-US"/>
              <a:pPr/>
              <a:t>14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101E4-581F-441C-942B-ABC24D317893}" type="slidenum">
              <a:rPr lang="en-US"/>
              <a:pPr/>
              <a:t>15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723A4-3B45-44FB-AC16-8F9DC6E30AFF}" type="slidenum">
              <a:rPr lang="en-US"/>
              <a:pPr/>
              <a:t>16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CA012-D563-4E03-B28E-84C38981866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389F9-B50C-4B30-97DE-EE5B4FF7DD9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6BBE5-21B8-4E9F-A5C6-D054BBD1886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6BBE5-21B8-4E9F-A5C6-D054BBD1886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6BBE5-21B8-4E9F-A5C6-D054BBD1886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6BBE5-21B8-4E9F-A5C6-D054BBD1886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6BBE5-21B8-4E9F-A5C6-D054BBD1886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6BBE5-21B8-4E9F-A5C6-D054BBD1886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6BBE5-21B8-4E9F-A5C6-D054BBD1886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4D1A2-0863-4190-AF49-7D9FD1C6BEF7}" type="slidenum">
              <a:rPr lang="en-US"/>
              <a:pPr/>
              <a:t>31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E9AD6-8C1E-4FB6-8C8B-E87B48C38ADC}" type="slidenum">
              <a:rPr lang="en-US"/>
              <a:pPr/>
              <a:t>32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5) But, don’t always say it the same way - a </a:t>
            </a:r>
            <a:r>
              <a:rPr lang="en-US" b="1">
                <a:hlinkClick r:id="rId3" tooltip="birthday"/>
              </a:rPr>
              <a:t>birthday</a:t>
            </a:r>
            <a:r>
              <a:rPr lang="en-US"/>
              <a:t> card, mention in the newsletter, a volunteer appreciation luncheon or banquet, home-baked cookies with a little note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EF21-C0F7-45FA-85C1-9D7E15AA722A}" type="slidenum">
              <a:rPr lang="en-US"/>
              <a:pPr/>
              <a:t>33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8) Give volunteers chance to make changes, take on additional tasks, or “opt out” 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96B9B-57F9-40E2-A5D0-4C21F305FAD1}" type="slidenum">
              <a:rPr lang="en-US"/>
              <a:pPr/>
              <a:t>35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FD8E5-C41B-4F9D-9101-53EB9CC117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0C890-F3F5-463C-AE85-789F89B903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FD8E5-C41B-4F9D-9101-53EB9CC117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1B643-B3AA-4B82-9944-C286A0AB0D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389F9-B50C-4B30-97DE-EE5B4FF7DD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389F9-B50C-4B30-97DE-EE5B4FF7DD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B62EFF-7907-45BF-AEF7-C5AC59055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0F9BC3-AAAA-42BC-9398-3BB65F4C1A8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2D5D0C-904B-4071-962D-990A21606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886200"/>
            <a:ext cx="77724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Kristina Ricketts, Ph.D.</a:t>
            </a:r>
          </a:p>
          <a:p>
            <a:r>
              <a:rPr lang="en-US" sz="2800" dirty="0" smtClean="0"/>
              <a:t>University of Kentucky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Engaging &amp; Motivating your Volunteers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48" name="Group 20"/>
          <p:cNvGraphicFramePr>
            <a:graphicFrameLocks noGrp="1"/>
          </p:cNvGraphicFramePr>
          <p:nvPr>
            <p:ph type="tbl" idx="1"/>
          </p:nvPr>
        </p:nvGraphicFramePr>
        <p:xfrm>
          <a:off x="1600200" y="533400"/>
          <a:ext cx="6324600" cy="5334000"/>
        </p:xfrm>
        <a:graphic>
          <a:graphicData uri="http://schemas.openxmlformats.org/drawingml/2006/table">
            <a:tbl>
              <a:tblPr/>
              <a:tblGrid>
                <a:gridCol w="3125788"/>
                <a:gridCol w="3198812"/>
              </a:tblGrid>
              <a:tr h="274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Supporting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Task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People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Coaching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Task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People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Delegating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Task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People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Directing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Task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People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</a:tbl>
          </a:graphicData>
        </a:graphic>
      </p:graphicFrame>
      <p:sp>
        <p:nvSpPr>
          <p:cNvPr id="124941" name="Rectangle 13"/>
          <p:cNvSpPr>
            <a:spLocks noChangeArrowheads="1"/>
          </p:cNvSpPr>
          <p:nvPr/>
        </p:nvSpPr>
        <p:spPr bwMode="auto">
          <a:xfrm rot="16200000">
            <a:off x="-1257300" y="27813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3"/>
                </a:solidFill>
              </a:rPr>
              <a:t>People-Centered Behavior</a:t>
            </a:r>
          </a:p>
          <a:p>
            <a:pPr algn="ctr">
              <a:spcBef>
                <a:spcPct val="50000"/>
              </a:spcBef>
            </a:pPr>
            <a:r>
              <a:rPr lang="en-US" sz="2400" i="1" dirty="0">
                <a:solidFill>
                  <a:schemeClr val="accent3"/>
                </a:solidFill>
              </a:rPr>
              <a:t>Supportive Behavior</a:t>
            </a:r>
          </a:p>
        </p:txBody>
      </p:sp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2667000" y="5915025"/>
            <a:ext cx="40465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400" i="1" dirty="0">
                <a:solidFill>
                  <a:schemeClr val="accent3"/>
                </a:solidFill>
              </a:rPr>
              <a:t>Directive Behavior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Task-Centered Behavior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Follower Readiness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leadership style do you use?</a:t>
            </a:r>
          </a:p>
          <a:p>
            <a:r>
              <a:rPr lang="en-US" dirty="0" smtClean="0"/>
              <a:t>Follower development level (readiness) determines leadership style</a:t>
            </a:r>
            <a:endParaRPr lang="en-US" dirty="0"/>
          </a:p>
          <a:p>
            <a:pPr lvl="1"/>
            <a:r>
              <a:rPr lang="en-US" sz="2600" u="sng" dirty="0" smtClean="0"/>
              <a:t>Competence</a:t>
            </a:r>
            <a:r>
              <a:rPr lang="en-US" sz="2600" dirty="0" smtClean="0"/>
              <a:t> </a:t>
            </a:r>
            <a:r>
              <a:rPr lang="en-US" sz="2600" dirty="0"/>
              <a:t>– the knowledge, experience and skill an individual brings to a task</a:t>
            </a:r>
          </a:p>
          <a:p>
            <a:pPr lvl="1"/>
            <a:r>
              <a:rPr lang="en-US" sz="2600" u="sng" dirty="0" smtClean="0"/>
              <a:t>Commitment</a:t>
            </a:r>
            <a:r>
              <a:rPr lang="en-US" sz="2600" dirty="0" smtClean="0"/>
              <a:t> </a:t>
            </a:r>
            <a:r>
              <a:rPr lang="en-US" sz="2600" dirty="0"/>
              <a:t>– the extent to which an individual has the confidence, </a:t>
            </a:r>
            <a:r>
              <a:rPr lang="en-US" sz="2600" dirty="0" smtClean="0"/>
              <a:t>willingness, </a:t>
            </a:r>
            <a:r>
              <a:rPr lang="en-US" sz="2600" dirty="0"/>
              <a:t>and motivation to </a:t>
            </a:r>
            <a:r>
              <a:rPr lang="en-US" sz="2600" dirty="0" smtClean="0"/>
              <a:t>accomplish a </a:t>
            </a:r>
            <a:r>
              <a:rPr lang="en-US" sz="2600" dirty="0"/>
              <a:t>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22" name="Group 22"/>
          <p:cNvGraphicFramePr>
            <a:graphicFrameLocks noGrp="1"/>
          </p:cNvGraphicFramePr>
          <p:nvPr>
            <p:ph type="tbl" idx="1"/>
          </p:nvPr>
        </p:nvGraphicFramePr>
        <p:xfrm>
          <a:off x="990600" y="304800"/>
          <a:ext cx="7162800" cy="4914900"/>
        </p:xfrm>
        <a:graphic>
          <a:graphicData uri="http://schemas.openxmlformats.org/drawingml/2006/table">
            <a:tbl>
              <a:tblPr/>
              <a:tblGrid>
                <a:gridCol w="3581400"/>
                <a:gridCol w="3581400"/>
              </a:tblGrid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Supporting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Supportive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Coaching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 High Supportive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  <a:tr h="240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Delegating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       Low  Supportive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Directing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Supportive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</a:tbl>
          </a:graphicData>
        </a:graphic>
      </p:graphicFrame>
      <p:sp>
        <p:nvSpPr>
          <p:cNvPr id="128014" name="Freeform 14"/>
          <p:cNvSpPr>
            <a:spLocks/>
          </p:cNvSpPr>
          <p:nvPr/>
        </p:nvSpPr>
        <p:spPr bwMode="auto">
          <a:xfrm>
            <a:off x="1143000" y="990600"/>
            <a:ext cx="6850063" cy="3598863"/>
          </a:xfrm>
          <a:custGeom>
            <a:avLst/>
            <a:gdLst/>
            <a:ahLst/>
            <a:cxnLst>
              <a:cxn ang="0">
                <a:pos x="4314" y="2267"/>
              </a:cxn>
              <a:cxn ang="0">
                <a:pos x="3481" y="1936"/>
              </a:cxn>
              <a:cxn ang="0">
                <a:pos x="3027" y="1299"/>
              </a:cxn>
              <a:cxn ang="0">
                <a:pos x="2782" y="441"/>
              </a:cxn>
              <a:cxn ang="0">
                <a:pos x="2133" y="12"/>
              </a:cxn>
              <a:cxn ang="0">
                <a:pos x="1507" y="368"/>
              </a:cxn>
              <a:cxn ang="0">
                <a:pos x="1238" y="1287"/>
              </a:cxn>
              <a:cxn ang="0">
                <a:pos x="821" y="1912"/>
              </a:cxn>
              <a:cxn ang="0">
                <a:pos x="0" y="2206"/>
              </a:cxn>
            </a:cxnLst>
            <a:rect l="0" t="0" r="r" b="b"/>
            <a:pathLst>
              <a:path w="4314" h="2267">
                <a:moveTo>
                  <a:pt x="4314" y="2267"/>
                </a:moveTo>
                <a:cubicBezTo>
                  <a:pt x="4175" y="2212"/>
                  <a:pt x="3696" y="2097"/>
                  <a:pt x="3481" y="1936"/>
                </a:cubicBezTo>
                <a:cubicBezTo>
                  <a:pt x="3266" y="1775"/>
                  <a:pt x="3143" y="1548"/>
                  <a:pt x="3027" y="1299"/>
                </a:cubicBezTo>
                <a:cubicBezTo>
                  <a:pt x="2911" y="1050"/>
                  <a:pt x="2931" y="656"/>
                  <a:pt x="2782" y="441"/>
                </a:cubicBezTo>
                <a:cubicBezTo>
                  <a:pt x="2633" y="226"/>
                  <a:pt x="2345" y="24"/>
                  <a:pt x="2133" y="12"/>
                </a:cubicBezTo>
                <a:cubicBezTo>
                  <a:pt x="1921" y="0"/>
                  <a:pt x="1656" y="156"/>
                  <a:pt x="1507" y="368"/>
                </a:cubicBezTo>
                <a:cubicBezTo>
                  <a:pt x="1358" y="580"/>
                  <a:pt x="1352" y="1030"/>
                  <a:pt x="1238" y="1287"/>
                </a:cubicBezTo>
                <a:cubicBezTo>
                  <a:pt x="1124" y="1544"/>
                  <a:pt x="1027" y="1759"/>
                  <a:pt x="821" y="1912"/>
                </a:cubicBezTo>
                <a:cubicBezTo>
                  <a:pt x="615" y="2065"/>
                  <a:pt x="171" y="2145"/>
                  <a:pt x="0" y="2206"/>
                </a:cubicBezTo>
              </a:path>
            </a:pathLst>
          </a:custGeom>
          <a:noFill/>
          <a:ln w="2286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990600" y="5867400"/>
            <a:ext cx="7162800" cy="762000"/>
          </a:xfrm>
          <a:prstGeom prst="rect">
            <a:avLst/>
          </a:prstGeom>
          <a:solidFill>
            <a:srgbClr val="0078F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D4        D3       D2       D1</a:t>
            </a:r>
          </a:p>
        </p:txBody>
      </p:sp>
      <p:sp>
        <p:nvSpPr>
          <p:cNvPr id="128015" name="Text Box 15"/>
          <p:cNvSpPr txBox="1">
            <a:spLocks noChangeArrowheads="1"/>
          </p:cNvSpPr>
          <p:nvPr/>
        </p:nvSpPr>
        <p:spPr bwMode="auto">
          <a:xfrm>
            <a:off x="2895600" y="52578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Directive Behavior</a:t>
            </a:r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 rot="16200000">
            <a:off x="-1554958" y="2864642"/>
            <a:ext cx="426720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Supportive Behavior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4" grpId="0" animBg="1"/>
      <p:bldP spid="12801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911" name="Group 23"/>
          <p:cNvGraphicFramePr>
            <a:graphicFrameLocks noGrp="1"/>
          </p:cNvGraphicFramePr>
          <p:nvPr>
            <p:ph type="tbl" idx="1"/>
          </p:nvPr>
        </p:nvGraphicFramePr>
        <p:xfrm>
          <a:off x="990600" y="304800"/>
          <a:ext cx="7162800" cy="4914900"/>
        </p:xfrm>
        <a:graphic>
          <a:graphicData uri="http://schemas.openxmlformats.org/drawingml/2006/table">
            <a:tbl>
              <a:tblPr/>
              <a:tblGrid>
                <a:gridCol w="3581400"/>
                <a:gridCol w="3581400"/>
              </a:tblGrid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  <a:tr h="240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Directing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Supportive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</a:tbl>
          </a:graphicData>
        </a:graphic>
      </p:graphicFrame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990600" y="5867400"/>
            <a:ext cx="7162800" cy="762000"/>
          </a:xfrm>
          <a:prstGeom prst="rect">
            <a:avLst/>
          </a:prstGeom>
          <a:solidFill>
            <a:srgbClr val="0078F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D4        D3       D2       D1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2895600" y="5257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Directive Behavior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 rot="16200000">
            <a:off x="-1531144" y="2902745"/>
            <a:ext cx="419100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Supportive Behavior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1905000" y="1066800"/>
            <a:ext cx="7010400" cy="1552575"/>
          </a:xfrm>
          <a:prstGeom prst="rect">
            <a:avLst/>
          </a:prstGeom>
          <a:solidFill>
            <a:srgbClr val="0078F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D1 = </a:t>
            </a:r>
            <a:r>
              <a:rPr lang="en-US" sz="3600" b="1" i="1" dirty="0"/>
              <a:t>Enthusiastic Beginner</a:t>
            </a:r>
            <a:r>
              <a:rPr lang="en-US" sz="2800" i="1" dirty="0"/>
              <a:t> 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Low Competence &amp; High Commitment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914" name="Group 2"/>
          <p:cNvGraphicFramePr>
            <a:graphicFrameLocks noGrp="1"/>
          </p:cNvGraphicFramePr>
          <p:nvPr>
            <p:ph type="tbl" idx="1"/>
          </p:nvPr>
        </p:nvGraphicFramePr>
        <p:xfrm>
          <a:off x="990600" y="304800"/>
          <a:ext cx="7162800" cy="4914900"/>
        </p:xfrm>
        <a:graphic>
          <a:graphicData uri="http://schemas.openxmlformats.org/drawingml/2006/table">
            <a:tbl>
              <a:tblPr/>
              <a:tblGrid>
                <a:gridCol w="3581400"/>
                <a:gridCol w="3581400"/>
              </a:tblGrid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Coaching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Supportive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  <a:tr h="240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</a:tbl>
          </a:graphicData>
        </a:graphic>
      </p:graphicFrame>
      <p:sp>
        <p:nvSpPr>
          <p:cNvPr id="166925" name="Text Box 13"/>
          <p:cNvSpPr txBox="1">
            <a:spLocks noChangeArrowheads="1"/>
          </p:cNvSpPr>
          <p:nvPr/>
        </p:nvSpPr>
        <p:spPr bwMode="auto">
          <a:xfrm>
            <a:off x="990600" y="5867400"/>
            <a:ext cx="7162800" cy="762000"/>
          </a:xfrm>
          <a:prstGeom prst="rect">
            <a:avLst/>
          </a:prstGeom>
          <a:solidFill>
            <a:srgbClr val="0078F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D4        D3       D2       D1</a:t>
            </a:r>
          </a:p>
        </p:txBody>
      </p:sp>
      <p:sp>
        <p:nvSpPr>
          <p:cNvPr id="166926" name="Text Box 14"/>
          <p:cNvSpPr txBox="1">
            <a:spLocks noChangeArrowheads="1"/>
          </p:cNvSpPr>
          <p:nvPr/>
        </p:nvSpPr>
        <p:spPr bwMode="auto">
          <a:xfrm>
            <a:off x="2895600" y="525780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Directive Behavior</a:t>
            </a:r>
          </a:p>
        </p:txBody>
      </p:sp>
      <p:sp>
        <p:nvSpPr>
          <p:cNvPr id="166927" name="Text Box 15"/>
          <p:cNvSpPr txBox="1">
            <a:spLocks noChangeArrowheads="1"/>
          </p:cNvSpPr>
          <p:nvPr/>
        </p:nvSpPr>
        <p:spPr bwMode="auto">
          <a:xfrm rot="16200000">
            <a:off x="-1454944" y="2978945"/>
            <a:ext cx="403860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Supportive Behavior</a:t>
            </a:r>
          </a:p>
        </p:txBody>
      </p:sp>
      <p:sp>
        <p:nvSpPr>
          <p:cNvPr id="166928" name="Text Box 16"/>
          <p:cNvSpPr txBox="1">
            <a:spLocks noChangeArrowheads="1"/>
          </p:cNvSpPr>
          <p:nvPr/>
        </p:nvSpPr>
        <p:spPr bwMode="auto">
          <a:xfrm>
            <a:off x="1981200" y="2590800"/>
            <a:ext cx="6934200" cy="1552575"/>
          </a:xfrm>
          <a:prstGeom prst="rect">
            <a:avLst/>
          </a:prstGeom>
          <a:solidFill>
            <a:srgbClr val="0078F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D2 = Disillusioned Learner</a:t>
            </a:r>
            <a:r>
              <a:rPr lang="en-US" sz="2800" i="1" dirty="0"/>
              <a:t> 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Low/Some </a:t>
            </a:r>
            <a:r>
              <a:rPr lang="en-US" sz="2800" b="1" dirty="0">
                <a:solidFill>
                  <a:srgbClr val="FFFF00"/>
                </a:solidFill>
              </a:rPr>
              <a:t>Competence &amp; High Commitment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938" name="Group 2"/>
          <p:cNvGraphicFramePr>
            <a:graphicFrameLocks noGrp="1"/>
          </p:cNvGraphicFramePr>
          <p:nvPr>
            <p:ph type="tbl" idx="1"/>
          </p:nvPr>
        </p:nvGraphicFramePr>
        <p:xfrm>
          <a:off x="990600" y="304800"/>
          <a:ext cx="7162800" cy="4914900"/>
        </p:xfrm>
        <a:graphic>
          <a:graphicData uri="http://schemas.openxmlformats.org/drawingml/2006/table">
            <a:tbl>
              <a:tblPr/>
              <a:tblGrid>
                <a:gridCol w="3581400"/>
                <a:gridCol w="3581400"/>
              </a:tblGrid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Supporting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 Supportive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  <a:tr h="240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</a:tbl>
          </a:graphicData>
        </a:graphic>
      </p:graphicFrame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990600" y="5867400"/>
            <a:ext cx="7162800" cy="762000"/>
          </a:xfrm>
          <a:prstGeom prst="rect">
            <a:avLst/>
          </a:prstGeom>
          <a:solidFill>
            <a:srgbClr val="0078F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D4        D3       D2       D1</a:t>
            </a:r>
          </a:p>
        </p:txBody>
      </p:sp>
      <p:sp>
        <p:nvSpPr>
          <p:cNvPr id="167950" name="Text Box 14"/>
          <p:cNvSpPr txBox="1">
            <a:spLocks noChangeArrowheads="1"/>
          </p:cNvSpPr>
          <p:nvPr/>
        </p:nvSpPr>
        <p:spPr bwMode="auto">
          <a:xfrm>
            <a:off x="2895600" y="52578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Directive Behavior</a:t>
            </a:r>
          </a:p>
        </p:txBody>
      </p:sp>
      <p:sp>
        <p:nvSpPr>
          <p:cNvPr id="167951" name="Text Box 15"/>
          <p:cNvSpPr txBox="1">
            <a:spLocks noChangeArrowheads="1"/>
          </p:cNvSpPr>
          <p:nvPr/>
        </p:nvSpPr>
        <p:spPr bwMode="auto">
          <a:xfrm rot="16200000">
            <a:off x="-1531144" y="2902745"/>
            <a:ext cx="419100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Supportive Behavior</a:t>
            </a:r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1295400" y="2514600"/>
            <a:ext cx="7467600" cy="1446550"/>
          </a:xfrm>
          <a:prstGeom prst="rect">
            <a:avLst/>
          </a:prstGeom>
          <a:solidFill>
            <a:srgbClr val="0078F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D3 = </a:t>
            </a:r>
            <a:r>
              <a:rPr lang="en-US" sz="3200" b="1" dirty="0" smtClean="0"/>
              <a:t>Capable, Cautious </a:t>
            </a:r>
            <a:r>
              <a:rPr lang="en-US" sz="3200" b="1" dirty="0"/>
              <a:t>Performer</a:t>
            </a:r>
            <a:r>
              <a:rPr lang="en-US" sz="2800" i="1" dirty="0"/>
              <a:t> 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Moderate/High </a:t>
            </a:r>
            <a:r>
              <a:rPr lang="en-US" sz="2800" b="1" dirty="0">
                <a:solidFill>
                  <a:srgbClr val="FFFF00"/>
                </a:solidFill>
              </a:rPr>
              <a:t>Competence &amp; Variable Commitment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962" name="Group 2"/>
          <p:cNvGraphicFramePr>
            <a:graphicFrameLocks noGrp="1"/>
          </p:cNvGraphicFramePr>
          <p:nvPr>
            <p:ph type="tbl" idx="1"/>
          </p:nvPr>
        </p:nvGraphicFramePr>
        <p:xfrm>
          <a:off x="990600" y="304800"/>
          <a:ext cx="7162800" cy="4914900"/>
        </p:xfrm>
        <a:graphic>
          <a:graphicData uri="http://schemas.openxmlformats.org/drawingml/2006/table">
            <a:tbl>
              <a:tblPr/>
              <a:tblGrid>
                <a:gridCol w="3581400"/>
                <a:gridCol w="3581400"/>
              </a:tblGrid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  <a:tr h="240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FE4E"/>
                          </a:solidFill>
                          <a:effectLst/>
                          <a:latin typeface="Arial" charset="0"/>
                        </a:rPr>
                        <a:t>Delegating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 Supportive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8F0"/>
                    </a:solidFill>
                  </a:tcPr>
                </a:tc>
              </a:tr>
            </a:tbl>
          </a:graphicData>
        </a:graphic>
      </p:graphicFrame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990600" y="5867400"/>
            <a:ext cx="7162800" cy="762000"/>
          </a:xfrm>
          <a:prstGeom prst="rect">
            <a:avLst/>
          </a:prstGeom>
          <a:solidFill>
            <a:srgbClr val="0078F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D4        D3       D2       D1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2895600" y="52578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Directive Behavior</a:t>
            </a: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 rot="16200000">
            <a:off x="-1493044" y="2940842"/>
            <a:ext cx="411480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3"/>
                </a:solidFill>
              </a:rPr>
              <a:t>Supportive Behavior</a:t>
            </a:r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1981200" y="1143000"/>
            <a:ext cx="6934200" cy="1552575"/>
          </a:xfrm>
          <a:prstGeom prst="rect">
            <a:avLst/>
          </a:prstGeom>
          <a:solidFill>
            <a:srgbClr val="0078F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D4 = Self-Reliant Achiever</a:t>
            </a:r>
            <a:r>
              <a:rPr lang="en-US" sz="2800" i="1"/>
              <a:t> </a:t>
            </a:r>
          </a:p>
          <a:p>
            <a:pPr lvl="1"/>
            <a:r>
              <a:rPr lang="en-US" sz="2800" b="1">
                <a:solidFill>
                  <a:srgbClr val="FFFF00"/>
                </a:solidFill>
              </a:rPr>
              <a:t>High Competence &amp; High Commitment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Leadership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skills of an effective team leader:</a:t>
            </a:r>
          </a:p>
          <a:p>
            <a:pPr lvl="1"/>
            <a:r>
              <a:rPr lang="en-US" sz="2600" b="1" i="1" dirty="0" smtClean="0"/>
              <a:t>Diagnosis</a:t>
            </a:r>
            <a:r>
              <a:rPr lang="en-US" sz="2600" dirty="0" smtClean="0"/>
              <a:t> – assessing individual/team needs</a:t>
            </a:r>
          </a:p>
          <a:p>
            <a:pPr lvl="1"/>
            <a:r>
              <a:rPr lang="en-US" sz="2600" b="1" i="1" dirty="0" smtClean="0"/>
              <a:t>Flexibility</a:t>
            </a:r>
            <a:r>
              <a:rPr lang="en-US" sz="2600" dirty="0" smtClean="0"/>
              <a:t> – the ability to use a variety of leadership behaviors</a:t>
            </a:r>
          </a:p>
          <a:p>
            <a:pPr lvl="1"/>
            <a:r>
              <a:rPr lang="en-US" sz="2600" b="1" i="1" dirty="0" smtClean="0"/>
              <a:t>Matching</a:t>
            </a:r>
            <a:r>
              <a:rPr lang="en-US" sz="2600" dirty="0" smtClean="0"/>
              <a:t> – the ability to use leadership behaviors that meet the individual's or team’s readiness/needs</a:t>
            </a:r>
            <a:endParaRPr lang="en-US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Situational Leadership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leader must be able to judge both the task (whether he/she needs to be task or relationship focused) and follower readiness appropriately</a:t>
            </a:r>
          </a:p>
          <a:p>
            <a:pPr>
              <a:lnSpc>
                <a:spcPct val="90000"/>
              </a:lnSpc>
            </a:pPr>
            <a:r>
              <a:rPr lang="en-US" dirty="0"/>
              <a:t>While the leader probably has a preferred style, needs to be able to change according to the situation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 algn="ctr"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Bottom Line: It </a:t>
            </a:r>
            <a:r>
              <a:rPr lang="en-US" sz="2400" dirty="0">
                <a:solidFill>
                  <a:schemeClr val="accent3"/>
                </a:solidFill>
              </a:rPr>
              <a:t>is the </a:t>
            </a:r>
            <a:r>
              <a:rPr lang="en-US" sz="2400" b="1" dirty="0">
                <a:solidFill>
                  <a:schemeClr val="accent3"/>
                </a:solidFill>
              </a:rPr>
              <a:t>follower</a:t>
            </a:r>
            <a:r>
              <a:rPr lang="en-US" sz="2400" dirty="0">
                <a:solidFill>
                  <a:schemeClr val="accent3"/>
                </a:solidFill>
              </a:rPr>
              <a:t> who determines the appropriate leader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Think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endParaRPr lang="en-US" sz="3200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accent3"/>
                </a:solidFill>
              </a:rPr>
              <a:t>What are you currently doing to empower your members or volunteers?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look at three different elements that affect volunteers and leadership: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Situational Leadership</a:t>
            </a:r>
          </a:p>
          <a:p>
            <a:pPr lvl="1"/>
            <a:r>
              <a:rPr lang="en-US" dirty="0" smtClean="0"/>
              <a:t>Empowerment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Empowerment Defined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Empowerment</a:t>
            </a:r>
            <a:r>
              <a:rPr lang="en-US" dirty="0"/>
              <a:t>: to enable or permit, to give power to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Sharing power with others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Passing decision-making authority &amp; responsibility from managers to group members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Demonstrated through participative management, shared decision making, delegation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Increases leaders power &amp; influence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Higher productivity, trust, self-efficacy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Empowerment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8229600" cy="5105400"/>
          </a:xfrm>
        </p:spPr>
        <p:txBody>
          <a:bodyPr/>
          <a:lstStyle/>
          <a:p>
            <a:r>
              <a:rPr lang="en-US" dirty="0"/>
              <a:t>Five </a:t>
            </a:r>
            <a:r>
              <a:rPr lang="en-US" dirty="0" smtClean="0"/>
              <a:t>components</a:t>
            </a:r>
            <a:endParaRPr lang="en-US" dirty="0"/>
          </a:p>
          <a:p>
            <a:pPr lvl="1"/>
            <a:r>
              <a:rPr lang="en-US" sz="2600" dirty="0"/>
              <a:t>Meaning</a:t>
            </a:r>
          </a:p>
          <a:p>
            <a:pPr lvl="2"/>
            <a:r>
              <a:rPr lang="en-US" sz="2400" dirty="0"/>
              <a:t>Value of a work goal</a:t>
            </a:r>
          </a:p>
          <a:p>
            <a:pPr lvl="2"/>
            <a:r>
              <a:rPr lang="en-US" sz="2400" dirty="0"/>
              <a:t>Work has meaning when it aligns with a person’s beliefs, values &amp; behaviors</a:t>
            </a:r>
          </a:p>
          <a:p>
            <a:pPr lvl="1"/>
            <a:r>
              <a:rPr lang="en-US" sz="2600" dirty="0"/>
              <a:t>Competence (self-efficacy)</a:t>
            </a:r>
          </a:p>
          <a:p>
            <a:pPr lvl="2"/>
            <a:r>
              <a:rPr lang="en-US" sz="2400" dirty="0"/>
              <a:t>A person’s belief in their capability at success</a:t>
            </a:r>
          </a:p>
          <a:p>
            <a:pPr lvl="1"/>
            <a:r>
              <a:rPr lang="en-US" sz="2600" dirty="0"/>
              <a:t>Self-determination</a:t>
            </a:r>
          </a:p>
          <a:p>
            <a:pPr lvl="2"/>
            <a:r>
              <a:rPr lang="en-US" sz="2400" dirty="0"/>
              <a:t>Having a choice in initiating &amp; regulating actions</a:t>
            </a:r>
          </a:p>
          <a:p>
            <a:pPr lvl="2"/>
            <a:r>
              <a:rPr lang="en-US" sz="2400" dirty="0"/>
              <a:t>High-level – when they can choose the best method to solve a problem, choosing the worksite</a:t>
            </a:r>
          </a:p>
        </p:txBody>
      </p:sp>
      <p:pic>
        <p:nvPicPr>
          <p:cNvPr id="125957" name="Picture 5" descr="MCBD07244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28762"/>
            <a:ext cx="2133600" cy="14430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Empowerment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Five </a:t>
            </a:r>
            <a:r>
              <a:rPr lang="en-US" dirty="0" smtClean="0"/>
              <a:t>components</a:t>
            </a:r>
            <a:endParaRPr lang="en-US" dirty="0"/>
          </a:p>
          <a:p>
            <a:pPr lvl="1"/>
            <a:r>
              <a:rPr lang="en-US" sz="2800" dirty="0"/>
              <a:t>Impact</a:t>
            </a:r>
          </a:p>
          <a:p>
            <a:pPr lvl="2"/>
            <a:r>
              <a:rPr lang="en-US" sz="2400" dirty="0"/>
              <a:t>The degree to which the employee can influence strategic, administrative or operating outcomes</a:t>
            </a:r>
          </a:p>
          <a:p>
            <a:pPr lvl="2"/>
            <a:r>
              <a:rPr lang="en-US" sz="2400" dirty="0"/>
              <a:t>Instead of “no choice” – having a say in the company’s future</a:t>
            </a:r>
          </a:p>
          <a:p>
            <a:pPr lvl="1"/>
            <a:r>
              <a:rPr lang="en-US" sz="2800" dirty="0"/>
              <a:t>Internal Commitment</a:t>
            </a:r>
          </a:p>
          <a:p>
            <a:pPr lvl="2"/>
            <a:r>
              <a:rPr lang="en-US" sz="2400" dirty="0"/>
              <a:t>Towards work goals</a:t>
            </a:r>
          </a:p>
          <a:p>
            <a:pPr lvl="2"/>
            <a:r>
              <a:rPr lang="en-US" sz="2400" dirty="0"/>
              <a:t>Committed for individual </a:t>
            </a:r>
            <a:r>
              <a:rPr lang="en-US" sz="2400" dirty="0" smtClean="0"/>
              <a:t>motives </a:t>
            </a:r>
            <a:r>
              <a:rPr lang="en-US" sz="2400" dirty="0"/>
              <a:t>– “buy in”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Empowerment within Teams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Empowering teams allows them to control decisions that impact their success</a:t>
            </a:r>
          </a:p>
          <a:p>
            <a:pPr lvl="1"/>
            <a:r>
              <a:rPr lang="en-US"/>
              <a:t>Leaders should help the group in any way possible – particularly with unclear/complex tasks</a:t>
            </a:r>
          </a:p>
          <a:p>
            <a:pPr lvl="1"/>
            <a:r>
              <a:rPr lang="en-US"/>
              <a:t>Delegation is necessary for true empowerment</a:t>
            </a:r>
          </a:p>
          <a:p>
            <a:pPr lvl="1"/>
            <a:r>
              <a:rPr lang="en-US"/>
              <a:t>Working through issues/problems allows team to develop an identity and build needed structures</a:t>
            </a:r>
          </a:p>
        </p:txBody>
      </p:sp>
      <p:pic>
        <p:nvPicPr>
          <p:cNvPr id="1026" name="Picture 2" descr="C:\Documents and Settings\Kris\Local Settings\Temporary Internet Files\Content.IE5\CHAB09M3\MC9000787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348769"/>
            <a:ext cx="4191000" cy="17472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Empowerment within Teams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Advantages of team empowerment</a:t>
            </a:r>
          </a:p>
          <a:p>
            <a:pPr lvl="1"/>
            <a:r>
              <a:rPr lang="en-US" sz="2600" dirty="0"/>
              <a:t>Helps to create group “buy-in”</a:t>
            </a:r>
          </a:p>
          <a:p>
            <a:pPr lvl="1"/>
            <a:r>
              <a:rPr lang="en-US" sz="2600" dirty="0"/>
              <a:t>Defines individual roles</a:t>
            </a:r>
          </a:p>
          <a:p>
            <a:pPr lvl="1"/>
            <a:r>
              <a:rPr lang="en-US" sz="2600" dirty="0"/>
              <a:t>Allows for individuals to speak out when making important decisions</a:t>
            </a:r>
          </a:p>
          <a:p>
            <a:pPr lvl="1"/>
            <a:r>
              <a:rPr lang="en-US" sz="2600" dirty="0"/>
              <a:t>Sharing in the group’s “power”</a:t>
            </a:r>
          </a:p>
          <a:p>
            <a:pPr lvl="1"/>
            <a:r>
              <a:rPr lang="en-US" sz="2600" dirty="0"/>
              <a:t>Generally, encourages </a:t>
            </a:r>
            <a:br>
              <a:rPr lang="en-US" sz="2600" dirty="0"/>
            </a:br>
            <a:r>
              <a:rPr lang="en-US" sz="2600" dirty="0"/>
              <a:t> personal success</a:t>
            </a:r>
          </a:p>
        </p:txBody>
      </p:sp>
      <p:pic>
        <p:nvPicPr>
          <p:cNvPr id="119814" name="Picture 6" descr="MPj043305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817937"/>
            <a:ext cx="2743200" cy="22018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Empowering Practices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915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So how do I empower my </a:t>
            </a:r>
            <a:r>
              <a:rPr lang="en-US" sz="3000" dirty="0" smtClean="0"/>
              <a:t>volunteers?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Foster initiative and responsibility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Specialized titles, individualized control, more responsibility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Link work activities to organizational goals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Aligned with strategic goals of organization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Encourages identification with the </a:t>
            </a:r>
            <a:r>
              <a:rPr lang="en-US" sz="2400" dirty="0" smtClean="0"/>
              <a:t>group</a:t>
            </a:r>
            <a:endParaRPr lang="en-US" sz="2400" dirty="0"/>
          </a:p>
          <a:p>
            <a:pPr lvl="3">
              <a:lnSpc>
                <a:spcPct val="90000"/>
              </a:lnSpc>
            </a:pPr>
            <a:r>
              <a:rPr lang="en-US" sz="2200" dirty="0"/>
              <a:t>Being a “partner” in the </a:t>
            </a:r>
            <a:r>
              <a:rPr lang="en-US" sz="2200" dirty="0" smtClean="0"/>
              <a:t>organization</a:t>
            </a:r>
            <a:endParaRPr lang="en-US" sz="22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Provide ample </a:t>
            </a:r>
            <a:r>
              <a:rPr lang="en-US" sz="2400" dirty="0" smtClean="0"/>
              <a:t>information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Empowering Practices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915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So how do I empower my </a:t>
            </a:r>
            <a:r>
              <a:rPr lang="en-US" sz="3000" dirty="0" smtClean="0"/>
              <a:t>volunteers?</a:t>
            </a:r>
            <a:endParaRPr lang="en-US" sz="3000" dirty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Allow group members to choose methods</a:t>
            </a:r>
          </a:p>
          <a:p>
            <a:pPr lvl="3">
              <a:lnSpc>
                <a:spcPct val="90000"/>
              </a:lnSpc>
            </a:pPr>
            <a:r>
              <a:rPr lang="en-US" sz="2200" dirty="0" smtClean="0"/>
              <a:t>Explain what needs to be done – the group decides </a:t>
            </a:r>
            <a:br>
              <a:rPr lang="en-US" sz="2200" dirty="0" smtClean="0"/>
            </a:br>
            <a:r>
              <a:rPr lang="en-US" sz="2200" dirty="0" smtClean="0"/>
              <a:t>how to get there</a:t>
            </a:r>
          </a:p>
          <a:p>
            <a:pPr lvl="1"/>
            <a:r>
              <a:rPr lang="en-US" sz="2800" dirty="0" smtClean="0"/>
              <a:t>Encourage self-leadership</a:t>
            </a:r>
          </a:p>
          <a:p>
            <a:pPr lvl="1"/>
            <a:r>
              <a:rPr lang="en-US" sz="2800" dirty="0" smtClean="0"/>
              <a:t>Establish limits to empowerment</a:t>
            </a:r>
          </a:p>
          <a:p>
            <a:pPr lvl="2"/>
            <a:r>
              <a:rPr lang="en-US" sz="2400" dirty="0" smtClean="0"/>
              <a:t>More authority than before, but some issues are still off-limits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this Further…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>
                <a:solidFill>
                  <a:schemeClr val="accent3"/>
                </a:solidFill>
              </a:rPr>
              <a:t>So if we are successful at motivating, empowering and leading volunteers, what are the issues? Where do they come from?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Volunteers’ Perception of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" y="1752600"/>
            <a:ext cx="8183880" cy="5032248"/>
          </a:xfrm>
        </p:spPr>
        <p:txBody>
          <a:bodyPr>
            <a:normAutofit/>
          </a:bodyPr>
          <a:lstStyle/>
          <a:p>
            <a:r>
              <a:rPr lang="en-US" dirty="0" smtClean="0"/>
              <a:t>Volunteer target group may have different perceptions</a:t>
            </a:r>
          </a:p>
          <a:p>
            <a:pPr lvl="1"/>
            <a:r>
              <a:rPr lang="en-US" sz="2400" dirty="0" smtClean="0"/>
              <a:t>Image/culture of volunteering;</a:t>
            </a:r>
          </a:p>
          <a:p>
            <a:pPr lvl="1"/>
            <a:r>
              <a:rPr lang="en-US" sz="2400" dirty="0" smtClean="0"/>
              <a:t>Need to persuade volunteers that volunteering is worthwhile and has demonstrable values to individuals in the target group; </a:t>
            </a:r>
          </a:p>
          <a:p>
            <a:pPr lvl="1"/>
            <a:r>
              <a:rPr lang="en-US" sz="2400" dirty="0" smtClean="0"/>
              <a:t>Remove the barriers to information about volunteering and help people get started; </a:t>
            </a:r>
          </a:p>
          <a:p>
            <a:pPr lvl="1"/>
            <a:r>
              <a:rPr lang="en-US" sz="2400" dirty="0" smtClean="0"/>
              <a:t>Remove the barriers to the lack of awareness of voluntary opportunities.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the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addressing the barriers, you should consider highlighting: </a:t>
            </a:r>
          </a:p>
          <a:p>
            <a:pPr lvl="1"/>
            <a:r>
              <a:rPr lang="en-US" sz="2400" dirty="0" smtClean="0"/>
              <a:t>Personal benefits of volunteering; </a:t>
            </a:r>
          </a:p>
          <a:p>
            <a:pPr lvl="1"/>
            <a:r>
              <a:rPr lang="en-US" sz="2400" dirty="0" smtClean="0"/>
              <a:t>Demonstrate a commitment to equal opportunities; </a:t>
            </a:r>
          </a:p>
          <a:p>
            <a:pPr lvl="1"/>
            <a:r>
              <a:rPr lang="en-US" sz="2400" dirty="0" smtClean="0"/>
              <a:t>Ensure retention of volunteers by ensuring the tasks match the individual volunteer, they pay out of pocket expenses and provide necessary training and support. </a:t>
            </a:r>
          </a:p>
          <a:p>
            <a:endParaRPr lang="en-US" dirty="0"/>
          </a:p>
        </p:txBody>
      </p:sp>
      <p:pic>
        <p:nvPicPr>
          <p:cNvPr id="2050" name="Picture 2" descr="C:\Documents and Settings\Kris\Local Settings\Temporary Internet Files\Content.IE5\SH63KTMV\MC9002975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0175" y="4582058"/>
            <a:ext cx="1570025" cy="1818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Difference of Volunteers – A Quick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Working with volunteers is different</a:t>
            </a:r>
          </a:p>
          <a:p>
            <a:pPr lvl="1"/>
            <a:r>
              <a:rPr lang="en-US" dirty="0" smtClean="0"/>
              <a:t>Not paid, compensated</a:t>
            </a:r>
          </a:p>
          <a:p>
            <a:pPr lvl="1"/>
            <a:r>
              <a:rPr lang="en-US" dirty="0" smtClean="0"/>
              <a:t>Use different motivation strategies</a:t>
            </a:r>
          </a:p>
          <a:p>
            <a:pPr lvl="2"/>
            <a:r>
              <a:rPr lang="en-US" dirty="0" smtClean="0"/>
              <a:t>More internal motivation, doing things for the “greater good”</a:t>
            </a:r>
          </a:p>
          <a:p>
            <a:pPr lvl="1"/>
            <a:r>
              <a:rPr lang="en-US" dirty="0" smtClean="0"/>
              <a:t>Still, volunteers aren’t second best</a:t>
            </a:r>
          </a:p>
          <a:p>
            <a:pPr lvl="2"/>
            <a:r>
              <a:rPr lang="en-US" dirty="0" smtClean="0"/>
              <a:t>Organizations, groups need volunteers</a:t>
            </a:r>
          </a:p>
          <a:p>
            <a:pPr lvl="2"/>
            <a:r>
              <a:rPr lang="en-US" dirty="0" smtClean="0"/>
              <a:t>Identify suitable roles</a:t>
            </a:r>
            <a:endParaRPr lang="en-US" dirty="0"/>
          </a:p>
        </p:txBody>
      </p:sp>
      <p:pic>
        <p:nvPicPr>
          <p:cNvPr id="3075" name="Picture 3" descr="C:\Documents and Settings\Kris\Local Settings\Temporary Internet Files\Content.IE5\CHAB09M3\MC900297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343400"/>
            <a:ext cx="1714500" cy="1818742"/>
          </a:xfrm>
          <a:prstGeom prst="rect">
            <a:avLst/>
          </a:prstGeom>
          <a:noFill/>
        </p:spPr>
      </p:pic>
      <p:pic>
        <p:nvPicPr>
          <p:cNvPr id="3078" name="Picture 6" descr="C:\Documents and Settings\Kris\Local Settings\Temporary Internet Files\Content.IE5\0XURCLYJ\MC9002975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1359713" cy="1818742"/>
          </a:xfrm>
          <a:prstGeom prst="rect">
            <a:avLst/>
          </a:prstGeom>
          <a:noFill/>
        </p:spPr>
      </p:pic>
      <p:pic>
        <p:nvPicPr>
          <p:cNvPr id="3080" name="Picture 8" descr="C:\Documents and Settings\Kris\Local Settings\Temporary Internet Files\Content.IE5\0XURCLYJ\MC90029758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9977" y="998830"/>
            <a:ext cx="1328623" cy="182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>
                <a:solidFill>
                  <a:schemeClr val="accent3"/>
                </a:solidFill>
              </a:rPr>
              <a:t>How do we retain &amp; maintain good volunteers?</a:t>
            </a:r>
            <a:endParaRPr lang="en-US" sz="3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Top 10 of Good Volunteer Maintenance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Be prepared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Before anything gets underway, be organized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Clear chain of command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Who do I answer to?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One person, not committee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Answer calls/emails promptly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Get to know each volunteer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Especially important to learn motivation,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Top 10 of Good Volunteer Maintenance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8305800" cy="4648200"/>
          </a:xfrm>
        </p:spPr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en-US" sz="2800" dirty="0"/>
              <a:t>Try and include volunteer somewhere they feel they are making an impact</a:t>
            </a:r>
          </a:p>
          <a:p>
            <a:pPr marL="609600" indent="-609600">
              <a:buFontTx/>
              <a:buAutoNum type="arabicPeriod" startAt="5"/>
            </a:pPr>
            <a:r>
              <a:rPr lang="en-US" sz="2800" dirty="0"/>
              <a:t>Appreciation!!!</a:t>
            </a:r>
          </a:p>
          <a:p>
            <a:pPr marL="990600" lvl="1" indent="-533400"/>
            <a:r>
              <a:rPr lang="en-US" sz="2400" dirty="0"/>
              <a:t>Can’t say thank you enough</a:t>
            </a:r>
          </a:p>
          <a:p>
            <a:pPr marL="990600" lvl="1" indent="-533400"/>
            <a:r>
              <a:rPr lang="en-US" sz="2400" dirty="0"/>
              <a:t>Try different ways</a:t>
            </a:r>
          </a:p>
          <a:p>
            <a:pPr marL="609600" indent="-609600">
              <a:buFontTx/>
              <a:buAutoNum type="arabicPeriod" startAt="5"/>
            </a:pPr>
            <a:r>
              <a:rPr lang="en-US" sz="2800" dirty="0"/>
              <a:t>Maintain ongoing communication</a:t>
            </a:r>
          </a:p>
          <a:p>
            <a:pPr marL="990600" lvl="1" indent="-533400"/>
            <a:r>
              <a:rPr lang="en-US" sz="2400" dirty="0"/>
              <a:t>Touch base often</a:t>
            </a:r>
          </a:p>
          <a:p>
            <a:pPr marL="990600" lvl="1" indent="-533400"/>
            <a:r>
              <a:rPr lang="en-US" sz="2400" dirty="0"/>
              <a:t>Don’t leave volunteers to do same job indefinitely – remember,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Top 10 of Good Volunteer Maintenance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305800" cy="4419600"/>
          </a:xfrm>
        </p:spPr>
        <p:txBody>
          <a:bodyPr/>
          <a:lstStyle/>
          <a:p>
            <a:pPr marL="609600" indent="-609600">
              <a:buFontTx/>
              <a:buAutoNum type="arabicPeriod" startAt="8"/>
            </a:pPr>
            <a:r>
              <a:rPr lang="en-US" sz="2800" dirty="0"/>
              <a:t>Ask for ideas and feedback</a:t>
            </a:r>
          </a:p>
          <a:p>
            <a:pPr marL="990600" lvl="1" indent="-533400"/>
            <a:r>
              <a:rPr lang="en-US" sz="2400" dirty="0"/>
              <a:t>Provide opportunities to makes changes, “opt out”</a:t>
            </a:r>
          </a:p>
          <a:p>
            <a:pPr marL="609600" indent="-609600">
              <a:buFontTx/>
              <a:buAutoNum type="arabicPeriod" startAt="8"/>
            </a:pPr>
            <a:r>
              <a:rPr lang="en-US" sz="2800" dirty="0"/>
              <a:t>Don’t forget verbal “Thanks for all you do” from different people</a:t>
            </a:r>
          </a:p>
          <a:p>
            <a:pPr marL="990600" lvl="1" indent="-533400"/>
            <a:r>
              <a:rPr lang="en-US" sz="2400" dirty="0"/>
              <a:t>Can’t stress appreciation enough</a:t>
            </a:r>
          </a:p>
          <a:p>
            <a:pPr marL="609600" indent="-609600">
              <a:buFontTx/>
              <a:buAutoNum type="arabicPeriod" startAt="8"/>
            </a:pPr>
            <a:r>
              <a:rPr lang="en-US" sz="2800" dirty="0"/>
              <a:t>Make each individual feel like a valued and cherished part of the team</a:t>
            </a:r>
          </a:p>
          <a:p>
            <a:pPr marL="990600" lvl="1" indent="-533400"/>
            <a:r>
              <a:rPr lang="en-US" sz="2400" dirty="0"/>
              <a:t>Welcome, necessary, appreciated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current state of volunteerism within your organization?</a:t>
            </a:r>
          </a:p>
          <a:p>
            <a:r>
              <a:rPr lang="en-US" dirty="0" smtClean="0"/>
              <a:t>How are volunteers currently utilized within your organization?</a:t>
            </a:r>
          </a:p>
          <a:p>
            <a:r>
              <a:rPr lang="en-US" dirty="0" smtClean="0"/>
              <a:t>Have you tapped/recruited potential leaders?</a:t>
            </a:r>
          </a:p>
          <a:p>
            <a:r>
              <a:rPr lang="en-US" dirty="0" smtClean="0"/>
              <a:t>Have you thought about leadership training?  Specific skills needed?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543800" cy="4800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/>
              <a:t>Cookman</a:t>
            </a:r>
            <a:r>
              <a:rPr lang="en-US" sz="2000" dirty="0" smtClean="0"/>
              <a:t>, N. (2001). Volunteers – a way of encouraging active community participation? </a:t>
            </a:r>
            <a:r>
              <a:rPr lang="en-US" sz="2000" i="1" dirty="0" smtClean="0"/>
              <a:t>Library and Information Research News </a:t>
            </a:r>
            <a:r>
              <a:rPr lang="en-US" sz="2000" dirty="0" smtClean="0"/>
              <a:t>, 25(81), 8-11.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For more information, please contact: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Kristina G. Ricketts, Ph.D.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713 </a:t>
            </a:r>
            <a:r>
              <a:rPr lang="en-US" sz="2000" dirty="0"/>
              <a:t>Garrigus Building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University of Kentucky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Lexington, KY 40546-0215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u="sng" dirty="0"/>
              <a:t>k.ricketts@uky.edu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PH: 859.257.3767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 descr="C:\Documents and Settings\Kris\Local Settings\Temporary Internet Files\Content.IE5\CHAB09M3\MC900431512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639458" y="2898889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6962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People &amp; Motivation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800600"/>
          </a:xfrm>
        </p:spPr>
        <p:txBody>
          <a:bodyPr/>
          <a:lstStyle/>
          <a:p>
            <a:r>
              <a:rPr lang="en-US" dirty="0"/>
              <a:t>People seek security</a:t>
            </a:r>
          </a:p>
          <a:p>
            <a:pPr lvl="1"/>
            <a:r>
              <a:rPr lang="en-US" dirty="0" smtClean="0"/>
              <a:t>Certain </a:t>
            </a:r>
            <a:r>
              <a:rPr lang="en-US" dirty="0"/>
              <a:t>needs fundamental to existence</a:t>
            </a:r>
          </a:p>
          <a:p>
            <a:pPr lvl="1"/>
            <a:r>
              <a:rPr lang="en-US" dirty="0"/>
              <a:t>Once these are met, focus on </a:t>
            </a:r>
            <a:r>
              <a:rPr lang="en-US" dirty="0" smtClean="0"/>
              <a:t>duties</a:t>
            </a:r>
            <a:endParaRPr lang="en-US" dirty="0"/>
          </a:p>
          <a:p>
            <a:r>
              <a:rPr lang="en-US" dirty="0"/>
              <a:t>People seek social systems</a:t>
            </a:r>
          </a:p>
          <a:p>
            <a:pPr lvl="1"/>
            <a:r>
              <a:rPr lang="en-US" dirty="0"/>
              <a:t>Relatedness, affiliation, interpersonal relations, belongingness, etc.</a:t>
            </a:r>
          </a:p>
          <a:p>
            <a:r>
              <a:rPr lang="en-US" dirty="0"/>
              <a:t>People seek personal growth</a:t>
            </a:r>
          </a:p>
          <a:p>
            <a:pPr lvl="1"/>
            <a:r>
              <a:rPr lang="en-US" dirty="0"/>
              <a:t>Advancement, need for achievement</a:t>
            </a:r>
          </a:p>
          <a:p>
            <a:pPr lvl="1"/>
            <a:r>
              <a:rPr lang="en-US" dirty="0"/>
              <a:t>“What’s in it for me?”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An inner force that drives individuals to accomplish personal and organizational goals</a:t>
            </a:r>
          </a:p>
          <a:p>
            <a:r>
              <a:rPr lang="en-US" dirty="0" smtClean="0"/>
              <a:t>To be moved to do something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“…the inspiration to act”</a:t>
            </a:r>
            <a:endParaRPr lang="en-US" sz="4000" dirty="0" smtClean="0"/>
          </a:p>
          <a:p>
            <a:r>
              <a:rPr lang="en-US" dirty="0" smtClean="0"/>
              <a:t>Two factors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i="1" u="sng" dirty="0" smtClean="0"/>
              <a:t>level</a:t>
            </a:r>
            <a:r>
              <a:rPr lang="en-US" sz="2400" dirty="0" smtClean="0"/>
              <a:t> of motivation – how motivated someone is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i="1" u="sng" dirty="0" smtClean="0"/>
              <a:t>orientation</a:t>
            </a:r>
            <a:r>
              <a:rPr lang="en-US" sz="2400" dirty="0" smtClean="0"/>
              <a:t> of motivation – what type of motivation inspires the individual</a:t>
            </a:r>
          </a:p>
          <a:p>
            <a:pPr lvl="3"/>
            <a:r>
              <a:rPr lang="en-US" dirty="0" smtClean="0"/>
              <a:t>Underlying attitudes and goals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sz="4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Types of Motivation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Intrinsic:</a:t>
            </a:r>
            <a:r>
              <a:rPr lang="en-US" dirty="0"/>
              <a:t> doing something because it </a:t>
            </a:r>
            <a:r>
              <a:rPr lang="en-US" dirty="0" smtClean="0"/>
              <a:t>is innately interesting</a:t>
            </a:r>
            <a:endParaRPr lang="en-US" dirty="0"/>
          </a:p>
          <a:p>
            <a:pPr lvl="1"/>
            <a:r>
              <a:rPr lang="en-US" dirty="0"/>
              <a:t>For the enjoyment of the activity</a:t>
            </a:r>
          </a:p>
          <a:p>
            <a:pPr lvl="1"/>
            <a:r>
              <a:rPr lang="en-US" dirty="0"/>
              <a:t>Internal </a:t>
            </a:r>
          </a:p>
          <a:p>
            <a:r>
              <a:rPr lang="en-US" u="sng" dirty="0"/>
              <a:t>Extrinsic:</a:t>
            </a:r>
            <a:r>
              <a:rPr lang="en-US" dirty="0"/>
              <a:t> doing something because it leads to </a:t>
            </a:r>
            <a:r>
              <a:rPr lang="en-US" dirty="0" smtClean="0"/>
              <a:t>a specific outcome</a:t>
            </a:r>
            <a:endParaRPr lang="en-US" dirty="0"/>
          </a:p>
          <a:p>
            <a:pPr lvl="1"/>
            <a:r>
              <a:rPr lang="en-US" dirty="0"/>
              <a:t>External, Reward, Instrumental</a:t>
            </a:r>
          </a:p>
          <a:p>
            <a:pPr lvl="1"/>
            <a:r>
              <a:rPr lang="en-US" dirty="0"/>
              <a:t>i.e. money, awards, acceptance, etc.</a:t>
            </a:r>
          </a:p>
          <a:p>
            <a:r>
              <a:rPr lang="en-US" u="sng" dirty="0" err="1"/>
              <a:t>Amotivation</a:t>
            </a:r>
            <a:r>
              <a:rPr lang="en-US" dirty="0"/>
              <a:t>: lacking intention to act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Think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endParaRPr lang="en-US" sz="3200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accent3"/>
                </a:solidFill>
              </a:rPr>
              <a:t>How are we defining leadership within our organization?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Situational Leadership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Originally developed in 1977 by Hersey &amp; Blanchard, began as the Life Cycle Theory</a:t>
            </a:r>
          </a:p>
          <a:p>
            <a:r>
              <a:rPr lang="en-US" dirty="0"/>
              <a:t>Definition</a:t>
            </a:r>
          </a:p>
          <a:p>
            <a:pPr lvl="1"/>
            <a:r>
              <a:rPr lang="en-US" sz="2400" dirty="0"/>
              <a:t>Appropriate leadership style depends upon the readiness level of the </a:t>
            </a:r>
            <a:r>
              <a:rPr lang="en-US" sz="2400" dirty="0" smtClean="0"/>
              <a:t>followers/volunteers</a:t>
            </a:r>
            <a:endParaRPr lang="en-US" sz="2400" dirty="0"/>
          </a:p>
          <a:p>
            <a:r>
              <a:rPr lang="en-US" dirty="0"/>
              <a:t>Model is broken down into leadership style and follower readiness</a:t>
            </a:r>
          </a:p>
          <a:p>
            <a:pPr lvl="1"/>
            <a:r>
              <a:rPr lang="en-US" sz="2400" u="sng" dirty="0"/>
              <a:t>Leadership style</a:t>
            </a:r>
            <a:r>
              <a:rPr lang="en-US" sz="2400" dirty="0"/>
              <a:t> – behavior by the leader as perceived by the followers</a:t>
            </a:r>
          </a:p>
          <a:p>
            <a:pPr lvl="1"/>
            <a:r>
              <a:rPr lang="en-US" sz="2400" u="sng" dirty="0"/>
              <a:t>Readiness</a:t>
            </a:r>
            <a:r>
              <a:rPr lang="en-US" sz="2400" dirty="0"/>
              <a:t> – follower </a:t>
            </a:r>
            <a:r>
              <a:rPr lang="en-US" sz="2400" dirty="0" smtClean="0"/>
              <a:t>competence and commitment</a:t>
            </a:r>
            <a:endParaRPr lang="en-US" sz="2400" dirty="0"/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Leadership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3587" cy="4497387"/>
          </a:xfrm>
        </p:spPr>
        <p:txBody>
          <a:bodyPr/>
          <a:lstStyle/>
          <a:p>
            <a:r>
              <a:rPr lang="en-US" dirty="0"/>
              <a:t>Broken down into two behaviors</a:t>
            </a:r>
          </a:p>
          <a:p>
            <a:pPr lvl="1"/>
            <a:r>
              <a:rPr lang="en-US" sz="2400" u="sng" dirty="0"/>
              <a:t>Task behavior</a:t>
            </a:r>
            <a:r>
              <a:rPr lang="en-US" sz="2400" dirty="0"/>
              <a:t> – the extent to which the leader engages in spelling out the duties/responsibilities of the group</a:t>
            </a:r>
          </a:p>
          <a:p>
            <a:pPr lvl="2"/>
            <a:r>
              <a:rPr lang="en-US" sz="2200" b="1" dirty="0"/>
              <a:t>Directive</a:t>
            </a:r>
            <a:r>
              <a:rPr lang="en-US" sz="2200" dirty="0"/>
              <a:t> behaviors</a:t>
            </a:r>
          </a:p>
          <a:p>
            <a:pPr lvl="1"/>
            <a:r>
              <a:rPr lang="en-US" sz="2400" u="sng" dirty="0"/>
              <a:t>Relationship behavior</a:t>
            </a:r>
            <a:r>
              <a:rPr lang="en-US" sz="2400" dirty="0"/>
              <a:t> – the </a:t>
            </a:r>
            <a:r>
              <a:rPr lang="en-US" sz="2400" dirty="0" smtClean="0"/>
              <a:t>extent</a:t>
            </a:r>
            <a:br>
              <a:rPr lang="en-US" sz="2400" dirty="0" smtClean="0"/>
            </a:br>
            <a:r>
              <a:rPr lang="en-US" sz="2400" dirty="0" smtClean="0"/>
              <a:t>to </a:t>
            </a:r>
            <a:r>
              <a:rPr lang="en-US" sz="2400" dirty="0"/>
              <a:t>which the leader engages in 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multiway</a:t>
            </a:r>
            <a:r>
              <a:rPr lang="en-US" sz="2400" dirty="0" smtClean="0"/>
              <a:t> </a:t>
            </a:r>
            <a:r>
              <a:rPr lang="en-US" sz="2400" dirty="0"/>
              <a:t>communication</a:t>
            </a:r>
          </a:p>
          <a:p>
            <a:pPr lvl="2"/>
            <a:r>
              <a:rPr lang="en-US" sz="2200" dirty="0"/>
              <a:t>Listening, </a:t>
            </a:r>
            <a:r>
              <a:rPr lang="en-US" sz="2200" dirty="0" smtClean="0"/>
              <a:t>facilitating,</a:t>
            </a:r>
            <a:br>
              <a:rPr lang="en-US" sz="2200" dirty="0" smtClean="0"/>
            </a:br>
            <a:r>
              <a:rPr lang="en-US" sz="2200" b="1" dirty="0" smtClean="0"/>
              <a:t>supportive</a:t>
            </a:r>
            <a:r>
              <a:rPr lang="en-US" sz="2200" dirty="0" smtClean="0"/>
              <a:t> </a:t>
            </a:r>
            <a:r>
              <a:rPr lang="en-US" sz="2200" dirty="0"/>
              <a:t>behaviors</a:t>
            </a:r>
          </a:p>
        </p:txBody>
      </p:sp>
      <p:pic>
        <p:nvPicPr>
          <p:cNvPr id="2050" name="Picture 2" descr="C:\Documents and Settings\Kris\Local Settings\Temporary Internet Files\Content.IE5\Z22IS7XE\MPj040156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276600"/>
            <a:ext cx="2445791" cy="2750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998</TotalTime>
  <Words>1446</Words>
  <Application>Microsoft Office PowerPoint</Application>
  <PresentationFormat>On-screen Show (4:3)</PresentationFormat>
  <Paragraphs>296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Civic</vt:lpstr>
      <vt:lpstr>Engaging &amp; Motivating your Volunteers</vt:lpstr>
      <vt:lpstr>Today’s Objectives</vt:lpstr>
      <vt:lpstr>The Difference of Volunteers – A Quick Review </vt:lpstr>
      <vt:lpstr>People &amp; Motivation</vt:lpstr>
      <vt:lpstr>Defining Motivation</vt:lpstr>
      <vt:lpstr>Basic Types of Motivation</vt:lpstr>
      <vt:lpstr>Let’s Think About…</vt:lpstr>
      <vt:lpstr>Situational Leadership</vt:lpstr>
      <vt:lpstr>Leadership Style</vt:lpstr>
      <vt:lpstr>Slide 10</vt:lpstr>
      <vt:lpstr>Follower Readiness</vt:lpstr>
      <vt:lpstr>Slide 12</vt:lpstr>
      <vt:lpstr>Slide 13</vt:lpstr>
      <vt:lpstr>Slide 14</vt:lpstr>
      <vt:lpstr>Slide 15</vt:lpstr>
      <vt:lpstr>Slide 16</vt:lpstr>
      <vt:lpstr>Situational Leadership Skills</vt:lpstr>
      <vt:lpstr>Situational Leadership</vt:lpstr>
      <vt:lpstr>Let’s Think About…</vt:lpstr>
      <vt:lpstr>Empowerment Defined</vt:lpstr>
      <vt:lpstr>Components of Empowerment</vt:lpstr>
      <vt:lpstr>Components of Empowerment</vt:lpstr>
      <vt:lpstr>Using Empowerment within Teams</vt:lpstr>
      <vt:lpstr>Using Empowerment within Teams</vt:lpstr>
      <vt:lpstr>Empowering Practices</vt:lpstr>
      <vt:lpstr>Empowering Practices</vt:lpstr>
      <vt:lpstr>Taking this Further…</vt:lpstr>
      <vt:lpstr>Volunteers’ Perception of Barriers</vt:lpstr>
      <vt:lpstr>Overcoming the Barriers</vt:lpstr>
      <vt:lpstr>Slide 30</vt:lpstr>
      <vt:lpstr>Top 10 of Good Volunteer Maintenance</vt:lpstr>
      <vt:lpstr>Top 10 of Good Volunteer Maintenance</vt:lpstr>
      <vt:lpstr>Top 10 of Good Volunteer Maintenance</vt:lpstr>
      <vt:lpstr>Discussion Questions</vt:lpstr>
      <vt:lpstr>References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&amp; Motivating your Volunteers</dc:title>
  <dc:creator>kgricketts</dc:creator>
  <cp:lastModifiedBy>mnall</cp:lastModifiedBy>
  <cp:revision>5</cp:revision>
  <dcterms:created xsi:type="dcterms:W3CDTF">2011-08-01T12:08:28Z</dcterms:created>
  <dcterms:modified xsi:type="dcterms:W3CDTF">2011-08-03T16:34:28Z</dcterms:modified>
</cp:coreProperties>
</file>