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1"/>
  </p:notesMasterIdLst>
  <p:handoutMasterIdLst>
    <p:handoutMasterId r:id="rId22"/>
  </p:handoutMasterIdLst>
  <p:sldIdLst>
    <p:sldId id="413" r:id="rId2"/>
    <p:sldId id="606" r:id="rId3"/>
    <p:sldId id="577" r:id="rId4"/>
    <p:sldId id="592" r:id="rId5"/>
    <p:sldId id="603" r:id="rId6"/>
    <p:sldId id="591" r:id="rId7"/>
    <p:sldId id="621" r:id="rId8"/>
    <p:sldId id="622" r:id="rId9"/>
    <p:sldId id="623" r:id="rId10"/>
    <p:sldId id="624" r:id="rId11"/>
    <p:sldId id="625" r:id="rId12"/>
    <p:sldId id="618" r:id="rId13"/>
    <p:sldId id="612" r:id="rId14"/>
    <p:sldId id="614" r:id="rId15"/>
    <p:sldId id="613" r:id="rId16"/>
    <p:sldId id="596" r:id="rId17"/>
    <p:sldId id="605" r:id="rId18"/>
    <p:sldId id="608" r:id="rId19"/>
    <p:sldId id="48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266A7D"/>
    <a:srgbClr val="268DA6"/>
    <a:srgbClr val="328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80" autoAdjust="0"/>
  </p:normalViewPr>
  <p:slideViewPr>
    <p:cSldViewPr>
      <p:cViewPr varScale="1">
        <p:scale>
          <a:sx n="58" d="100"/>
          <a:sy n="58" d="100"/>
        </p:scale>
        <p:origin x="19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87910" tIns="43955" rIns="87910" bIns="43955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87910" tIns="43955" rIns="87910" bIns="43955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87910" tIns="43955" rIns="87910" bIns="4395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0DE8DE-0690-47A8-B53A-43D82F371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11332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1CA2677-7A0B-4E98-BAC2-BFA0D400B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8042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Give background on bio if none is given</a:t>
            </a: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0BC8178-0898-4CF8-88D0-F0B0652399AF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7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61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Gearing up for a very busy September and October. </a:t>
            </a:r>
          </a:p>
          <a:p>
            <a:endParaRPr lang="en-US" altLang="en-US" smtClean="0"/>
          </a:p>
          <a:p>
            <a:r>
              <a:rPr lang="en-US" altLang="en-US" smtClean="0"/>
              <a:t>What will FY14 look like?</a:t>
            </a:r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01BA9B8-BADA-440E-9B95-50178BFEDF7B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66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Not sure at this point what’s going to happen. 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5D7973-B534-49C0-938D-98BF0AC0BCD4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1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So what can NARFE members do about it? That’s where the Protect America’s Heartbeat campaign comes in. Need to do more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Two components to the PAH campaign – media and grassroots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It’s important to keep in mind that PAH is not a campaign with a start and end date. This is an ongoing part of NARFE’s legislative activities</a:t>
            </a:r>
          </a:p>
          <a:p>
            <a:pPr lvl="1"/>
            <a:endParaRPr lang="en-US" altLang="en-US" smtClean="0"/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C779302-3B15-48B1-B085-8B53A45E6037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51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What is Grassroots?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A bottom up, not a top down, approach to advocacy 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A locally driven, grassroots campaign shows momentum for an issue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Grassroots engagement shows personal commitment and demonstrates the importance of the issue – the more important it is to you, the more important it will be to your </a:t>
            </a:r>
            <a:r>
              <a:rPr lang="en-US" dirty="0" err="1" smtClean="0">
                <a:latin typeface="Helvetica" pitchFamily="34" charset="0"/>
              </a:rPr>
              <a:t>MOC</a:t>
            </a:r>
            <a:r>
              <a:rPr lang="en-US" dirty="0" smtClean="0">
                <a:latin typeface="Helvetica" pitchFamily="34" charset="0"/>
              </a:rPr>
              <a:t>.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Helvetic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Helvetica" pitchFamily="34" charset="0"/>
              </a:rPr>
              <a:t>Who Can Do Grassroots?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Everybody and Anybody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Does not require special skills or tools – don’t need a computer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Its just you telling your story… Who else better to do that then you? SHARE YOUR STORY WITH NARFE TOO! (mention questionnaire)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Helvetic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Helvetica" pitchFamily="34" charset="0"/>
              </a:rPr>
              <a:t>When Can I Do Grassroots?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August is NARFE Advocacy month… Congress adjourned for 5 weeks.. Host a meeting or request a meeting</a:t>
            </a:r>
          </a:p>
          <a:p>
            <a:pPr marL="171450" lvl="1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September call-in week – 16-20. </a:t>
            </a:r>
          </a:p>
          <a:p>
            <a:pPr marL="171450" lvl="1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Chapter meetings… Write letters at meetings or make phone calls</a:t>
            </a:r>
          </a:p>
          <a:p>
            <a:pPr marL="171450" lvl="1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Any time… Read a story/see an interview that gets your blood boiling, write a letter/make a phone call to congressional office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7F7F7F"/>
              </a:solidFill>
              <a:latin typeface="Helvetica" pitchFamily="34" charset="0"/>
            </a:endParaRPr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9EE0FDC-BE6F-47F5-9F9B-90A062691AA9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49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bread and butter of this campaign is the “how”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F7F7F"/>
                </a:solidFill>
                <a:latin typeface="Helvetica" pitchFamily="34" charset="0"/>
              </a:rPr>
              <a:t>Toolkit</a:t>
            </a:r>
          </a:p>
          <a:p>
            <a:pPr marL="628650" lvl="1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F7F7F"/>
                </a:solidFill>
                <a:latin typeface="Helvetica" pitchFamily="34" charset="0"/>
              </a:rPr>
              <a:t>Step-by-step guide on how to host a member of Congress or request a meeting</a:t>
            </a:r>
          </a:p>
          <a:p>
            <a:pPr marL="628650" lvl="1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F7F7F"/>
                </a:solidFill>
                <a:latin typeface="Helvetica" pitchFamily="34" charset="0"/>
              </a:rPr>
              <a:t>Documents that you can take with you to meetings</a:t>
            </a:r>
          </a:p>
          <a:p>
            <a:pPr marL="628650" lvl="1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F7F7F"/>
                </a:solidFill>
                <a:latin typeface="Helvetica" pitchFamily="34" charset="0"/>
              </a:rPr>
              <a:t>Sample letters to the editor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7403B9F-C5B8-44F5-87E3-3AB1A492FB35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62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2CE31B-72B2-4934-99DE-7F4240D29BFD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56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Calculator! </a:t>
            </a:r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8DD116-DEB9-46C4-86D8-4182F78070D3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15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NOT GOOD ENOUGH. 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Tell pay freeze story – Why would members in tight races go out on a limb to support you if they’re not hearing from you?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If you’re not taking action, don’t assume someone is taking action on your behalf.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BDAD58-60D3-43AD-8118-6999035C250D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506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74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B05A865-2941-49F6-9C18-CDD68567538C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70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7E41D2D-68BA-46FA-A394-9816FC3B5B50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710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3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9D89338-BD48-48F4-BF00-D7E2429A9EE7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0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4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05FFF9-B86B-4CA3-8E82-3B3945E2BBA2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2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93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Small victory on pay freeze – 27 MOCs switched their vote positively</a:t>
            </a:r>
          </a:p>
          <a:p>
            <a:endParaRPr lang="en-US" altLang="en-US" smtClean="0"/>
          </a:p>
          <a:p>
            <a:r>
              <a:rPr lang="en-US" altLang="en-US" smtClean="0"/>
              <a:t>Furloughs on April 21</a:t>
            </a:r>
            <a:r>
              <a:rPr lang="en-US" altLang="en-US" baseline="30000" smtClean="0"/>
              <a:t>st</a:t>
            </a:r>
            <a:r>
              <a:rPr lang="en-US" altLang="en-US" smtClean="0"/>
              <a:t> at – EPA, OMB, Park Service and FAA</a:t>
            </a:r>
          </a:p>
          <a:p>
            <a:r>
              <a:rPr lang="en-US" altLang="en-US" smtClean="0"/>
              <a:t>	well, we saw what happened with FAA. </a:t>
            </a:r>
          </a:p>
          <a:p>
            <a:endParaRPr lang="en-US" altLang="en-US" smtClean="0"/>
          </a:p>
          <a:p>
            <a:r>
              <a:rPr lang="en-US" altLang="en-US" smtClean="0"/>
              <a:t>DOD furloughs started this week. One day a week (20%) cut through Sept.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2B3DAFE-5CC5-4AE3-820D-FEAC9214B237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174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2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CD5598A-4C45-4C07-94C9-06DD75B56C1B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277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1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So where does that leave us today?</a:t>
            </a:r>
          </a:p>
          <a:p>
            <a:endParaRPr lang="en-US" altLang="en-US" smtClean="0"/>
          </a:p>
          <a:p>
            <a:r>
              <a:rPr lang="en-US" altLang="en-US" smtClean="0"/>
              <a:t>You and I may think that $114 billion is enough, but not everyone agrees. </a:t>
            </a:r>
          </a:p>
          <a:p>
            <a:endParaRPr lang="en-US" altLang="en-US" smtClean="0"/>
          </a:p>
          <a:p>
            <a:r>
              <a:rPr lang="en-US" altLang="en-US" smtClean="0"/>
              <a:t>Unfortunately, many proposals that weren’t adopted in the 112</a:t>
            </a:r>
            <a:r>
              <a:rPr lang="en-US" altLang="en-US" baseline="30000" smtClean="0"/>
              <a:t>th</a:t>
            </a:r>
            <a:r>
              <a:rPr lang="en-US" altLang="en-US" smtClean="0"/>
              <a:t> Congress are still on the table for the 113</a:t>
            </a:r>
            <a:r>
              <a:rPr lang="en-US" altLang="en-US" baseline="30000" smtClean="0"/>
              <a:t>th</a:t>
            </a:r>
            <a:r>
              <a:rPr lang="en-US" altLang="en-US" smtClean="0"/>
              <a:t>.  </a:t>
            </a:r>
          </a:p>
          <a:p>
            <a:endParaRPr lang="en-US" altLang="en-US" smtClean="0"/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DCC4D4F-50B6-45D8-BEAB-8E1ABFC02CC5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79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26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Give short explanation</a:t>
            </a:r>
          </a:p>
          <a:p>
            <a:endParaRPr lang="en-US" altLang="en-US" smtClean="0"/>
          </a:p>
          <a:p>
            <a:r>
              <a:rPr lang="en-US" altLang="en-US" smtClean="0"/>
              <a:t>Does not reflect how seniors spend their money – Medical costs. Can’t switch medication easily</a:t>
            </a:r>
          </a:p>
          <a:p>
            <a:endParaRPr lang="en-US" altLang="en-US" smtClean="0"/>
          </a:p>
          <a:p>
            <a:r>
              <a:rPr lang="en-US" altLang="en-US" smtClean="0"/>
              <a:t>Mention Calculator</a:t>
            </a:r>
          </a:p>
          <a:p>
            <a:endParaRPr lang="en-US" altLang="en-US" smtClean="0"/>
          </a:p>
          <a:p>
            <a:r>
              <a:rPr lang="en-US" altLang="en-US" smtClean="0"/>
              <a:t>Change in tax code</a:t>
            </a: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430EFD0-E8B4-4995-9684-D760E9E22075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3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 Pres’ budget for first time</a:t>
            </a:r>
          </a:p>
          <a:p>
            <a:endParaRPr lang="en-US" altLang="en-US" smtClean="0"/>
          </a:p>
          <a:p>
            <a:r>
              <a:rPr lang="en-US" altLang="en-US" smtClean="0"/>
              <a:t>Postal changes – Senate bill impacts all FEHBP participants. </a:t>
            </a:r>
          </a:p>
          <a:p>
            <a:endParaRPr lang="en-US" altLang="en-US" smtClean="0"/>
          </a:p>
          <a:p>
            <a:r>
              <a:rPr lang="en-US" altLang="en-US" smtClean="0"/>
              <a:t>Camp bill unlikely to move, but expect a lot of rhetoric</a:t>
            </a: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00EC6F-19C9-4BCC-9DC2-FDDC31EF4B53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82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Important to note that these things haven’t happened b/c of NARFE advocacy! </a:t>
            </a:r>
          </a:p>
          <a:p>
            <a:endParaRPr lang="en-US" altLang="en-US" smtClean="0"/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20100F9-11A2-45C3-8884-C8381F249B91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7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0AEB-9FAC-4EB7-AB42-97F4AF748F5D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84A24-8826-44D8-80DD-0A66FCB4B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62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C704-CAA7-41EF-B9DB-627524B32387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8398A-CF0C-4BA6-AF84-A121FB63B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43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7491-9D7D-49BD-B157-4AD4F9345B0A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59CBB-8EA9-4F21-A97A-2281EDE63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36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137A-D15E-4902-8DB2-C0EEA225E5B4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BEBD8-429D-4179-960B-32F1BCF71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80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B81ED-8239-4F7A-BA38-6EFC5C0672C8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36CA0-4D5F-403A-BDB4-CA726E9DB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86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99A5-F2B7-4BFD-A1EB-1AF41D19EB76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CF89497-50D3-4F1A-8CC9-25813A0A3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0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4A1D-6E51-453A-99D2-877CD9496AEC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7341D-44DC-4F36-B166-0C89E9882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38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1B8C-E9F4-401E-BA2B-85E4BD7C9E97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AE0E8-C3A5-4ED7-BB96-70D69D358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98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FAAE-26F8-460C-B932-D9A68F1B52B3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90424-BFA7-4FAB-B1C9-C1112B216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3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13B8-39D5-4BAA-AF8C-B61C85901954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52852-708A-4427-99F8-7B96EAE87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52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F592-35F6-44F5-BDFB-76B2F0596734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F0EA-6EA7-4AD1-A334-50D3A37D0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4EB902F0-D2A0-4C0A-B886-C4F8C2D7D8A8}" type="datetime1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5868B3-821D-4BBA-AA75-3F1FCDB28A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09" r:id="rId2"/>
    <p:sldLayoutId id="2147484315" r:id="rId3"/>
    <p:sldLayoutId id="2147484310" r:id="rId4"/>
    <p:sldLayoutId id="2147484311" r:id="rId5"/>
    <p:sldLayoutId id="2147484312" r:id="rId6"/>
    <p:sldLayoutId id="2147484316" r:id="rId7"/>
    <p:sldLayoutId id="2147484317" r:id="rId8"/>
    <p:sldLayoutId id="2147484318" r:id="rId9"/>
    <p:sldLayoutId id="2147484313" r:id="rId10"/>
    <p:sldLayoutId id="21474843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MS PGothic" panose="020B0600070205080204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protectamericasheartbeat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fe.org/heartbea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439738" y="9144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Andalus" pitchFamily="18" charset="-78"/>
                <a:cs typeface="Andalus" pitchFamily="18" charset="-78"/>
                <a:sym typeface="Symbol" panose="05050102010706020507" pitchFamily="18" charset="2"/>
              </a:rPr>
              <a:t>Region X Training Conference</a:t>
            </a:r>
            <a:endParaRPr lang="en-US" altLang="en-US" sz="4000" b="1">
              <a:solidFill>
                <a:schemeClr val="bg1"/>
              </a:solidFill>
              <a:latin typeface="Andalus" pitchFamily="18" charset="-78"/>
              <a:cs typeface="Andalus" pitchFamily="18" charset="-78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en-US" sz="2000" b="1">
              <a:solidFill>
                <a:srgbClr val="FFFFFF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FFFFFF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September 12, 2013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400" b="1">
                <a:solidFill>
                  <a:srgbClr val="FFFFFF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Legislative Update</a:t>
            </a:r>
          </a:p>
          <a:p>
            <a:pPr algn="ctr" eaLnBrk="1" hangingPunct="1"/>
            <a:endParaRPr lang="en-US" altLang="en-US" sz="1100" b="1"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/>
            <a:r>
              <a:rPr lang="en-US" altLang="en-US" sz="3200" b="1">
                <a:latin typeface="Helvetica" panose="020B0604020202020204" pitchFamily="34" charset="0"/>
                <a:sym typeface="Symbol" panose="05050102010706020507" pitchFamily="18" charset="2"/>
              </a:rPr>
              <a:t>Jessica Klement</a:t>
            </a:r>
          </a:p>
          <a:p>
            <a:pPr algn="ctr" eaLnBrk="1" hangingPunct="1"/>
            <a:r>
              <a:rPr lang="en-US" altLang="en-US" sz="2400" b="1">
                <a:latin typeface="Helvetica" panose="020B0604020202020204" pitchFamily="34" charset="0"/>
                <a:sym typeface="Symbol" panose="05050102010706020507" pitchFamily="18" charset="2"/>
              </a:rPr>
              <a:t>NARFE Legislative Director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52578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sz="3400" b="1">
              <a:solidFill>
                <a:srgbClr val="FFFFFF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b="3969"/>
          <a:stretch>
            <a:fillRect/>
          </a:stretch>
        </p:blipFill>
        <p:spPr bwMode="auto">
          <a:xfrm>
            <a:off x="569913" y="5486400"/>
            <a:ext cx="8497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19600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endParaRPr lang="en-US" altLang="en-US" sz="360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Sequestration effects starting to be felt, but blame game continues </a:t>
            </a:r>
          </a:p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Government will be funded at sequestration levels for next 9 years, unless Congress takes action</a:t>
            </a:r>
          </a:p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Grand Bargain</a:t>
            </a:r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So Now What?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6019800"/>
            <a:ext cx="4046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19600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en-US" b="1" dirty="0" smtClean="0">
                <a:latin typeface="Calibri" pitchFamily="34" charset="0"/>
              </a:rPr>
              <a:t>September and October Deadlines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Fiscal year starts October 1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Likely a CR will pass instead of individual bills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Could mean more furloughs, possibly </a:t>
            </a:r>
            <a:r>
              <a:rPr lang="en-US" sz="2400" dirty="0" err="1" smtClean="0">
                <a:latin typeface="Calibri" pitchFamily="34" charset="0"/>
              </a:rPr>
              <a:t>RIFs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Debt </a:t>
            </a:r>
            <a:r>
              <a:rPr lang="en-US" smtClean="0">
                <a:latin typeface="Calibri" pitchFamily="34" charset="0"/>
              </a:rPr>
              <a:t>ceiling needs </a:t>
            </a:r>
            <a:r>
              <a:rPr lang="en-US" dirty="0" smtClean="0">
                <a:latin typeface="Calibri" pitchFamily="34" charset="0"/>
              </a:rPr>
              <a:t>to be raised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Full repeal of Affordable Care Act top priority for House GOP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Grand Bargain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Could include federal funding, tax reform AND entitlement spending, including Chained CPI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Conversations taking place behind the scenes</a:t>
            </a:r>
          </a:p>
        </p:txBody>
      </p:sp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So Now What?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48363"/>
            <a:ext cx="4046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latin typeface="Arial" panose="020B0604020202020204" pitchFamily="34" charset="0"/>
              </a:rPr>
              <a:t>Protect America’s Heartbeat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4419600" y="3508375"/>
            <a:ext cx="457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hlinkClick r:id="rId4"/>
              </a:rPr>
              <a:t>www.protectamericasheartbeat.org</a:t>
            </a:r>
            <a:r>
              <a:rPr lang="en-US" altLang="en-US" sz="2000"/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5"/>
          <a:srcRect l="24327" t="9106" r="25569" b="61589"/>
          <a:stretch>
            <a:fillRect/>
          </a:stretch>
        </p:blipFill>
        <p:spPr bwMode="auto">
          <a:xfrm>
            <a:off x="4381500" y="1371600"/>
            <a:ext cx="4610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6"/>
          <a:srcRect l="24486" t="9118" r="25701" b="16442"/>
          <a:stretch>
            <a:fillRect/>
          </a:stretch>
        </p:blipFill>
        <p:spPr bwMode="auto">
          <a:xfrm>
            <a:off x="228600" y="2366963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06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r>
              <a:rPr lang="en-US" sz="2800" b="1" dirty="0" smtClean="0"/>
              <a:t>WHAT?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 A grassroots campaign designed to get NARFE members more engaged in legislation that affects them</a:t>
            </a:r>
            <a:endParaRPr lang="en-US" sz="800" dirty="0"/>
          </a:p>
          <a:p>
            <a:pPr marL="0" indent="0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r>
              <a:rPr lang="en-US" sz="2800" b="1" dirty="0" smtClean="0"/>
              <a:t>WHO?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You!</a:t>
            </a:r>
            <a:endParaRPr lang="en-US" sz="800" dirty="0"/>
          </a:p>
          <a:p>
            <a:pPr marL="0" indent="0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r>
              <a:rPr lang="en-US" sz="2800" b="1" dirty="0" smtClean="0"/>
              <a:t>WHY?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Because Congress can change your benefits AT ANY TIME</a:t>
            </a:r>
          </a:p>
          <a:p>
            <a:pPr marL="0" indent="0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r>
              <a:rPr lang="en-US" sz="2800" b="1" dirty="0" smtClean="0"/>
              <a:t>WHERE?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In your home states and districts, at NARFE chapter meetings</a:t>
            </a:r>
          </a:p>
          <a:p>
            <a:pPr marL="0" indent="0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en-US" sz="800" dirty="0"/>
          </a:p>
          <a:p>
            <a:pPr marL="0" indent="0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r>
              <a:rPr lang="en-US" sz="2800" b="1" dirty="0" smtClean="0"/>
              <a:t>WHEN?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NOW</a:t>
            </a:r>
            <a:r>
              <a:rPr lang="en-US" dirty="0"/>
              <a:t>!</a:t>
            </a:r>
            <a:endParaRPr lang="en-US" dirty="0" smtClean="0"/>
          </a:p>
          <a:p>
            <a:pPr marL="0" indent="0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en-US" dirty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538"/>
          </a:xfrm>
        </p:spPr>
        <p:txBody>
          <a:bodyPr/>
          <a:lstStyle/>
          <a:p>
            <a:r>
              <a:rPr lang="en-US" altLang="en-US" sz="4000" smtClean="0"/>
              <a:t>PAH Grassroots Campaign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r>
              <a:rPr lang="en-US" sz="2800" b="1" dirty="0" smtClean="0"/>
              <a:t>HOW?</a:t>
            </a:r>
          </a:p>
          <a:p>
            <a:pPr marL="0" indent="0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en-US" sz="800" b="1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 </a:t>
            </a:r>
            <a:r>
              <a:rPr lang="en-US" sz="2200" dirty="0" smtClean="0"/>
              <a:t>Reframing how NARFE thinks about grassroots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2200" dirty="0" smtClean="0"/>
              <a:t> Working on constant engagement with federation leaders,        starting with 6 target states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2200" dirty="0"/>
              <a:t> </a:t>
            </a:r>
            <a:r>
              <a:rPr lang="en-US" sz="2200" dirty="0" smtClean="0"/>
              <a:t>State-specific toolkits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2200" dirty="0" smtClean="0"/>
              <a:t> Better utilization of larger </a:t>
            </a:r>
            <a:r>
              <a:rPr lang="en-US" sz="2200" dirty="0" err="1" smtClean="0"/>
              <a:t>PAH</a:t>
            </a:r>
            <a:r>
              <a:rPr lang="en-US" sz="2200" dirty="0" smtClean="0"/>
              <a:t> Toolkit – </a:t>
            </a:r>
            <a:r>
              <a:rPr lang="en-US" sz="2200" dirty="0" smtClean="0">
                <a:hlinkClick r:id="rId3"/>
              </a:rPr>
              <a:t>www.narfe.org/heartbeat</a:t>
            </a:r>
            <a:r>
              <a:rPr lang="en-US" sz="2200" dirty="0" smtClean="0"/>
              <a:t>.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2200" dirty="0"/>
              <a:t> </a:t>
            </a:r>
            <a:r>
              <a:rPr lang="en-US" sz="2200" dirty="0" smtClean="0"/>
              <a:t>Including legislative information at chapter meetings, federation events and in newsletters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2200" dirty="0"/>
              <a:t>Making sure Federation Legislative Chairs are in constant communications with NARFE Legislative </a:t>
            </a:r>
            <a:r>
              <a:rPr lang="en-US" sz="2200" dirty="0" smtClean="0"/>
              <a:t>Department</a:t>
            </a:r>
            <a:endParaRPr lang="en-US" sz="2200" dirty="0"/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2200" dirty="0" smtClean="0"/>
              <a:t>This is just the beginning of a larger, functioning grassroots program within NARFE</a:t>
            </a:r>
          </a:p>
          <a:p>
            <a:pPr marL="0" indent="0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dirty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538"/>
          </a:xfrm>
        </p:spPr>
        <p:txBody>
          <a:bodyPr/>
          <a:lstStyle/>
          <a:p>
            <a:r>
              <a:rPr lang="en-US" altLang="en-US" sz="4000" smtClean="0"/>
              <a:t>PAH Grassroots Campaign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r>
              <a:rPr lang="en-US" sz="2800" b="1" dirty="0" smtClean="0"/>
              <a:t>HOW?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/>
              <a:t> Focusing on largest current threat – Chained </a:t>
            </a:r>
            <a:r>
              <a:rPr lang="en-US" dirty="0" smtClean="0"/>
              <a:t>CPI</a:t>
            </a:r>
            <a:endParaRPr lang="en-US" dirty="0"/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/>
              <a:t> Taking action to protect your benefits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sz="800" dirty="0"/>
          </a:p>
          <a:p>
            <a:pPr lvl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Phone calls – </a:t>
            </a:r>
            <a:r>
              <a:rPr lang="en-US" b="1" dirty="0" smtClean="0"/>
              <a:t>Sept. 16-20</a:t>
            </a:r>
            <a:r>
              <a:rPr lang="en-US" b="1" baseline="30000" dirty="0"/>
              <a:t> </a:t>
            </a:r>
            <a:r>
              <a:rPr lang="en-US" dirty="0" smtClean="0"/>
              <a:t>is NARFE Call Congress week!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Emails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Meetings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Building relationships with congressional offices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Letters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Town halls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err="1" smtClean="0"/>
              <a:t>LTEs</a:t>
            </a:r>
            <a:endParaRPr lang="en-US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Community events – parades, state fairs, etc… </a:t>
            </a:r>
            <a:endParaRPr lang="en-US" dirty="0"/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538"/>
          </a:xfrm>
        </p:spPr>
        <p:txBody>
          <a:bodyPr/>
          <a:lstStyle/>
          <a:p>
            <a:r>
              <a:rPr lang="en-US" altLang="en-US" sz="4000" smtClean="0"/>
              <a:t>PAH Grassroots Campaign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382000" cy="4572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alibri" panose="020F0502020204030204" pitchFamily="34" charset="0"/>
              </a:rPr>
              <a:t>What does this mean for you, as a NARFE member?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alibri" panose="020F0502020204030204" pitchFamily="34" charset="0"/>
              </a:rPr>
              <a:t>	What would the Chained CPI mean for you?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600" smtClean="0">
              <a:latin typeface="Calibri" panose="020F0502020204030204" pitchFamily="34" charset="0"/>
            </a:endParaRPr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en-US" altLang="en-US" sz="2800" smtClean="0">
                <a:latin typeface="Calibri" panose="020F0502020204030204" pitchFamily="34" charset="0"/>
              </a:rPr>
              <a:t>Ongoing debate surrounding the role and size of the federal government in our daily lives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600" smtClean="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alibri" panose="020F0502020204030204" pitchFamily="34" charset="0"/>
              </a:rPr>
              <a:t>You are in a unique position to share your experiences as a federal worker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600" smtClean="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alibri" panose="020F0502020204030204" pitchFamily="34" charset="0"/>
              </a:rPr>
              <a:t>All politics is local. Drive it home!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25400" cap="flat" algn="ctr"/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err="1" smtClean="0">
                <a:ea typeface="+mj-ea"/>
              </a:rPr>
              <a:t>PAH</a:t>
            </a:r>
            <a:r>
              <a:rPr lang="en-US" sz="4000" b="1" kern="0" dirty="0" smtClean="0">
                <a:ea typeface="+mj-ea"/>
              </a:rPr>
              <a:t> Messaging</a:t>
            </a:r>
            <a:endParaRPr lang="en-US" sz="4000" b="1" kern="0" dirty="0">
              <a:ea typeface="+mj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96000"/>
            <a:ext cx="4046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068763"/>
          </a:xfrm>
        </p:spPr>
        <p:txBody>
          <a:bodyPr rtlCol="0">
            <a:normAutofit fontScale="92500" lnSpcReduction="10000"/>
          </a:bodyPr>
          <a:lstStyle/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ea typeface="+mn-ea"/>
            </a:endParaRP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800" dirty="0" smtClean="0">
                <a:ea typeface="+mn-ea"/>
              </a:rPr>
              <a:t>In the 112</a:t>
            </a:r>
            <a:r>
              <a:rPr lang="en-US" sz="2800" baseline="30000" dirty="0" smtClean="0">
                <a:ea typeface="+mn-ea"/>
              </a:rPr>
              <a:t>th</a:t>
            </a:r>
            <a:r>
              <a:rPr lang="en-US" sz="2800" dirty="0" smtClean="0">
                <a:ea typeface="+mn-ea"/>
              </a:rPr>
              <a:t> Congress (2011-2012)…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800" dirty="0">
                <a:ea typeface="+mn-ea"/>
              </a:rPr>
              <a:t>	</a:t>
            </a:r>
            <a:r>
              <a:rPr lang="en-US" sz="2800" dirty="0" smtClean="0">
                <a:ea typeface="+mn-ea"/>
              </a:rPr>
              <a:t>49,484 activists sent 602,111 letters to Congress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800" dirty="0">
                <a:ea typeface="+mn-ea"/>
              </a:rPr>
              <a:t>	</a:t>
            </a:r>
            <a:r>
              <a:rPr lang="en-US" sz="2800" dirty="0" smtClean="0">
                <a:ea typeface="+mn-ea"/>
              </a:rPr>
              <a:t>Roughly 33,000 phone calls were made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2800" dirty="0">
              <a:ea typeface="+mn-ea"/>
            </a:endParaRP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800" dirty="0" smtClean="0">
                <a:ea typeface="+mn-ea"/>
              </a:rPr>
              <a:t>So far in the 113</a:t>
            </a:r>
            <a:r>
              <a:rPr lang="en-US" sz="2800" baseline="30000" dirty="0" smtClean="0">
                <a:ea typeface="+mn-ea"/>
              </a:rPr>
              <a:t>th</a:t>
            </a:r>
            <a:r>
              <a:rPr lang="en-US" sz="2800" dirty="0" smtClean="0">
                <a:ea typeface="+mn-ea"/>
              </a:rPr>
              <a:t> Congress…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800" dirty="0">
                <a:ea typeface="+mn-ea"/>
              </a:rPr>
              <a:t>	</a:t>
            </a:r>
            <a:r>
              <a:rPr lang="en-US" sz="2800" dirty="0" smtClean="0">
                <a:ea typeface="+mn-ea"/>
              </a:rPr>
              <a:t>24,000 activists have sent 175,000 letters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800" dirty="0" smtClean="0"/>
              <a:t>	Does </a:t>
            </a:r>
            <a:r>
              <a:rPr lang="en-US" sz="2800" dirty="0"/>
              <a:t>not include letters signed and sent at </a:t>
            </a:r>
            <a:r>
              <a:rPr lang="en-US" sz="2800" dirty="0" smtClean="0"/>
              <a:t>				Federation </a:t>
            </a:r>
            <a:r>
              <a:rPr lang="en-US" sz="2800" dirty="0"/>
              <a:t>Conventions.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2800" dirty="0" smtClean="0">
              <a:ea typeface="+mn-ea"/>
            </a:endParaRP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2800" dirty="0" smtClean="0">
              <a:ea typeface="+mn-ea"/>
            </a:endParaRP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458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Protect America’s Heartbeat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382000" cy="4114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25400" cap="flat" algn="ctr"/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smtClean="0">
                <a:ea typeface="+mj-ea"/>
              </a:rPr>
              <a:t>NARFE-PAC</a:t>
            </a:r>
            <a:endParaRPr lang="en-US" sz="4000" b="1" kern="0" dirty="0">
              <a:ea typeface="+mj-ea"/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446088" y="2133600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>
                <a:solidFill>
                  <a:schemeClr val="tx2"/>
                </a:solidFill>
              </a:rPr>
              <a:t>Why is NARFE-PAC Important?</a:t>
            </a: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088" y="2887663"/>
            <a:ext cx="8393112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Elections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 cost money. NARFE-PAC helps fund the campaigns of candidates 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who will support federal employees and 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retirees win their elections.</a:t>
            </a:r>
            <a:endParaRPr lang="en-US" sz="2400" dirty="0">
              <a:solidFill>
                <a:schemeClr val="tx2"/>
              </a:solidFill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en-US" sz="1000" dirty="0">
              <a:solidFill>
                <a:schemeClr val="tx2"/>
              </a:solidFill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Access.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  Allows direct 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contact with members of Congress, face-to-face interactions at campaign fundraisers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en-US" sz="1000" dirty="0">
              <a:solidFill>
                <a:schemeClr val="tx2"/>
              </a:solidFill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Leaders.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 Helps develop relationships with our strongest proponents, helps them gain more influence.</a:t>
            </a:r>
            <a:endParaRPr lang="en-US" sz="3600" dirty="0">
              <a:solidFill>
                <a:schemeClr val="tx2"/>
              </a:solidFill>
              <a:cs typeface="+mn-cs"/>
            </a:endParaRPr>
          </a:p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2667000"/>
            <a:ext cx="7772400" cy="76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Questions?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96000"/>
            <a:ext cx="4046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439738" y="9144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6000" b="1">
                <a:solidFill>
                  <a:schemeClr val="bg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Frozen, Furloughed and FED Up!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0" y="52578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sz="3400" b="1">
              <a:solidFill>
                <a:srgbClr val="FFFFFF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b="3969"/>
          <a:stretch>
            <a:fillRect/>
          </a:stretch>
        </p:blipFill>
        <p:spPr bwMode="auto">
          <a:xfrm>
            <a:off x="569913" y="5486400"/>
            <a:ext cx="8497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750" y="381000"/>
            <a:ext cx="7772400" cy="1295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What has happened so far?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96000"/>
            <a:ext cx="4046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jtagen\AppData\Local\Microsoft\Windows\Temporary Internet Files\Content.IE5\VXDMJM75\MP90034177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96000"/>
            <a:ext cx="4046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Calibri" pitchFamily="34" charset="0"/>
              </a:rPr>
              <a:t>Three-year federal employee pay freeze </a:t>
            </a:r>
          </a:p>
          <a:p>
            <a:pPr eaLnBrk="1" hangingPunct="1">
              <a:defRPr/>
            </a:pPr>
            <a:endParaRPr lang="en-US" sz="18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3200" dirty="0" smtClean="0">
                <a:latin typeface="Calibri" pitchFamily="34" charset="0"/>
              </a:rPr>
              <a:t>Increase in retirement contributions for those hired on or after January 1, 2013</a:t>
            </a:r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endParaRPr lang="en-US" sz="18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3200" dirty="0" smtClean="0">
                <a:latin typeface="Calibri" pitchFamily="34" charset="0"/>
              </a:rPr>
              <a:t>Sequestration and Furloughs</a:t>
            </a:r>
            <a:endParaRPr lang="en-US" sz="1200" dirty="0" smtClean="0">
              <a:latin typeface="Calibri" pitchFamily="34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rgbClr val="FF0000"/>
                </a:solidFill>
                <a:latin typeface="Calibri" pitchFamily="34" charset="0"/>
              </a:rPr>
              <a:t>For a Grand Total of….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Changes to Pay and Retirement</a:t>
            </a: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7129463" y="538163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96000"/>
            <a:ext cx="4046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9625" y="315913"/>
            <a:ext cx="7772400" cy="1752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Changes to Pay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and Retirement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7129463" y="538163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1229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533400"/>
            <a:ext cx="3400425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5105400" y="36576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Calibri" panose="020F0502020204030204" pitchFamily="34" charset="0"/>
              </a:rPr>
              <a:t>…$114 Billion!</a:t>
            </a:r>
          </a:p>
        </p:txBody>
      </p:sp>
      <p:sp>
        <p:nvSpPr>
          <p:cNvPr id="7" name="Bent Arrow 6"/>
          <p:cNvSpPr/>
          <p:nvPr/>
        </p:nvSpPr>
        <p:spPr>
          <a:xfrm rot="10800000">
            <a:off x="5029200" y="4419600"/>
            <a:ext cx="1447800" cy="152399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96000"/>
            <a:ext cx="4046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7086600" cy="3352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3316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What’s Still on the Table?</a:t>
            </a:r>
          </a:p>
        </p:txBody>
      </p:sp>
      <p:pic>
        <p:nvPicPr>
          <p:cNvPr id="13317" name="Picture 5" descr="C:\Users\jklement\AppData\Local\Microsoft\Windows\Temporary Internet Files\Content.IE5\2MXM845X\MC90043873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97138"/>
            <a:ext cx="5824538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1863725"/>
            <a:ext cx="8534400" cy="4994275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en-US" sz="4000" b="1" dirty="0" smtClean="0">
                <a:latin typeface="Calibri" pitchFamily="34" charset="0"/>
              </a:rPr>
              <a:t>Chained CPI 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A change in the way annual COLAs are computed to account for “behavioral adjustments,” such as when the cost of one good goes up, you will buy a different product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Takes from seniors and the most vulnerable in the name of deficit reduction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Not an accurate measure of seniors’ spending habits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pitchFamily="34" charset="0"/>
              </a:rPr>
              <a:t>Seniors are already typically buying the lowest priced goods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Amounts to a loss of .3% in COLAs each year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Over a 9% COLA reduction after 25 years, totaling $48,000 for the average </a:t>
            </a:r>
            <a:r>
              <a:rPr lang="en-US" sz="2400" dirty="0" err="1" smtClean="0">
                <a:latin typeface="Calibri" pitchFamily="34" charset="0"/>
              </a:rPr>
              <a:t>CSRS</a:t>
            </a:r>
            <a:r>
              <a:rPr lang="en-US" sz="2400" dirty="0" smtClean="0">
                <a:latin typeface="Calibri" pitchFamily="34" charset="0"/>
              </a:rPr>
              <a:t> annuitant</a:t>
            </a:r>
            <a:endParaRPr lang="en-US" sz="24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What’s Still on the Table?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534400" cy="4495800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en-US" sz="3200" b="1" dirty="0" err="1">
                <a:latin typeface="Calibri" pitchFamily="34" charset="0"/>
              </a:rPr>
              <a:t>F</a:t>
            </a:r>
            <a:r>
              <a:rPr lang="en-US" sz="3200" b="1" dirty="0" err="1" smtClean="0">
                <a:latin typeface="Calibri" pitchFamily="34" charset="0"/>
              </a:rPr>
              <a:t>EHBP</a:t>
            </a:r>
            <a:r>
              <a:rPr lang="en-US" sz="3200" b="1" dirty="0" smtClean="0">
                <a:latin typeface="Calibri" pitchFamily="34" charset="0"/>
              </a:rPr>
              <a:t> reform</a:t>
            </a:r>
          </a:p>
          <a:p>
            <a:pPr eaLnBrk="1" hangingPunct="1">
              <a:defRPr/>
            </a:pPr>
            <a:r>
              <a:rPr lang="en-US" sz="2600" dirty="0" err="1" smtClean="0">
                <a:latin typeface="Calibri" pitchFamily="34" charset="0"/>
              </a:rPr>
              <a:t>OPM</a:t>
            </a:r>
            <a:r>
              <a:rPr lang="en-US" sz="2600" dirty="0" smtClean="0">
                <a:latin typeface="Calibri" pitchFamily="34" charset="0"/>
              </a:rPr>
              <a:t> proposals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Calibri" pitchFamily="34" charset="0"/>
              </a:rPr>
              <a:t>Self plus one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Calibri" pitchFamily="34" charset="0"/>
              </a:rPr>
              <a:t>Regional </a:t>
            </a:r>
            <a:r>
              <a:rPr lang="en-US" sz="1800" dirty="0" err="1" smtClean="0">
                <a:latin typeface="Calibri" pitchFamily="34" charset="0"/>
              </a:rPr>
              <a:t>PPOs</a:t>
            </a:r>
            <a:endParaRPr lang="en-US" sz="1800" dirty="0" smtClean="0">
              <a:latin typeface="Calibri" pitchFamily="34" charset="0"/>
            </a:endParaRPr>
          </a:p>
          <a:p>
            <a:pPr lvl="1" eaLnBrk="1" hangingPunct="1">
              <a:defRPr/>
            </a:pPr>
            <a:r>
              <a:rPr lang="en-US" sz="1800" dirty="0" smtClean="0">
                <a:latin typeface="Calibri" pitchFamily="34" charset="0"/>
              </a:rPr>
              <a:t>Premium differentials tied to wellness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Calibri" pitchFamily="34" charset="0"/>
              </a:rPr>
              <a:t>Domestic partner benefits (may be moot at this point)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Calibri" pitchFamily="34" charset="0"/>
              </a:rPr>
              <a:t>Direct </a:t>
            </a:r>
            <a:r>
              <a:rPr lang="en-US" sz="1800" dirty="0">
                <a:latin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</a:rPr>
              <a:t>ontracting on prescription drugs</a:t>
            </a:r>
          </a:p>
          <a:p>
            <a:pPr eaLnBrk="1" hangingPunct="1">
              <a:defRPr/>
            </a:pPr>
            <a:r>
              <a:rPr lang="en-US" sz="2600" dirty="0" smtClean="0">
                <a:latin typeface="Calibri" pitchFamily="34" charset="0"/>
              </a:rPr>
              <a:t>Chairman </a:t>
            </a:r>
            <a:r>
              <a:rPr lang="en-US" sz="2600" dirty="0" err="1" smtClean="0">
                <a:latin typeface="Calibri" pitchFamily="34" charset="0"/>
              </a:rPr>
              <a:t>Issa</a:t>
            </a:r>
            <a:r>
              <a:rPr lang="en-US" sz="2600" dirty="0" smtClean="0">
                <a:latin typeface="Calibri" pitchFamily="34" charset="0"/>
              </a:rPr>
              <a:t> package </a:t>
            </a:r>
            <a:r>
              <a:rPr lang="en-US" sz="1800" dirty="0" smtClean="0">
                <a:latin typeface="Calibri" pitchFamily="34" charset="0"/>
              </a:rPr>
              <a:t>(nothing released yet)</a:t>
            </a:r>
          </a:p>
          <a:p>
            <a:pPr eaLnBrk="1" hangingPunct="1">
              <a:defRPr/>
            </a:pPr>
            <a:r>
              <a:rPr lang="en-US" sz="2600" dirty="0" smtClean="0">
                <a:latin typeface="Calibri" pitchFamily="34" charset="0"/>
              </a:rPr>
              <a:t>Possible changes as part of postal reform</a:t>
            </a:r>
          </a:p>
          <a:p>
            <a:pPr eaLnBrk="1" hangingPunct="1">
              <a:defRPr/>
            </a:pPr>
            <a:r>
              <a:rPr lang="en-US" sz="2600" dirty="0">
                <a:latin typeface="Calibri" pitchFamily="34" charset="0"/>
              </a:rPr>
              <a:t>Camp </a:t>
            </a:r>
            <a:r>
              <a:rPr lang="en-US" sz="2600" dirty="0" smtClean="0">
                <a:latin typeface="Calibri" pitchFamily="34" charset="0"/>
              </a:rPr>
              <a:t>bill to remove feds from </a:t>
            </a:r>
            <a:r>
              <a:rPr lang="en-US" sz="2600" dirty="0" err="1" smtClean="0">
                <a:latin typeface="Calibri" pitchFamily="34" charset="0"/>
              </a:rPr>
              <a:t>FEHBP</a:t>
            </a:r>
            <a:r>
              <a:rPr lang="en-US" sz="2600" dirty="0" smtClean="0">
                <a:latin typeface="Calibri" pitchFamily="34" charset="0"/>
              </a:rPr>
              <a:t> and place them in the state exchanges created under the </a:t>
            </a:r>
            <a:r>
              <a:rPr lang="en-US" sz="2600" dirty="0" err="1" smtClean="0">
                <a:latin typeface="Calibri" pitchFamily="34" charset="0"/>
              </a:rPr>
              <a:t>ACA</a:t>
            </a:r>
            <a:endParaRPr lang="en-US" sz="2600" dirty="0">
              <a:latin typeface="Calibri" pitchFamily="34" charset="0"/>
            </a:endParaRPr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endParaRPr lang="en-US" sz="2600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What’s Still on the Table?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534400" cy="4495800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en-US" sz="2600" b="1" dirty="0" smtClean="0">
                <a:latin typeface="Calibri" pitchFamily="34" charset="0"/>
              </a:rPr>
              <a:t>Other Possibilities… </a:t>
            </a:r>
            <a:endParaRPr lang="en-US" sz="1200" b="1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600" dirty="0" smtClean="0">
                <a:latin typeface="Calibri" pitchFamily="34" charset="0"/>
              </a:rPr>
              <a:t>Increasing retirement contributions for </a:t>
            </a:r>
            <a:r>
              <a:rPr lang="en-US" sz="2600" i="1" dirty="0" smtClean="0">
                <a:latin typeface="Calibri" pitchFamily="34" charset="0"/>
              </a:rPr>
              <a:t>current</a:t>
            </a:r>
            <a:r>
              <a:rPr lang="en-US" sz="2600" dirty="0" smtClean="0">
                <a:latin typeface="Calibri" pitchFamily="34" charset="0"/>
              </a:rPr>
              <a:t> employees </a:t>
            </a:r>
          </a:p>
          <a:p>
            <a:pPr eaLnBrk="1" hangingPunct="1">
              <a:defRPr/>
            </a:pPr>
            <a:r>
              <a:rPr lang="en-US" sz="2600" dirty="0" smtClean="0">
                <a:latin typeface="Calibri" pitchFamily="34" charset="0"/>
              </a:rPr>
              <a:t>Eliminating the </a:t>
            </a:r>
            <a:r>
              <a:rPr lang="en-US" sz="2600" dirty="0" err="1" smtClean="0">
                <a:latin typeface="Calibri" pitchFamily="34" charset="0"/>
              </a:rPr>
              <a:t>FERS</a:t>
            </a:r>
            <a:r>
              <a:rPr lang="en-US" sz="2600" dirty="0" smtClean="0">
                <a:latin typeface="Calibri" pitchFamily="34" charset="0"/>
              </a:rPr>
              <a:t> annuity supplement</a:t>
            </a:r>
          </a:p>
          <a:p>
            <a:pPr eaLnBrk="1" hangingPunct="1">
              <a:defRPr/>
            </a:pPr>
            <a:r>
              <a:rPr lang="en-US" sz="2600" dirty="0" smtClean="0">
                <a:latin typeface="Calibri" pitchFamily="34" charset="0"/>
              </a:rPr>
              <a:t>Dangerous </a:t>
            </a:r>
            <a:r>
              <a:rPr lang="en-US" sz="2600" dirty="0" err="1" smtClean="0">
                <a:latin typeface="Calibri" pitchFamily="34" charset="0"/>
              </a:rPr>
              <a:t>FECA</a:t>
            </a:r>
            <a:r>
              <a:rPr lang="en-US" sz="2600" dirty="0" smtClean="0">
                <a:latin typeface="Calibri" pitchFamily="34" charset="0"/>
              </a:rPr>
              <a:t> reform </a:t>
            </a:r>
          </a:p>
          <a:p>
            <a:pPr eaLnBrk="1" hangingPunct="1">
              <a:defRPr/>
            </a:pPr>
            <a:r>
              <a:rPr lang="en-US" sz="2600" dirty="0">
                <a:latin typeface="Calibri" pitchFamily="34" charset="0"/>
              </a:rPr>
              <a:t>Continuing the pay </a:t>
            </a:r>
            <a:r>
              <a:rPr lang="en-US" sz="2600" dirty="0" smtClean="0">
                <a:latin typeface="Calibri" pitchFamily="34" charset="0"/>
              </a:rPr>
              <a:t>freeze</a:t>
            </a:r>
          </a:p>
          <a:p>
            <a:pPr eaLnBrk="1" hangingPunct="1">
              <a:defRPr/>
            </a:pPr>
            <a:r>
              <a:rPr lang="en-US" sz="2600" dirty="0">
                <a:latin typeface="Calibri" pitchFamily="34" charset="0"/>
              </a:rPr>
              <a:t>High-3 to High-5</a:t>
            </a:r>
          </a:p>
          <a:p>
            <a:pPr eaLnBrk="1" hangingPunct="1">
              <a:defRPr/>
            </a:pPr>
            <a:r>
              <a:rPr lang="en-US" sz="2600" dirty="0" smtClean="0">
                <a:latin typeface="Calibri" pitchFamily="34" charset="0"/>
              </a:rPr>
              <a:t>Postal </a:t>
            </a:r>
            <a:r>
              <a:rPr lang="en-US" sz="2600" dirty="0">
                <a:latin typeface="Calibri" pitchFamily="34" charset="0"/>
              </a:rPr>
              <a:t>Reform</a:t>
            </a:r>
          </a:p>
          <a:p>
            <a:pPr eaLnBrk="1" hangingPunct="1">
              <a:defRPr/>
            </a:pPr>
            <a:endParaRPr lang="en-US" sz="28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What’s Still on the Table?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943600"/>
            <a:ext cx="4046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23747</TotalTime>
  <Words>1166</Words>
  <Application>Microsoft Office PowerPoint</Application>
  <PresentationFormat>On-screen Show (4:3)</PresentationFormat>
  <Paragraphs>210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MS PGothic</vt:lpstr>
      <vt:lpstr>Candara</vt:lpstr>
      <vt:lpstr>Symbol</vt:lpstr>
      <vt:lpstr>Calibri</vt:lpstr>
      <vt:lpstr>Andalus</vt:lpstr>
      <vt:lpstr>Helvetica</vt:lpstr>
      <vt:lpstr>Wingdings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Still on the Table?</vt:lpstr>
      <vt:lpstr>What’s Still on the Table?</vt:lpstr>
      <vt:lpstr>What’s Still on the Table?</vt:lpstr>
      <vt:lpstr>What’s Still on the Table?</vt:lpstr>
      <vt:lpstr>So Now What?</vt:lpstr>
      <vt:lpstr>So Now What?</vt:lpstr>
      <vt:lpstr>Protect America’s Heartbeat</vt:lpstr>
      <vt:lpstr>PAH Grassroots Campaign </vt:lpstr>
      <vt:lpstr>PAH Grassroots Campaign </vt:lpstr>
      <vt:lpstr>PAH Grassroots Campaign </vt:lpstr>
      <vt:lpstr>PAH Messaging</vt:lpstr>
      <vt:lpstr>Protect America’s Heartbeat</vt:lpstr>
      <vt:lpstr>NARFE-PAC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Ward</dc:creator>
  <cp:lastModifiedBy>William Shackelford</cp:lastModifiedBy>
  <cp:revision>410</cp:revision>
  <cp:lastPrinted>2013-07-02T19:06:48Z</cp:lastPrinted>
  <dcterms:created xsi:type="dcterms:W3CDTF">2010-02-19T01:02:52Z</dcterms:created>
  <dcterms:modified xsi:type="dcterms:W3CDTF">2019-05-03T12:34:13Z</dcterms:modified>
</cp:coreProperties>
</file>