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Default Extension="vml" ContentType="application/vnd.openxmlformats-officedocument.vmlDrawing"/>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5" r:id="rId1"/>
  </p:sldMasterIdLst>
  <p:notesMasterIdLst>
    <p:notesMasterId r:id="rId28"/>
  </p:notesMasterIdLst>
  <p:handoutMasterIdLst>
    <p:handoutMasterId r:id="rId29"/>
  </p:handoutMasterIdLst>
  <p:sldIdLst>
    <p:sldId id="256" r:id="rId2"/>
    <p:sldId id="262" r:id="rId3"/>
    <p:sldId id="263" r:id="rId4"/>
    <p:sldId id="278" r:id="rId5"/>
    <p:sldId id="257" r:id="rId6"/>
    <p:sldId id="258" r:id="rId7"/>
    <p:sldId id="259" r:id="rId8"/>
    <p:sldId id="260" r:id="rId9"/>
    <p:sldId id="261" r:id="rId10"/>
    <p:sldId id="269" r:id="rId11"/>
    <p:sldId id="264" r:id="rId12"/>
    <p:sldId id="266" r:id="rId13"/>
    <p:sldId id="265" r:id="rId14"/>
    <p:sldId id="268" r:id="rId15"/>
    <p:sldId id="267" r:id="rId16"/>
    <p:sldId id="281" r:id="rId17"/>
    <p:sldId id="279" r:id="rId18"/>
    <p:sldId id="271" r:id="rId19"/>
    <p:sldId id="272" r:id="rId20"/>
    <p:sldId id="280" r:id="rId21"/>
    <p:sldId id="284" r:id="rId22"/>
    <p:sldId id="273" r:id="rId23"/>
    <p:sldId id="274" r:id="rId24"/>
    <p:sldId id="275" r:id="rId25"/>
    <p:sldId id="277" r:id="rId26"/>
    <p:sldId id="283" r:id="rId27"/>
  </p:sldIdLst>
  <p:sldSz cx="9144000" cy="6858000" type="screen4x3"/>
  <p:notesSz cx="6858000" cy="9080500"/>
  <p:defaultTextStyle>
    <a:defPPr>
      <a:defRPr lang="en-US"/>
    </a:defPPr>
    <a:lvl1pPr algn="l" rtl="0" eaLnBrk="0" fontAlgn="base" hangingPunct="0">
      <a:spcBef>
        <a:spcPct val="0"/>
      </a:spcBef>
      <a:spcAft>
        <a:spcPct val="0"/>
      </a:spcAft>
      <a:defRPr sz="1400" b="1" kern="1200">
        <a:solidFill>
          <a:schemeClr val="tx1"/>
        </a:solidFill>
        <a:latin typeface="Tahoma" pitchFamily="34" charset="0"/>
        <a:ea typeface="+mn-ea"/>
        <a:cs typeface="+mn-cs"/>
      </a:defRPr>
    </a:lvl1pPr>
    <a:lvl2pPr marL="457200" algn="l" rtl="0" eaLnBrk="0" fontAlgn="base" hangingPunct="0">
      <a:spcBef>
        <a:spcPct val="0"/>
      </a:spcBef>
      <a:spcAft>
        <a:spcPct val="0"/>
      </a:spcAft>
      <a:defRPr sz="1400" b="1" kern="1200">
        <a:solidFill>
          <a:schemeClr val="tx1"/>
        </a:solidFill>
        <a:latin typeface="Tahoma" pitchFamily="34" charset="0"/>
        <a:ea typeface="+mn-ea"/>
        <a:cs typeface="+mn-cs"/>
      </a:defRPr>
    </a:lvl2pPr>
    <a:lvl3pPr marL="914400" algn="l" rtl="0" eaLnBrk="0" fontAlgn="base" hangingPunct="0">
      <a:spcBef>
        <a:spcPct val="0"/>
      </a:spcBef>
      <a:spcAft>
        <a:spcPct val="0"/>
      </a:spcAft>
      <a:defRPr sz="1400" b="1"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sz="1400" b="1"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sz="1400" b="1" kern="1200">
        <a:solidFill>
          <a:schemeClr val="tx1"/>
        </a:solidFill>
        <a:latin typeface="Tahoma" pitchFamily="34" charset="0"/>
        <a:ea typeface="+mn-ea"/>
        <a:cs typeface="+mn-cs"/>
      </a:defRPr>
    </a:lvl5pPr>
    <a:lvl6pPr marL="2286000" algn="l" defTabSz="914400" rtl="0" eaLnBrk="1" latinLnBrk="0" hangingPunct="1">
      <a:defRPr sz="1400" b="1" kern="1200">
        <a:solidFill>
          <a:schemeClr val="tx1"/>
        </a:solidFill>
        <a:latin typeface="Tahoma" pitchFamily="34" charset="0"/>
        <a:ea typeface="+mn-ea"/>
        <a:cs typeface="+mn-cs"/>
      </a:defRPr>
    </a:lvl6pPr>
    <a:lvl7pPr marL="2743200" algn="l" defTabSz="914400" rtl="0" eaLnBrk="1" latinLnBrk="0" hangingPunct="1">
      <a:defRPr sz="1400" b="1" kern="1200">
        <a:solidFill>
          <a:schemeClr val="tx1"/>
        </a:solidFill>
        <a:latin typeface="Tahoma" pitchFamily="34" charset="0"/>
        <a:ea typeface="+mn-ea"/>
        <a:cs typeface="+mn-cs"/>
      </a:defRPr>
    </a:lvl7pPr>
    <a:lvl8pPr marL="3200400" algn="l" defTabSz="914400" rtl="0" eaLnBrk="1" latinLnBrk="0" hangingPunct="1">
      <a:defRPr sz="1400" b="1" kern="1200">
        <a:solidFill>
          <a:schemeClr val="tx1"/>
        </a:solidFill>
        <a:latin typeface="Tahoma" pitchFamily="34" charset="0"/>
        <a:ea typeface="+mn-ea"/>
        <a:cs typeface="+mn-cs"/>
      </a:defRPr>
    </a:lvl8pPr>
    <a:lvl9pPr marL="3657600" algn="l" defTabSz="914400" rtl="0" eaLnBrk="1" latinLnBrk="0" hangingPunct="1">
      <a:defRPr sz="1400" b="1"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FF33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143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3144"/>
    </p:cViewPr>
  </p:sorterViewPr>
  <p:notesViewPr>
    <p:cSldViewPr>
      <p:cViewPr>
        <p:scale>
          <a:sx n="75" d="100"/>
          <a:sy n="75" d="100"/>
        </p:scale>
        <p:origin x="-782" y="1834"/>
      </p:cViewPr>
      <p:guideLst>
        <p:guide orient="horz" pos="286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2754" name="Rectangle 2"/>
          <p:cNvSpPr>
            <a:spLocks noGrp="1" noChangeArrowheads="1"/>
          </p:cNvSpPr>
          <p:nvPr>
            <p:ph type="hdr" sz="quarter"/>
          </p:nvPr>
        </p:nvSpPr>
        <p:spPr bwMode="auto">
          <a:xfrm>
            <a:off x="0"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smtClean="0">
                <a:latin typeface="Arial" charset="0"/>
              </a:defRPr>
            </a:lvl1pPr>
          </a:lstStyle>
          <a:p>
            <a:pPr>
              <a:defRPr/>
            </a:pPr>
            <a:endParaRPr lang="en-US"/>
          </a:p>
        </p:txBody>
      </p:sp>
      <p:sp>
        <p:nvSpPr>
          <p:cNvPr id="202755" name="Rectangle 3"/>
          <p:cNvSpPr>
            <a:spLocks noGrp="1" noChangeArrowheads="1"/>
          </p:cNvSpPr>
          <p:nvPr>
            <p:ph type="dt" sz="quarter" idx="1"/>
          </p:nvPr>
        </p:nvSpPr>
        <p:spPr bwMode="auto">
          <a:xfrm>
            <a:off x="3884613"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smtClean="0">
                <a:latin typeface="Arial" charset="0"/>
              </a:defRPr>
            </a:lvl1pPr>
          </a:lstStyle>
          <a:p>
            <a:pPr>
              <a:defRPr/>
            </a:pPr>
            <a:endParaRPr lang="en-US"/>
          </a:p>
        </p:txBody>
      </p:sp>
      <p:sp>
        <p:nvSpPr>
          <p:cNvPr id="202756" name="Rectangle 4"/>
          <p:cNvSpPr>
            <a:spLocks noGrp="1" noChangeArrowheads="1"/>
          </p:cNvSpPr>
          <p:nvPr>
            <p:ph type="ftr" sz="quarter" idx="2"/>
          </p:nvPr>
        </p:nvSpPr>
        <p:spPr bwMode="auto">
          <a:xfrm>
            <a:off x="0" y="8624888"/>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smtClean="0">
                <a:latin typeface="Arial" charset="0"/>
              </a:defRPr>
            </a:lvl1pPr>
          </a:lstStyle>
          <a:p>
            <a:pPr>
              <a:defRPr/>
            </a:pPr>
            <a:endParaRPr lang="en-US"/>
          </a:p>
        </p:txBody>
      </p:sp>
      <p:sp>
        <p:nvSpPr>
          <p:cNvPr id="202757" name="Rectangle 5"/>
          <p:cNvSpPr>
            <a:spLocks noGrp="1" noChangeArrowheads="1"/>
          </p:cNvSpPr>
          <p:nvPr>
            <p:ph type="sldNum" sz="quarter" idx="3"/>
          </p:nvPr>
        </p:nvSpPr>
        <p:spPr bwMode="auto">
          <a:xfrm>
            <a:off x="3884613" y="8624888"/>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latin typeface="Arial" charset="0"/>
              </a:defRPr>
            </a:lvl1pPr>
          </a:lstStyle>
          <a:p>
            <a:pPr>
              <a:defRPr/>
            </a:pPr>
            <a:fld id="{789777F3-0D48-40C7-B290-365B98951F77}"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6850" name="Rectangle 2"/>
          <p:cNvSpPr>
            <a:spLocks noGrp="1" noChangeArrowheads="1"/>
          </p:cNvSpPr>
          <p:nvPr>
            <p:ph type="hdr" sz="quarter"/>
          </p:nvPr>
        </p:nvSpPr>
        <p:spPr bwMode="auto">
          <a:xfrm>
            <a:off x="0"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b="0" smtClean="0">
                <a:latin typeface="Arial" charset="0"/>
              </a:defRPr>
            </a:lvl1pPr>
          </a:lstStyle>
          <a:p>
            <a:pPr>
              <a:defRPr/>
            </a:pPr>
            <a:endParaRPr lang="en-US"/>
          </a:p>
        </p:txBody>
      </p:sp>
      <p:sp>
        <p:nvSpPr>
          <p:cNvPr id="206851" name="Rectangle 3"/>
          <p:cNvSpPr>
            <a:spLocks noGrp="1" noChangeArrowheads="1"/>
          </p:cNvSpPr>
          <p:nvPr>
            <p:ph type="dt" idx="1"/>
          </p:nvPr>
        </p:nvSpPr>
        <p:spPr bwMode="auto">
          <a:xfrm>
            <a:off x="3884613" y="0"/>
            <a:ext cx="2971800" cy="4540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b="0" smtClean="0">
                <a:latin typeface="Arial" charset="0"/>
              </a:defRPr>
            </a:lvl1pPr>
          </a:lstStyle>
          <a:p>
            <a:pPr>
              <a:defRPr/>
            </a:pPr>
            <a:endParaRPr lang="en-US"/>
          </a:p>
        </p:txBody>
      </p:sp>
      <p:sp>
        <p:nvSpPr>
          <p:cNvPr id="28676" name="Rectangle 4"/>
          <p:cNvSpPr>
            <a:spLocks noRot="1" noChangeArrowheads="1" noTextEdit="1"/>
          </p:cNvSpPr>
          <p:nvPr>
            <p:ph type="sldImg" idx="2"/>
          </p:nvPr>
        </p:nvSpPr>
        <p:spPr bwMode="auto">
          <a:xfrm>
            <a:off x="1158875" y="681038"/>
            <a:ext cx="4540250" cy="3405187"/>
          </a:xfrm>
          <a:prstGeom prst="rect">
            <a:avLst/>
          </a:prstGeom>
          <a:noFill/>
          <a:ln w="9525">
            <a:solidFill>
              <a:srgbClr val="000000"/>
            </a:solidFill>
            <a:miter lim="800000"/>
            <a:headEnd/>
            <a:tailEnd/>
          </a:ln>
        </p:spPr>
      </p:sp>
      <p:sp>
        <p:nvSpPr>
          <p:cNvPr id="206853" name="Rectangle 5"/>
          <p:cNvSpPr>
            <a:spLocks noGrp="1" noChangeArrowheads="1"/>
          </p:cNvSpPr>
          <p:nvPr>
            <p:ph type="body" sz="quarter" idx="3"/>
          </p:nvPr>
        </p:nvSpPr>
        <p:spPr bwMode="auto">
          <a:xfrm>
            <a:off x="685800" y="4313238"/>
            <a:ext cx="5486400" cy="4086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6854" name="Rectangle 6"/>
          <p:cNvSpPr>
            <a:spLocks noGrp="1" noChangeArrowheads="1"/>
          </p:cNvSpPr>
          <p:nvPr>
            <p:ph type="ftr" sz="quarter" idx="4"/>
          </p:nvPr>
        </p:nvSpPr>
        <p:spPr bwMode="auto">
          <a:xfrm>
            <a:off x="0" y="8624888"/>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b="0" smtClean="0">
                <a:latin typeface="Arial" charset="0"/>
              </a:defRPr>
            </a:lvl1pPr>
          </a:lstStyle>
          <a:p>
            <a:pPr>
              <a:defRPr/>
            </a:pPr>
            <a:endParaRPr lang="en-US"/>
          </a:p>
        </p:txBody>
      </p:sp>
      <p:sp>
        <p:nvSpPr>
          <p:cNvPr id="206855" name="Rectangle 7"/>
          <p:cNvSpPr>
            <a:spLocks noGrp="1" noChangeArrowheads="1"/>
          </p:cNvSpPr>
          <p:nvPr>
            <p:ph type="sldNum" sz="quarter" idx="5"/>
          </p:nvPr>
        </p:nvSpPr>
        <p:spPr bwMode="auto">
          <a:xfrm>
            <a:off x="3884613" y="8624888"/>
            <a:ext cx="2971800" cy="45402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b="0" smtClean="0">
                <a:latin typeface="Arial" charset="0"/>
              </a:defRPr>
            </a:lvl1pPr>
          </a:lstStyle>
          <a:p>
            <a:pPr>
              <a:defRPr/>
            </a:pPr>
            <a:fld id="{0547A443-AE1A-4B71-9B7C-72A65880FAF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B0240332-F14B-4D2E-A97A-978EECFE1220}" type="slidenum">
              <a:rPr lang="en-US"/>
              <a:pPr/>
              <a:t>1</a:t>
            </a:fld>
            <a:endParaRPr lang="en-US"/>
          </a:p>
        </p:txBody>
      </p:sp>
      <p:sp>
        <p:nvSpPr>
          <p:cNvPr id="29699" name="Rectangle 2"/>
          <p:cNvSpPr>
            <a:spLocks noRot="1" noChangeArrowheads="1" noTextEdit="1"/>
          </p:cNvSpPr>
          <p:nvPr>
            <p:ph type="sldImg"/>
          </p:nvPr>
        </p:nvSpPr>
        <p:spPr>
          <a:xfrm>
            <a:off x="2014538" y="349250"/>
            <a:ext cx="2543175" cy="1908175"/>
          </a:xfrm>
          <a:ln/>
        </p:spPr>
      </p:sp>
      <p:sp>
        <p:nvSpPr>
          <p:cNvPr id="29700" name="Rectangle 3"/>
          <p:cNvSpPr>
            <a:spLocks noGrp="1" noChangeArrowheads="1"/>
          </p:cNvSpPr>
          <p:nvPr>
            <p:ph type="body" idx="1"/>
          </p:nvPr>
        </p:nvSpPr>
        <p:spPr>
          <a:xfrm>
            <a:off x="685800" y="2635250"/>
            <a:ext cx="5486400" cy="5764213"/>
          </a:xfrm>
          <a:noFill/>
          <a:ln/>
        </p:spPr>
        <p:txBody>
          <a:bodyPr/>
          <a:lstStyle/>
          <a:p>
            <a:pPr eaLnBrk="1" hangingPunct="1"/>
            <a:r>
              <a:rPr lang="en-US" sz="1600" smtClean="0"/>
              <a:t>When you say the words chapter leadership, who do you think of? </a:t>
            </a:r>
          </a:p>
          <a:p>
            <a:pPr eaLnBrk="1" hangingPunct="1"/>
            <a:endParaRPr lang="en-US" sz="1600" smtClean="0"/>
          </a:p>
          <a:p>
            <a:pPr eaLnBrk="1" hangingPunct="1"/>
            <a:r>
              <a:rPr lang="en-US" sz="1600" smtClean="0"/>
              <a:t> Are you thinking only about the officers or do you also include those individuals who are chairs and committee members?  Hopefully, you are including anyone who volunteers to serve in the operations of the chapter as leaders.</a:t>
            </a:r>
          </a:p>
          <a:p>
            <a:pPr eaLnBrk="1" hangingPunct="1"/>
            <a:endParaRPr lang="en-US" sz="1600" smtClean="0"/>
          </a:p>
          <a:p>
            <a:pPr eaLnBrk="1" hangingPunct="1"/>
            <a:r>
              <a:rPr lang="en-US" sz="1600" smtClean="0"/>
              <a:t>Recruiting chapter leadership who possess the necessary skills, knowledge and attributes and are committed to the organization is absolutely vital to  carrying  out the responsibilities and duties of the chapter.</a:t>
            </a:r>
          </a:p>
          <a:p>
            <a:pPr eaLnBrk="1" hangingPunct="1"/>
            <a:endParaRPr lang="en-US" sz="1600" smtClean="0"/>
          </a:p>
          <a:p>
            <a:pPr eaLnBrk="1" hangingPunct="1"/>
            <a:r>
              <a:rPr lang="en-US" sz="1600" smtClean="0"/>
              <a:t>Today we will look at different approaches to find those qualified leaders</a:t>
            </a:r>
          </a:p>
          <a:p>
            <a:pPr eaLnBrk="1" hangingPunct="1"/>
            <a:endParaRPr lang="en-US" sz="1600" smtClean="0"/>
          </a:p>
          <a:p>
            <a:pPr eaLnBrk="1" hangingPunct="1"/>
            <a:r>
              <a:rPr lang="en-US" sz="1600" smtClean="0"/>
              <a:t>Hopefully, this presentation will help chapters to work smarter not harder to find and recruit those leaders.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430CD9AE-1E1C-4763-B1EE-54B084B9F782}" type="slidenum">
              <a:rPr lang="en-US"/>
              <a:pPr/>
              <a:t>10</a:t>
            </a:fld>
            <a:endParaRPr lang="en-US"/>
          </a:p>
        </p:txBody>
      </p:sp>
      <p:sp>
        <p:nvSpPr>
          <p:cNvPr id="38915" name="Rectangle 2"/>
          <p:cNvSpPr>
            <a:spLocks noRot="1" noChangeArrowheads="1" noTextEdit="1"/>
          </p:cNvSpPr>
          <p:nvPr>
            <p:ph type="sldImg"/>
          </p:nvPr>
        </p:nvSpPr>
        <p:spPr>
          <a:xfrm>
            <a:off x="2124075" y="654050"/>
            <a:ext cx="2441575" cy="1831975"/>
          </a:xfrm>
          <a:ln/>
        </p:spPr>
      </p:sp>
      <p:sp>
        <p:nvSpPr>
          <p:cNvPr id="38916" name="Rectangle 3"/>
          <p:cNvSpPr>
            <a:spLocks noGrp="1" noChangeArrowheads="1"/>
          </p:cNvSpPr>
          <p:nvPr>
            <p:ph type="body" idx="1"/>
          </p:nvPr>
        </p:nvSpPr>
        <p:spPr>
          <a:xfrm>
            <a:off x="304800" y="2787650"/>
            <a:ext cx="6172200" cy="4724400"/>
          </a:xfrm>
          <a:noFill/>
          <a:ln/>
        </p:spPr>
        <p:txBody>
          <a:bodyPr/>
          <a:lstStyle/>
          <a:p>
            <a:pPr eaLnBrk="1" hangingPunct="1"/>
            <a:r>
              <a:rPr lang="en-US" sz="1400" b="1" smtClean="0"/>
              <a:t>We have to be careful of dismissing potential prospects because they don’t always stand out or they stand out too much!</a:t>
            </a:r>
          </a:p>
          <a:p>
            <a:pPr eaLnBrk="1" hangingPunct="1"/>
            <a:endParaRPr lang="en-US" sz="1400" b="1" smtClean="0"/>
          </a:p>
          <a:p>
            <a:pPr eaLnBrk="1" hangingPunct="1"/>
            <a:r>
              <a:rPr lang="en-US" sz="1400" b="1" smtClean="0"/>
              <a:t>Shy person -  They may be interested but how do you know.  Do you have people who show up early or hang around after the meeting?  They don’t want to leave?  Ask yourself why?  Are they having a good time and want to do more.  They are probably looking for a chance to speak to someone one-on-one, not in a group setting or won’t speak up in front of a group.</a:t>
            </a:r>
          </a:p>
          <a:p>
            <a:pPr eaLnBrk="1" hangingPunct="1"/>
            <a:endParaRPr lang="en-US" sz="1400" b="1" smtClean="0"/>
          </a:p>
          <a:p>
            <a:pPr eaLnBrk="1" hangingPunct="1"/>
            <a:r>
              <a:rPr lang="en-US" sz="1400" b="1" smtClean="0"/>
              <a:t>Critical person - What about the person who is always critical about how things are run or being done.  They may think they can do a better job and they may be right so give them the opportunity to do things their way.  You never know but they may be the shot in the arm the chapter needs.</a:t>
            </a:r>
          </a:p>
          <a:p>
            <a:pPr eaLnBrk="1" hangingPunct="1"/>
            <a:endParaRPr lang="en-US" sz="1400" b="1" smtClean="0"/>
          </a:p>
          <a:p>
            <a:pPr eaLnBrk="1" hangingPunct="1"/>
            <a:r>
              <a:rPr lang="en-US" sz="1400" b="1" smtClean="0"/>
              <a:t>Questioner - Asking questions may mean that the individual is trying to find out if this way is the best way.  Often they have a different point of perspective and view that may be just the thing to make a difference.</a:t>
            </a:r>
          </a:p>
          <a:p>
            <a:pPr eaLnBrk="1" hangingPunct="1"/>
            <a:endParaRPr lang="en-US" sz="1400" b="1" smtClean="0"/>
          </a:p>
          <a:p>
            <a:pPr eaLnBrk="1" hangingPunct="1"/>
            <a:r>
              <a:rPr lang="en-US" sz="1400" b="1" smtClean="0"/>
              <a:t>Not available now – they may not think they’re ready or timing is not good.  Sometimes they’ll agree to do a small one time task which is a good start.</a:t>
            </a:r>
          </a:p>
          <a:p>
            <a:pPr eaLnBrk="1" hangingPunct="1"/>
            <a:endParaRPr lang="en-US" sz="1400" b="1"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93EBEDE1-8837-49BF-946B-757FF107DB7A}" type="slidenum">
              <a:rPr lang="en-US"/>
              <a:pPr/>
              <a:t>11</a:t>
            </a:fld>
            <a:endParaRPr lang="en-US"/>
          </a:p>
        </p:txBody>
      </p:sp>
      <p:sp>
        <p:nvSpPr>
          <p:cNvPr id="39939" name="Rectangle 2"/>
          <p:cNvSpPr>
            <a:spLocks noRo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r>
              <a:rPr lang="en-US" b="1" smtClean="0"/>
              <a:t>READ THIS FIRST</a:t>
            </a:r>
          </a:p>
          <a:p>
            <a:pPr eaLnBrk="1" hangingPunct="1"/>
            <a:endParaRPr lang="en-US" b="1" smtClean="0"/>
          </a:p>
          <a:p>
            <a:pPr eaLnBrk="1" hangingPunct="1"/>
            <a:r>
              <a:rPr lang="en-US" sz="1400" b="1" smtClean="0"/>
              <a:t>SO, if this isn’t the way to find candidates, WHAT WILL!</a:t>
            </a:r>
            <a:br>
              <a:rPr lang="en-US" sz="1400" b="1" smtClean="0"/>
            </a:br>
            <a:endParaRPr lang="en-US" b="1" smtClean="0"/>
          </a:p>
          <a:p>
            <a:pPr lvl="1" eaLnBrk="1" hangingPunct="1">
              <a:buFontTx/>
              <a:buChar char="•"/>
            </a:pPr>
            <a:r>
              <a:rPr lang="en-US" smtClean="0"/>
              <a:t>I’m not saying you shouldn’t advertise in your newsletter or at chapter meeting, but be creative about it!  </a:t>
            </a:r>
          </a:p>
          <a:p>
            <a:pPr lvl="1" eaLnBrk="1" hangingPunct="1">
              <a:buFontTx/>
              <a:buChar char="•"/>
            </a:pPr>
            <a:r>
              <a:rPr lang="en-US" smtClean="0"/>
              <a:t>Post something on your chapter web site if you have one</a:t>
            </a:r>
          </a:p>
          <a:p>
            <a:pPr lvl="1" eaLnBrk="1" hangingPunct="1">
              <a:buFontTx/>
              <a:buChar char="•"/>
            </a:pPr>
            <a:r>
              <a:rPr lang="en-US" smtClean="0"/>
              <a:t>Use Yahoo or other types of community sites</a:t>
            </a:r>
          </a:p>
          <a:p>
            <a:pPr lvl="1" eaLnBrk="1" hangingPunct="1">
              <a:buFontTx/>
              <a:buChar char="•"/>
            </a:pPr>
            <a:r>
              <a:rPr lang="en-US" smtClean="0"/>
              <a:t>Write up an advertisement like a job ad and send out  </a:t>
            </a:r>
          </a:p>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97D3C63C-8E40-4A21-B7D3-DCF43F5D25FC}" type="slidenum">
              <a:rPr lang="en-US"/>
              <a:pPr/>
              <a:t>12</a:t>
            </a:fld>
            <a:endParaRPr lang="en-US"/>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r>
              <a:rPr lang="en-US" b="1" smtClean="0"/>
              <a:t>In general, people do not willingly volunteer.  You have to go out and find them and recruit them for your chapter.</a:t>
            </a:r>
          </a:p>
          <a:p>
            <a:pPr eaLnBrk="1" hangingPunct="1"/>
            <a:endParaRPr lang="en-US" b="1" smtClean="0"/>
          </a:p>
          <a:p>
            <a:pPr eaLnBrk="1" hangingPunct="1"/>
            <a:r>
              <a:rPr lang="en-US" b="1" smtClean="0"/>
              <a:t>Everyone in the chapter and leaders should be on the lookout for recruits so encourage them to do so.</a:t>
            </a:r>
          </a:p>
          <a:p>
            <a:pPr eaLnBrk="1" hangingPunct="1"/>
            <a:endParaRPr lang="en-US" b="1" smtClean="0"/>
          </a:p>
          <a:p>
            <a:pPr eaLnBrk="1" hangingPunct="1"/>
            <a:r>
              <a:rPr lang="en-US" b="1" smtClean="0"/>
              <a:t>Let the recruitment  committee be the eyes, ears and make the contacts for you to help recruit.</a:t>
            </a:r>
          </a:p>
          <a:p>
            <a:pPr eaLnBrk="1" hangingPunct="1"/>
            <a:endParaRPr lang="en-US" b="1" smtClean="0"/>
          </a:p>
          <a:p>
            <a:pPr eaLnBrk="1" hangingPunct="1"/>
            <a:r>
              <a:rPr lang="en-US" b="1" smtClean="0"/>
              <a:t>Use those individuals to mingle and meet with members before and after the meetings.  They can often find out unknown talents that are lurking among your members.</a:t>
            </a:r>
          </a:p>
          <a:p>
            <a:pPr eaLnBrk="1" hangingPunct="1"/>
            <a:endParaRPr lang="en-US" b="1" smtClean="0"/>
          </a:p>
          <a:p>
            <a:pPr eaLnBrk="1" hangingPunct="1"/>
            <a:r>
              <a:rPr lang="en-US" b="1" smtClean="0"/>
              <a:t>Try distributing those positions descriptions at meetings and have people write down who comes to mind that could be contacted for interest.</a:t>
            </a:r>
          </a:p>
          <a:p>
            <a:pPr eaLnBrk="1" hangingPunct="1"/>
            <a:endParaRPr lang="en-US" b="1" smtClean="0"/>
          </a:p>
          <a:p>
            <a:pPr eaLnBrk="1" hangingPunct="1"/>
            <a:endParaRPr lang="en-US" b="1"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D2E18DCD-293A-4005-B455-EF664F778505}" type="slidenum">
              <a:rPr lang="en-US"/>
              <a:pPr/>
              <a:t>13</a:t>
            </a:fld>
            <a:endParaRPr lang="en-US"/>
          </a:p>
        </p:txBody>
      </p:sp>
      <p:sp>
        <p:nvSpPr>
          <p:cNvPr id="41987" name="Rectangle 2"/>
          <p:cNvSpPr>
            <a:spLocks noRo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r>
              <a:rPr lang="en-US" b="1" smtClean="0"/>
              <a:t>Serving on a committee is a good place to share with individuals how the chapter operates and the purpose and value of holding a position within the organization.</a:t>
            </a:r>
          </a:p>
          <a:p>
            <a:pPr eaLnBrk="1" hangingPunct="1"/>
            <a:r>
              <a:rPr lang="en-US" b="1" smtClean="0"/>
              <a:t/>
            </a:r>
            <a:br>
              <a:rPr lang="en-US" b="1" smtClean="0"/>
            </a:br>
            <a:r>
              <a:rPr lang="en-US" b="1" smtClean="0"/>
              <a:t>When recruiting members for the actual recruitment committee, let them know that you aren’t recruiting them for position themselves but want to pick their brains for suggestions and contacts for the right people to recruit.</a:t>
            </a:r>
          </a:p>
          <a:p>
            <a:pPr eaLnBrk="1" hangingPunct="1"/>
            <a:endParaRPr lang="en-US" b="1" smtClean="0"/>
          </a:p>
          <a:p>
            <a:pPr eaLnBrk="1" hangingPunct="1"/>
            <a:r>
              <a:rPr lang="en-US" b="1" smtClean="0"/>
              <a:t>If the recruitment member chooses to volunteer themselves for a position, don’t turn them down.  They probably know more about the position than any other member at this point.</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D39BCAC3-51DD-4567-A726-4AB96DCBC063}" type="slidenum">
              <a:rPr lang="en-US"/>
              <a:pPr/>
              <a:t>14</a:t>
            </a:fld>
            <a:endParaRPr lang="en-US"/>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xfrm>
            <a:off x="685800" y="4313238"/>
            <a:ext cx="5486400" cy="4237037"/>
          </a:xfrm>
          <a:noFill/>
          <a:ln/>
        </p:spPr>
        <p:txBody>
          <a:bodyPr/>
          <a:lstStyle/>
          <a:p>
            <a:pPr eaLnBrk="1" hangingPunct="1">
              <a:lnSpc>
                <a:spcPct val="90000"/>
              </a:lnSpc>
            </a:pPr>
            <a:r>
              <a:rPr lang="en-US" b="1" smtClean="0"/>
              <a:t>There are those who have never been asked to do anything and would be flattered to be personally asked to participate.  You will want to do a one-on-one with these individuals so you can give the potential recruit clear information about the job you are trying to fill.</a:t>
            </a:r>
          </a:p>
          <a:p>
            <a:pPr eaLnBrk="1" hangingPunct="1">
              <a:lnSpc>
                <a:spcPct val="90000"/>
              </a:lnSpc>
            </a:pPr>
            <a:endParaRPr lang="en-US" b="1" smtClean="0"/>
          </a:p>
          <a:p>
            <a:pPr eaLnBrk="1" hangingPunct="1">
              <a:lnSpc>
                <a:spcPct val="90000"/>
              </a:lnSpc>
            </a:pPr>
            <a:r>
              <a:rPr lang="en-US" b="1" smtClean="0"/>
              <a:t>Make surveys meaningful and short in order to find out what members like and are willing to do.  Sometimes listing the positions along with a brief description of the position to be filled is better than just general interest surveys.  A general survey of interest can also tell you what people are interested that can be translated into skills and attributes for positions.  </a:t>
            </a:r>
          </a:p>
          <a:p>
            <a:pPr eaLnBrk="1" hangingPunct="1">
              <a:lnSpc>
                <a:spcPct val="90000"/>
              </a:lnSpc>
            </a:pPr>
            <a:endParaRPr lang="en-US" b="1" smtClean="0"/>
          </a:p>
          <a:p>
            <a:pPr eaLnBrk="1" hangingPunct="1">
              <a:lnSpc>
                <a:spcPct val="90000"/>
              </a:lnSpc>
            </a:pPr>
            <a:r>
              <a:rPr lang="en-US" b="1" smtClean="0"/>
              <a:t>Suggestions boxes can be for more than the standard suggestions.  Why not make a box available for members to submit names and contact information about people they know who might be recruits.</a:t>
            </a:r>
          </a:p>
          <a:p>
            <a:pPr eaLnBrk="1" hangingPunct="1">
              <a:lnSpc>
                <a:spcPct val="90000"/>
              </a:lnSpc>
            </a:pPr>
            <a:endParaRPr lang="en-US" b="1" smtClean="0"/>
          </a:p>
          <a:p>
            <a:pPr eaLnBrk="1" hangingPunct="1">
              <a:lnSpc>
                <a:spcPct val="90000"/>
              </a:lnSpc>
            </a:pPr>
            <a:r>
              <a:rPr lang="en-US" b="1" smtClean="0"/>
              <a:t>Don’t think of this as totally recruiting but data gathering.  When talking with people about their day to day lives, ask questions.  You can find out a lot of valuable information but simply asking about what they like to do or have done.  The person who brings greeting cards to meetings for people to sign, would be a great recruit for the Sunshine chair or committee.  </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F99AB84A-356A-4B03-934F-5DE345BA5331}" type="slidenum">
              <a:rPr lang="en-US"/>
              <a:pPr/>
              <a:t>15</a:t>
            </a:fld>
            <a:endParaRPr lang="en-US"/>
          </a:p>
        </p:txBody>
      </p:sp>
      <p:sp>
        <p:nvSpPr>
          <p:cNvPr id="44035" name="Rectangle 2"/>
          <p:cNvSpPr>
            <a:spLocks noRo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r>
              <a:rPr lang="en-US" smtClean="0"/>
              <a:t>The nominating committee, in addition to the recruitment committee,  should </a:t>
            </a:r>
            <a:r>
              <a:rPr lang="en-US" b="1" smtClean="0"/>
              <a:t>be formed right after the last election</a:t>
            </a:r>
            <a:r>
              <a:rPr lang="en-US" smtClean="0"/>
              <a:t>.</a:t>
            </a:r>
          </a:p>
          <a:p>
            <a:pPr eaLnBrk="1" hangingPunct="1"/>
            <a:endParaRPr lang="en-US" smtClean="0"/>
          </a:p>
          <a:p>
            <a:pPr eaLnBrk="1" hangingPunct="1"/>
            <a:r>
              <a:rPr lang="en-US" smtClean="0"/>
              <a:t>The nominating committee needs to analyze all the positions by asking the following questions to determine if the position or positions are still needed or need to be revised.</a:t>
            </a:r>
          </a:p>
          <a:p>
            <a:pPr eaLnBrk="1" hangingPunct="1"/>
            <a:endParaRPr lang="en-US" smtClean="0"/>
          </a:p>
          <a:p>
            <a:pPr eaLnBrk="1" hangingPunct="1"/>
            <a:r>
              <a:rPr lang="en-US" smtClean="0"/>
              <a:t>With this  information, the nominating committee will be able to develop position descriptions if they aren’t already written.  </a:t>
            </a:r>
          </a:p>
          <a:p>
            <a:pPr eaLnBrk="1" hangingPunct="1"/>
            <a:endParaRPr lang="en-US" smtClean="0"/>
          </a:p>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63989293-69CE-495C-88C8-FC5260AC9DA1}" type="slidenum">
              <a:rPr lang="en-US"/>
              <a:pPr/>
              <a:t>16</a:t>
            </a:fld>
            <a:endParaRPr lang="en-US"/>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r>
              <a:rPr lang="en-US" smtClean="0"/>
              <a:t>The following are the headings of the NARFE Duties and Responsibilities pamphlets (basic job descriptions).  Additional information is found in the F-10 manual for other officers and committees.</a:t>
            </a:r>
          </a:p>
          <a:p>
            <a:pPr eaLnBrk="1" hangingPunct="1"/>
            <a:endParaRPr lang="en-US" smtClean="0"/>
          </a:p>
          <a:p>
            <a:pPr eaLnBrk="1" hangingPunct="1"/>
            <a:r>
              <a:rPr lang="en-US" smtClean="0"/>
              <a:t>I would encourage that a chapter keep a supply of these available for every member of the nominating and recruiting committees.</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6A554AE9-3135-4823-8340-FE74B5BE19DB}" type="slidenum">
              <a:rPr lang="en-US"/>
              <a:pPr/>
              <a:t>17</a:t>
            </a:fld>
            <a:endParaRPr lang="en-US"/>
          </a:p>
        </p:txBody>
      </p:sp>
      <p:sp>
        <p:nvSpPr>
          <p:cNvPr id="46083" name="Rectangle 2"/>
          <p:cNvSpPr>
            <a:spLocks noRot="1" noChangeArrowheads="1" noTextEdit="1"/>
          </p:cNvSpPr>
          <p:nvPr>
            <p:ph type="sldImg"/>
          </p:nvPr>
        </p:nvSpPr>
        <p:spPr>
          <a:xfrm>
            <a:off x="1143000" y="349250"/>
            <a:ext cx="4540250" cy="3405188"/>
          </a:xfrm>
          <a:ln/>
        </p:spPr>
      </p:sp>
      <p:sp>
        <p:nvSpPr>
          <p:cNvPr id="46084" name="Rectangle 3"/>
          <p:cNvSpPr>
            <a:spLocks noGrp="1" noChangeArrowheads="1"/>
          </p:cNvSpPr>
          <p:nvPr>
            <p:ph type="body" idx="1"/>
          </p:nvPr>
        </p:nvSpPr>
        <p:spPr>
          <a:xfrm>
            <a:off x="228600" y="3854450"/>
            <a:ext cx="6477000" cy="4800600"/>
          </a:xfrm>
          <a:noFill/>
          <a:ln/>
        </p:spPr>
        <p:txBody>
          <a:bodyPr/>
          <a:lstStyle/>
          <a:p>
            <a:pPr eaLnBrk="1" hangingPunct="1">
              <a:lnSpc>
                <a:spcPct val="90000"/>
              </a:lnSpc>
            </a:pPr>
            <a:r>
              <a:rPr lang="en-US" b="1" smtClean="0"/>
              <a:t>Meet with candidate</a:t>
            </a:r>
            <a:r>
              <a:rPr lang="en-US" smtClean="0"/>
              <a:t> - In non-pressure way – over coffee or lunch.  Ask whether they have considered serving in a leadership position or would be interested in the position that you are trying to fill. Let them know that they’ve been noticed or someone thinks highly of their skills.  Flattery will get you a long way toward recruiting them but be sincere.</a:t>
            </a:r>
          </a:p>
          <a:p>
            <a:pPr eaLnBrk="1" hangingPunct="1">
              <a:lnSpc>
                <a:spcPct val="90000"/>
              </a:lnSpc>
            </a:pPr>
            <a:endParaRPr lang="en-US" smtClean="0"/>
          </a:p>
          <a:p>
            <a:pPr eaLnBrk="1" hangingPunct="1">
              <a:lnSpc>
                <a:spcPct val="90000"/>
              </a:lnSpc>
            </a:pPr>
            <a:r>
              <a:rPr lang="en-US" b="1" smtClean="0"/>
              <a:t>Vetting process</a:t>
            </a:r>
            <a:r>
              <a:rPr lang="en-US" smtClean="0"/>
              <a:t> - Some organizations are hesitant to use a vetting process because they don’t want to turn down a volunteer.  Just because they volunteer, doesn’t mean you have to accept them.  By doing so, this can often get a chapter in trouble.  </a:t>
            </a:r>
          </a:p>
          <a:p>
            <a:pPr eaLnBrk="1" hangingPunct="1">
              <a:lnSpc>
                <a:spcPct val="90000"/>
              </a:lnSpc>
            </a:pPr>
            <a:endParaRPr lang="en-US" smtClean="0"/>
          </a:p>
          <a:p>
            <a:pPr eaLnBrk="1" hangingPunct="1">
              <a:lnSpc>
                <a:spcPct val="90000"/>
              </a:lnSpc>
            </a:pPr>
            <a:r>
              <a:rPr lang="en-US" smtClean="0"/>
              <a:t>The vetting process is like a job interview  so you can match candidates with skills required for the job, explain the requirements and expectations,  and ask for a commitment from the candidates. It may surface those who may not be qualified or are not the right person for that particular job.  Now is the time to find out, not when they have been elected or appointed.</a:t>
            </a:r>
          </a:p>
          <a:p>
            <a:pPr eaLnBrk="1" hangingPunct="1">
              <a:lnSpc>
                <a:spcPct val="90000"/>
              </a:lnSpc>
            </a:pPr>
            <a:endParaRPr lang="en-US" smtClean="0"/>
          </a:p>
          <a:p>
            <a:pPr eaLnBrk="1" hangingPunct="1">
              <a:lnSpc>
                <a:spcPct val="90000"/>
              </a:lnSpc>
            </a:pPr>
            <a:r>
              <a:rPr lang="en-US" b="1" smtClean="0"/>
              <a:t>Year round</a:t>
            </a:r>
            <a:r>
              <a:rPr lang="en-US" smtClean="0"/>
              <a:t> - Because recruitment and nomination are such important activities, look at it as a year round function instead of a </a:t>
            </a:r>
            <a:r>
              <a:rPr lang="en-US" b="1" smtClean="0"/>
              <a:t>once a year ad hoc nominations</a:t>
            </a:r>
            <a:r>
              <a:rPr lang="en-US" smtClean="0"/>
              <a:t> process.  This should be a long-range focus.  Many organizations are changing from Nominating committees to Board development committees.</a:t>
            </a:r>
          </a:p>
          <a:p>
            <a:pPr eaLnBrk="1" hangingPunct="1">
              <a:lnSpc>
                <a:spcPct val="90000"/>
              </a:lnSpc>
            </a:pPr>
            <a:endParaRPr lang="en-US" smtClean="0"/>
          </a:p>
          <a:p>
            <a:pPr eaLnBrk="1" hangingPunct="1">
              <a:lnSpc>
                <a:spcPct val="90000"/>
              </a:lnSpc>
            </a:pPr>
            <a:r>
              <a:rPr lang="en-US" b="1" smtClean="0"/>
              <a:t>Slate of officers</a:t>
            </a:r>
            <a:r>
              <a:rPr lang="en-US" smtClean="0"/>
              <a:t> - Your bylaws or standing rules may have prescribed methods for handling your elections and the nominating committee should be completely familiar with the bylaws and process.</a:t>
            </a:r>
          </a:p>
          <a:p>
            <a:pPr eaLnBrk="1" hangingPunct="1">
              <a:lnSpc>
                <a:spcPct val="90000"/>
              </a:lnSpc>
            </a:pPr>
            <a:endParaRPr lang="en-US" smtClean="0"/>
          </a:p>
          <a:p>
            <a:pPr eaLnBrk="1" hangingPunct="1">
              <a:lnSpc>
                <a:spcPct val="90000"/>
              </a:lnSpc>
            </a:pPr>
            <a:r>
              <a:rPr lang="en-US" smtClean="0"/>
              <a:t>Giving people a choice of candidates is always best for the organization.  No one likes to feel that they had no choice in who leads them.  They want to at least feel part of the process by making an informed choice themselves.</a:t>
            </a:r>
          </a:p>
          <a:p>
            <a:pPr eaLnBrk="1" hangingPunct="1">
              <a:lnSpc>
                <a:spcPct val="90000"/>
              </a:lnSpc>
            </a:pPr>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7920C30E-06ED-4B1C-9A3E-63D7A04D4E9F}" type="slidenum">
              <a:rPr lang="en-US"/>
              <a:pPr/>
              <a:t>18</a:t>
            </a:fld>
            <a:endParaRPr lang="en-US"/>
          </a:p>
        </p:txBody>
      </p:sp>
      <p:sp>
        <p:nvSpPr>
          <p:cNvPr id="47107" name="Rectangle 2"/>
          <p:cNvSpPr>
            <a:spLocks noRo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lnSpc>
                <a:spcPct val="90000"/>
              </a:lnSpc>
            </a:pPr>
            <a:r>
              <a:rPr lang="en-US" smtClean="0"/>
              <a:t>The recruiting committee will have compiled separate list in their meeting and talking with people or from suggested names given to them.  The nominating committee will want to compare those lists and see which names come up frequently.  Those should be your target individuals.</a:t>
            </a:r>
          </a:p>
          <a:p>
            <a:pPr eaLnBrk="1" hangingPunct="1">
              <a:lnSpc>
                <a:spcPct val="90000"/>
              </a:lnSpc>
            </a:pPr>
            <a:endParaRPr lang="en-US" smtClean="0"/>
          </a:p>
          <a:p>
            <a:pPr eaLnBrk="1" hangingPunct="1">
              <a:lnSpc>
                <a:spcPct val="90000"/>
              </a:lnSpc>
            </a:pPr>
            <a:r>
              <a:rPr lang="en-US" smtClean="0"/>
              <a:t>It would be beneficial to know some background to see if they match the job descriptions but that will be determined when you contact them for a prospect meeting.</a:t>
            </a:r>
          </a:p>
          <a:p>
            <a:pPr eaLnBrk="1" hangingPunct="1">
              <a:lnSpc>
                <a:spcPct val="90000"/>
              </a:lnSpc>
            </a:pPr>
            <a:endParaRPr lang="en-US" smtClean="0"/>
          </a:p>
          <a:p>
            <a:pPr eaLnBrk="1" hangingPunct="1">
              <a:lnSpc>
                <a:spcPct val="90000"/>
              </a:lnSpc>
            </a:pPr>
            <a:r>
              <a:rPr lang="en-US" smtClean="0"/>
              <a:t>The nominating committee will decide who to start with first and who will make the contact.  It could be that an individual would be good for several positions so you want them as a high priority.  </a:t>
            </a:r>
          </a:p>
          <a:p>
            <a:pPr eaLnBrk="1" hangingPunct="1">
              <a:lnSpc>
                <a:spcPct val="90000"/>
              </a:lnSpc>
            </a:pPr>
            <a:endParaRPr lang="en-US" smtClean="0"/>
          </a:p>
          <a:p>
            <a:pPr eaLnBrk="1" hangingPunct="1">
              <a:lnSpc>
                <a:spcPct val="90000"/>
              </a:lnSpc>
            </a:pPr>
            <a:r>
              <a:rPr lang="en-US" b="1" smtClean="0"/>
              <a:t>EXAMPLE  </a:t>
            </a:r>
            <a:r>
              <a:rPr lang="en-US" smtClean="0"/>
              <a:t>Use example of picking out  car.  Do you start with the one you like the least or do you start with what you think is your first choice?</a:t>
            </a:r>
          </a:p>
          <a:p>
            <a:pPr eaLnBrk="1" hangingPunct="1">
              <a:lnSpc>
                <a:spcPct val="90000"/>
              </a:lnSpc>
            </a:pPr>
            <a:endParaRPr lang="en-US" smtClean="0"/>
          </a:p>
          <a:p>
            <a:pPr eaLnBrk="1" hangingPunct="1">
              <a:lnSpc>
                <a:spcPct val="90000"/>
              </a:lnSpc>
            </a:pPr>
            <a:r>
              <a:rPr lang="en-US" b="1" smtClean="0"/>
              <a:t>Don’t do</a:t>
            </a:r>
            <a:r>
              <a:rPr lang="en-US" smtClean="0"/>
              <a:t> recruiting over the phone or by email.  Make arrangements to meet with them in a non-threatening and friendly environment to just talk.  Be sure to tell them why you want to meet as you don’t want them to feel that they have been set up.</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B8DF1B3E-2F82-415E-9192-D0B7A0A317E0}" type="slidenum">
              <a:rPr lang="en-US"/>
              <a:pPr/>
              <a:t>19</a:t>
            </a:fld>
            <a:endParaRPr lang="en-US"/>
          </a:p>
        </p:txBody>
      </p:sp>
      <p:sp>
        <p:nvSpPr>
          <p:cNvPr id="48131" name="Rectangle 2"/>
          <p:cNvSpPr>
            <a:spLocks noRo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r>
              <a:rPr lang="en-US" smtClean="0"/>
              <a:t>When you meet with the prospect, explain more about the chapter and the positions that are being filled.</a:t>
            </a:r>
          </a:p>
          <a:p>
            <a:pPr eaLnBrk="1" hangingPunct="1"/>
            <a:endParaRPr lang="en-US" smtClean="0"/>
          </a:p>
          <a:p>
            <a:pPr eaLnBrk="1" hangingPunct="1"/>
            <a:r>
              <a:rPr lang="en-US" smtClean="0"/>
              <a:t>Let them know how you got their name and what position you were recommended for.</a:t>
            </a:r>
          </a:p>
          <a:p>
            <a:pPr eaLnBrk="1" hangingPunct="1"/>
            <a:endParaRPr lang="en-US" smtClean="0"/>
          </a:p>
          <a:p>
            <a:pPr eaLnBrk="1" hangingPunct="1"/>
            <a:r>
              <a:rPr lang="en-US" smtClean="0"/>
              <a:t>Always have with you the job descriptions and any other materials that tells about your chapter and what is expected in those positions.  You may need to develop a fact sheet or timeline to refer to as you talk with them.</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0CFDCC74-E57B-4306-960B-6C094BC1FFFE}" type="slidenum">
              <a:rPr lang="en-US"/>
              <a:pPr/>
              <a:t>2</a:t>
            </a:fld>
            <a:endParaRPr lang="en-US"/>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r>
              <a:rPr lang="en-US" sz="1400" smtClean="0"/>
              <a:t>Discuss the following points.</a:t>
            </a:r>
          </a:p>
          <a:p>
            <a:pPr eaLnBrk="1" hangingPunct="1"/>
            <a:endParaRPr lang="en-US" sz="1400" smtClean="0"/>
          </a:p>
          <a:p>
            <a:pPr eaLnBrk="1" hangingPunct="1"/>
            <a:endParaRPr lang="en-US" sz="140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F66BF523-6377-42E2-A196-51B4BA2BE0A8}" type="slidenum">
              <a:rPr lang="en-US"/>
              <a:pPr/>
              <a:t>20</a:t>
            </a:fld>
            <a:endParaRPr lang="en-US"/>
          </a:p>
        </p:txBody>
      </p:sp>
      <p:sp>
        <p:nvSpPr>
          <p:cNvPr id="49155" name="Rectangle 2"/>
          <p:cNvSpPr>
            <a:spLocks noRot="1" noChangeArrowheads="1" noTextEdit="1"/>
          </p:cNvSpPr>
          <p:nvPr>
            <p:ph type="sldImg"/>
          </p:nvPr>
        </p:nvSpPr>
        <p:spPr>
          <a:ln/>
        </p:spPr>
      </p:sp>
      <p:sp>
        <p:nvSpPr>
          <p:cNvPr id="49156" name="Rectangle 3"/>
          <p:cNvSpPr>
            <a:spLocks noGrp="1" noChangeArrowheads="1"/>
          </p:cNvSpPr>
          <p:nvPr>
            <p:ph type="body" idx="1"/>
          </p:nvPr>
        </p:nvSpPr>
        <p:spPr>
          <a:xfrm>
            <a:off x="381000" y="4313238"/>
            <a:ext cx="6096000" cy="4570412"/>
          </a:xfrm>
          <a:noFill/>
          <a:ln/>
        </p:spPr>
        <p:txBody>
          <a:bodyPr/>
          <a:lstStyle/>
          <a:p>
            <a:pPr eaLnBrk="1" hangingPunct="1"/>
            <a:r>
              <a:rPr lang="en-US" smtClean="0"/>
              <a:t>Frame your questions so you can determine what they like to do or can do for the organization.  They may have an interest in a particular position already but need more information or reassurance that they can do the job.</a:t>
            </a:r>
          </a:p>
          <a:p>
            <a:pPr eaLnBrk="1" hangingPunct="1"/>
            <a:endParaRPr lang="en-US" smtClean="0"/>
          </a:p>
          <a:p>
            <a:pPr eaLnBrk="1" hangingPunct="1"/>
            <a:r>
              <a:rPr lang="en-US" smtClean="0"/>
              <a:t>Explain why you want this individual.  Tell them why they were recommended or suggested, what makes them special for this job and why they would want to become part of the leadership.</a:t>
            </a:r>
          </a:p>
          <a:p>
            <a:pPr eaLnBrk="1" hangingPunct="1"/>
            <a:endParaRPr lang="en-US" smtClean="0"/>
          </a:p>
          <a:p>
            <a:pPr eaLnBrk="1" hangingPunct="1"/>
            <a:r>
              <a:rPr lang="en-US" smtClean="0"/>
              <a:t>Ask them to do this for one year at a time.  People will hesitate to volunteer if they feel they are stuck with it forever.  Often because previous officer holders or chairs have been in the job forever, they interpret that as they will have to do it forever.  Give them the opportunity to decide if they want to return or not from the beginning and in most cases they will</a:t>
            </a:r>
          </a:p>
          <a:p>
            <a:pPr eaLnBrk="1" hangingPunct="1"/>
            <a:endParaRPr lang="en-US" smtClean="0"/>
          </a:p>
          <a:p>
            <a:pPr eaLnBrk="1" hangingPunct="1"/>
            <a:r>
              <a:rPr lang="en-US" smtClean="0"/>
              <a:t>Explain that there will be orientation for them either from the previous person or as part of the chapter program.  Also let them know about training available either on-line at NARFE web sites, at District Workshops and State Conventions and that we have District Vice-Presidents to support chapter operations.</a:t>
            </a:r>
          </a:p>
          <a:p>
            <a:pPr eaLnBrk="1" hangingPunct="1"/>
            <a:endParaRPr lang="en-US" smtClean="0"/>
          </a:p>
          <a:p>
            <a:pPr eaLnBrk="1" hangingPunct="1"/>
            <a:r>
              <a:rPr lang="en-US" smtClean="0"/>
              <a:t>Let them know what is going to be expected such as time involved, meeting attendance, cost of doing their job (reimbursement), participation in convention or other training </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364EDA01-0144-410C-9FBC-B89CCDB932CB}" type="slidenum">
              <a:rPr lang="en-US"/>
              <a:pPr/>
              <a:t>21</a:t>
            </a:fld>
            <a:endParaRPr lang="en-US"/>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r>
              <a:rPr lang="en-US" smtClean="0"/>
              <a:t>People like to be part of activities and organizations that share similar interests and activities that they like and believe in.  </a:t>
            </a:r>
          </a:p>
          <a:p>
            <a:pPr eaLnBrk="1" hangingPunct="1"/>
            <a:endParaRPr lang="en-US" smtClean="0"/>
          </a:p>
          <a:p>
            <a:pPr eaLnBrk="1" hangingPunct="1"/>
            <a:r>
              <a:rPr lang="en-US" smtClean="0"/>
              <a:t>Emphasize that being a leader in your chapter can be fun and rewarding and that you personally have gained valuable experience as well as developed friendships along the way.</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9E980696-0676-4A86-A6CC-59BB7466A1B3}" type="slidenum">
              <a:rPr lang="en-US"/>
              <a:pPr/>
              <a:t>22</a:t>
            </a:fld>
            <a:endParaRPr lang="en-US"/>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r>
              <a:rPr lang="en-US" b="1" smtClean="0"/>
              <a:t>YES</a:t>
            </a:r>
            <a:r>
              <a:rPr lang="en-US" smtClean="0"/>
              <a:t> - Remember even if they say yes, you should review their qualifications with the other members of nominating committee as part of the the vetting process.  </a:t>
            </a:r>
          </a:p>
          <a:p>
            <a:pPr eaLnBrk="1" hangingPunct="1"/>
            <a:endParaRPr lang="en-US" smtClean="0"/>
          </a:p>
          <a:p>
            <a:pPr eaLnBrk="1" hangingPunct="1"/>
            <a:r>
              <a:rPr lang="en-US" smtClean="0"/>
              <a:t>They may not end up on the slate for one reason or another but they could still end up on another committee or area  more suited to their abilities or interest.  Don’t lose them just because they weren’t a fit for that particular job.</a:t>
            </a:r>
          </a:p>
          <a:p>
            <a:pPr eaLnBrk="1" hangingPunct="1"/>
            <a:endParaRPr lang="en-US" smtClean="0"/>
          </a:p>
          <a:p>
            <a:pPr eaLnBrk="1" hangingPunct="1"/>
            <a:r>
              <a:rPr lang="en-US" b="1" smtClean="0"/>
              <a:t>NOT NOW</a:t>
            </a:r>
            <a:r>
              <a:rPr lang="en-US" smtClean="0"/>
              <a:t> - If they say “not now”, ask when they might be ready or can they be considered in the future.  </a:t>
            </a:r>
          </a:p>
          <a:p>
            <a:pPr eaLnBrk="1" hangingPunct="1"/>
            <a:endParaRPr lang="en-US" smtClean="0"/>
          </a:p>
          <a:p>
            <a:pPr eaLnBrk="1" hangingPunct="1"/>
            <a:r>
              <a:rPr lang="en-US" b="1" smtClean="0"/>
              <a:t>NO</a:t>
            </a:r>
            <a:r>
              <a:rPr lang="en-US" smtClean="0"/>
              <a:t> - Never let a “No” be their final answer.  Ask if we can consider them at another time or  who would they suggest.  Again pick their brain for possible other individuals.</a:t>
            </a:r>
          </a:p>
          <a:p>
            <a:pPr eaLnBrk="1" hangingPunct="1"/>
            <a:endParaRPr lang="en-US" smtClean="0"/>
          </a:p>
          <a:p>
            <a:pPr eaLnBrk="1" hangingPunct="1"/>
            <a:r>
              <a:rPr lang="en-US" smtClean="0"/>
              <a:t>KEEP TRYING OVER AND OVER.  That is why you have a year round process not a month before the election.</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1A9B0F20-9AB4-49F5-B5E7-32EDB8069864}" type="slidenum">
              <a:rPr lang="en-US"/>
              <a:pPr/>
              <a:t>23</a:t>
            </a:fld>
            <a:endParaRPr lang="en-US"/>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r>
              <a:rPr lang="en-US" smtClean="0"/>
              <a:t>Just to recap this whole process.</a:t>
            </a:r>
          </a:p>
          <a:p>
            <a:pPr eaLnBrk="1" hangingPunct="1"/>
            <a:endParaRPr lang="en-US" smtClean="0"/>
          </a:p>
          <a:p>
            <a:pPr eaLnBrk="1" hangingPunct="1"/>
            <a:r>
              <a:rPr lang="en-US" smtClean="0"/>
              <a:t>Use the position description to inform people of what the job is about in general</a:t>
            </a:r>
          </a:p>
          <a:p>
            <a:pPr eaLnBrk="1" hangingPunct="1"/>
            <a:endParaRPr lang="en-US" smtClean="0"/>
          </a:p>
          <a:p>
            <a:pPr eaLnBrk="1" hangingPunct="1"/>
            <a:r>
              <a:rPr lang="en-US" smtClean="0"/>
              <a:t>Use the position description to match the person to the job and to recruit them for the position</a:t>
            </a:r>
          </a:p>
          <a:p>
            <a:pPr eaLnBrk="1" hangingPunct="1"/>
            <a:endParaRPr lang="en-US" smtClean="0"/>
          </a:p>
          <a:p>
            <a:pPr eaLnBrk="1" hangingPunct="1"/>
            <a:r>
              <a:rPr lang="en-US" smtClean="0"/>
              <a:t>Use the recruitment committee and members in general to gather names and contacts.</a:t>
            </a:r>
          </a:p>
          <a:p>
            <a:pPr eaLnBrk="1" hangingPunct="1"/>
            <a:endParaRPr lang="en-US" smtClean="0"/>
          </a:p>
          <a:p>
            <a:pPr eaLnBrk="1" hangingPunct="1"/>
            <a:r>
              <a:rPr lang="en-US" smtClean="0"/>
              <a:t>And begin treating volunteers like VIPS  </a:t>
            </a:r>
          </a:p>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3B23DB0E-3335-42A6-8834-711921D818B8}" type="slidenum">
              <a:rPr lang="en-US"/>
              <a:pPr/>
              <a:t>24</a:t>
            </a:fld>
            <a:endParaRPr lang="en-US"/>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r>
              <a:rPr lang="en-US" smtClean="0"/>
              <a:t>People need to feel appreciated  so make them feel special and thank them on a regular basis.</a:t>
            </a:r>
          </a:p>
          <a:p>
            <a:pPr eaLnBrk="1" hangingPunct="1"/>
            <a:endParaRPr lang="en-US" smtClean="0"/>
          </a:p>
          <a:p>
            <a:pPr eaLnBrk="1" hangingPunct="1"/>
            <a:r>
              <a:rPr lang="en-US" smtClean="0"/>
              <a:t>Give lots of recognition they deserve by mentioning them by name at every opportunity. Saying thanks goes miles toward keeping volunteers.  One of the main reasons people quit their position is the organization takes them for granted.</a:t>
            </a:r>
          </a:p>
          <a:p>
            <a:pPr eaLnBrk="1" hangingPunct="1"/>
            <a:endParaRPr lang="en-US" smtClean="0"/>
          </a:p>
          <a:p>
            <a:pPr eaLnBrk="1" hangingPunct="1"/>
            <a:r>
              <a:rPr lang="en-US" smtClean="0"/>
              <a:t>Keep all volunteers informed, involved and make sure communication is occurring regularly.  More volunteers are lost because of poor communication of  boards and committees than any other thing.  </a:t>
            </a:r>
          </a:p>
          <a:p>
            <a:pPr eaLnBrk="1" hangingPunct="1"/>
            <a:endParaRPr lang="en-US" smtClean="0"/>
          </a:p>
          <a:p>
            <a:pPr eaLnBrk="1" hangingPunct="1"/>
            <a:r>
              <a:rPr lang="en-US" smtClean="0"/>
              <a:t>How many have heard, “I didn’t know what was going on most of the time so I just lost interest”</a:t>
            </a:r>
          </a:p>
          <a:p>
            <a:pPr eaLnBrk="1" hangingPunct="1"/>
            <a:endParaRPr lang="en-US" smtClean="0"/>
          </a:p>
          <a:p>
            <a:pPr eaLnBrk="1" hangingPunct="1"/>
            <a:r>
              <a:rPr lang="en-US" smtClean="0"/>
              <a:t>Give feed back on how they are doing.  Ask for evaluations after chapter meetings, and from members.  Give volunteers and leaders  an opportunity to say what works for them, what doesn’t and what they like best and least.</a:t>
            </a:r>
          </a:p>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7FE0834A-6137-430F-B3DB-F8A6B09D7D64}" type="slidenum">
              <a:rPr lang="en-US"/>
              <a:pPr/>
              <a:t>25</a:t>
            </a:fld>
            <a:endParaRPr lang="en-US"/>
          </a:p>
        </p:txBody>
      </p:sp>
      <p:sp>
        <p:nvSpPr>
          <p:cNvPr id="54275" name="Rectangle 2"/>
          <p:cNvSpPr>
            <a:spLocks noRo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r>
              <a:rPr lang="en-US" smtClean="0"/>
              <a:t>I’m sure that you are thinking that this is a lot of work and time-consuming.  </a:t>
            </a:r>
          </a:p>
          <a:p>
            <a:pPr eaLnBrk="1" hangingPunct="1"/>
            <a:endParaRPr lang="en-US" smtClean="0"/>
          </a:p>
          <a:p>
            <a:pPr eaLnBrk="1" hangingPunct="1"/>
            <a:r>
              <a:rPr lang="en-US" smtClean="0"/>
              <a:t>While it may seem that way compared to the once a year ad hoc committee that  most chapters use now, the end results in the long term will be that chapters have: </a:t>
            </a:r>
          </a:p>
          <a:p>
            <a:pPr eaLnBrk="1" hangingPunct="1"/>
            <a:endParaRPr lang="en-US" smtClean="0"/>
          </a:p>
          <a:p>
            <a:pPr eaLnBrk="1" hangingPunct="1"/>
            <a:r>
              <a:rPr lang="en-US" b="1" smtClean="0"/>
              <a:t>Assessment</a:t>
            </a:r>
            <a:r>
              <a:rPr lang="en-US" smtClean="0"/>
              <a:t> - More accurate assessment of leadership needs</a:t>
            </a:r>
          </a:p>
          <a:p>
            <a:pPr eaLnBrk="1" hangingPunct="1">
              <a:buFontTx/>
              <a:buChar char="•"/>
            </a:pPr>
            <a:r>
              <a:rPr lang="en-US" smtClean="0"/>
              <a:t>  Does committees function well or actually  do anything and if not why?</a:t>
            </a:r>
          </a:p>
          <a:p>
            <a:pPr eaLnBrk="1" hangingPunct="1">
              <a:buFontTx/>
              <a:buChar char="•"/>
            </a:pPr>
            <a:r>
              <a:rPr lang="en-US" smtClean="0"/>
              <a:t>  Is there a leadership problem with any committee or office?</a:t>
            </a:r>
          </a:p>
          <a:p>
            <a:pPr eaLnBrk="1" hangingPunct="1">
              <a:buFontTx/>
              <a:buChar char="•"/>
            </a:pPr>
            <a:r>
              <a:rPr lang="en-US" smtClean="0"/>
              <a:t>  Was this a one-time committee or position that is no longer applicable?</a:t>
            </a:r>
          </a:p>
          <a:p>
            <a:pPr eaLnBrk="1" hangingPunct="1"/>
            <a:endParaRPr lang="en-US" smtClean="0"/>
          </a:p>
          <a:p>
            <a:pPr eaLnBrk="1" hangingPunct="1"/>
            <a:r>
              <a:rPr lang="en-US" b="1" smtClean="0"/>
              <a:t>Organized</a:t>
            </a:r>
            <a:r>
              <a:rPr lang="en-US" smtClean="0"/>
              <a:t> - An organized process that will determine long-term viability of the chapter</a:t>
            </a:r>
          </a:p>
          <a:p>
            <a:pPr eaLnBrk="1" hangingPunct="1"/>
            <a:endParaRPr lang="en-US" smtClean="0"/>
          </a:p>
          <a:p>
            <a:pPr eaLnBrk="1" hangingPunct="1"/>
            <a:r>
              <a:rPr lang="en-US" b="1" smtClean="0"/>
              <a:t>Orientation</a:t>
            </a:r>
            <a:r>
              <a:rPr lang="en-US" smtClean="0"/>
              <a:t> – This will give the people volunteering a good educated start from their first contact.</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0D3BA8D7-80ED-42F2-8E78-43B2DEDDBD28}" type="slidenum">
              <a:rPr lang="en-US"/>
              <a:pPr/>
              <a:t>26</a:t>
            </a:fld>
            <a:endParaRPr lang="en-US"/>
          </a:p>
        </p:txBody>
      </p:sp>
      <p:sp>
        <p:nvSpPr>
          <p:cNvPr id="55299" name="Rectangle 2"/>
          <p:cNvSpPr>
            <a:spLocks noRo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r>
              <a:rPr lang="en-US" smtClean="0"/>
              <a:t>Now, was that so hard, was it?</a:t>
            </a:r>
          </a:p>
          <a:p>
            <a:pPr eaLnBrk="1" hangingPunct="1"/>
            <a:endParaRPr lang="en-US" smtClean="0"/>
          </a:p>
          <a:p>
            <a:pPr eaLnBrk="1" hangingPunct="1"/>
            <a:r>
              <a:rPr lang="en-US" smtClean="0"/>
              <a:t>Are there any questions?</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p:spPr>
        <p:txBody>
          <a:bodyPr/>
          <a:lstStyle/>
          <a:p>
            <a:fld id="{FD9736BF-A0B4-4C40-9820-1C3ECB142107}" type="slidenum">
              <a:rPr lang="en-US"/>
              <a:pPr/>
              <a:t>3</a:t>
            </a:fld>
            <a:endParaRPr lang="en-US"/>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noFill/>
          <a:ln/>
        </p:spPr>
        <p:txBody>
          <a:bodyPr/>
          <a:lstStyle/>
          <a:p>
            <a:pPr eaLnBrk="1" hangingPunct="1"/>
            <a:r>
              <a:rPr lang="en-US" sz="1400" smtClean="0"/>
              <a:t>Continue reviewing points</a:t>
            </a:r>
          </a:p>
          <a:p>
            <a:pPr eaLnBrk="1" hangingPunct="1"/>
            <a:endParaRPr lang="en-US" sz="1400" smtClean="0"/>
          </a:p>
          <a:p>
            <a:pPr eaLnBrk="1" hangingPunct="1"/>
            <a:r>
              <a:rPr lang="en-US" sz="1400" smtClean="0"/>
              <a:t>While these examples are often the way we approach recruiting, let’s make it an intentional process instead.</a:t>
            </a:r>
          </a:p>
          <a:p>
            <a:pPr eaLnBrk="1" hangingPunct="1"/>
            <a:endParaRPr lang="en-US" sz="1400" smtClean="0"/>
          </a:p>
          <a:p>
            <a:pPr eaLnBrk="1" hangingPunct="1"/>
            <a:r>
              <a:rPr lang="en-US" sz="1400" smtClean="0"/>
              <a:t>Next slide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F1D2940C-E196-4DBD-B2E8-A0D232E4C703}" type="slidenum">
              <a:rPr lang="en-US"/>
              <a:pPr/>
              <a:t>4</a:t>
            </a:fld>
            <a:endParaRPr lang="en-US"/>
          </a:p>
        </p:txBody>
      </p:sp>
      <p:sp>
        <p:nvSpPr>
          <p:cNvPr id="32771" name="Rectangle 2"/>
          <p:cNvSpPr>
            <a:spLocks noRot="1" noChangeArrowheads="1" noTextEdit="1"/>
          </p:cNvSpPr>
          <p:nvPr>
            <p:ph type="sldImg"/>
          </p:nvPr>
        </p:nvSpPr>
        <p:spPr>
          <a:xfrm>
            <a:off x="2036763" y="654050"/>
            <a:ext cx="2844800" cy="2133600"/>
          </a:xfrm>
          <a:ln/>
        </p:spPr>
      </p:sp>
      <p:sp>
        <p:nvSpPr>
          <p:cNvPr id="32772" name="Rectangle 3"/>
          <p:cNvSpPr>
            <a:spLocks noGrp="1" noChangeArrowheads="1"/>
          </p:cNvSpPr>
          <p:nvPr>
            <p:ph type="body" idx="1"/>
          </p:nvPr>
        </p:nvSpPr>
        <p:spPr>
          <a:xfrm>
            <a:off x="685800" y="3016250"/>
            <a:ext cx="5715000" cy="4087813"/>
          </a:xfrm>
          <a:noFill/>
          <a:ln/>
        </p:spPr>
        <p:txBody>
          <a:bodyPr/>
          <a:lstStyle/>
          <a:p>
            <a:pPr eaLnBrk="1" hangingPunct="1"/>
            <a:r>
              <a:rPr lang="en-US" sz="1600" smtClean="0"/>
              <a:t>It is important to have an effective recruitment and nomination process in place.  However, most leadership problems are often traced to board and nominating activities that were hoc in nature.</a:t>
            </a:r>
          </a:p>
          <a:p>
            <a:pPr eaLnBrk="1" hangingPunct="1"/>
            <a:endParaRPr lang="en-US" sz="1600" smtClean="0"/>
          </a:p>
          <a:p>
            <a:pPr eaLnBrk="1" hangingPunct="1"/>
            <a:r>
              <a:rPr lang="en-US" sz="1600" smtClean="0"/>
              <a:t>Even if Chapter bylaws stipulates appointing or electing the nominating committee,  traditionally the committee doesn’t do much recruiting and relies on whomever is available or is strong armed into it.</a:t>
            </a:r>
          </a:p>
          <a:p>
            <a:pPr eaLnBrk="1" hangingPunct="1"/>
            <a:endParaRPr lang="en-US" sz="1600" smtClean="0"/>
          </a:p>
          <a:p>
            <a:pPr eaLnBrk="1" hangingPunct="1"/>
            <a:r>
              <a:rPr lang="en-US" sz="1600" smtClean="0"/>
              <a:t>The short-term recruiting process focuses only on filling anticipated vacancies that year.  A good long-range plan will determine long-term viability of the chapter.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p:spPr>
        <p:txBody>
          <a:bodyPr/>
          <a:lstStyle/>
          <a:p>
            <a:fld id="{2E55C2AE-B701-4786-886B-6F17E98F6A56}" type="slidenum">
              <a:rPr lang="en-US"/>
              <a:pPr/>
              <a:t>5</a:t>
            </a:fld>
            <a:endParaRPr lang="en-US"/>
          </a:p>
        </p:txBody>
      </p:sp>
      <p:sp>
        <p:nvSpPr>
          <p:cNvPr id="33795" name="Rectangle 2"/>
          <p:cNvSpPr>
            <a:spLocks noRot="1" noChangeArrowheads="1" noTextEdit="1"/>
          </p:cNvSpPr>
          <p:nvPr>
            <p:ph type="sldImg"/>
          </p:nvPr>
        </p:nvSpPr>
        <p:spPr>
          <a:xfrm>
            <a:off x="1628775" y="501650"/>
            <a:ext cx="3355975" cy="2517775"/>
          </a:xfrm>
          <a:ln/>
        </p:spPr>
      </p:sp>
      <p:sp>
        <p:nvSpPr>
          <p:cNvPr id="33796" name="Rectangle 3"/>
          <p:cNvSpPr>
            <a:spLocks noGrp="1" noChangeArrowheads="1"/>
          </p:cNvSpPr>
          <p:nvPr>
            <p:ph type="body" idx="1"/>
          </p:nvPr>
        </p:nvSpPr>
        <p:spPr>
          <a:xfrm>
            <a:off x="533400" y="3397250"/>
            <a:ext cx="6019800" cy="4086225"/>
          </a:xfrm>
          <a:noFill/>
          <a:ln/>
        </p:spPr>
        <p:txBody>
          <a:bodyPr/>
          <a:lstStyle/>
          <a:p>
            <a:pPr eaLnBrk="1" hangingPunct="1"/>
            <a:r>
              <a:rPr lang="en-US" sz="1600" smtClean="0"/>
              <a:t>What we want to do is develop a leadership recruiting plan beginning with a nominating and  recruiting committees immediately after your current election.</a:t>
            </a:r>
          </a:p>
          <a:p>
            <a:pPr eaLnBrk="1" hangingPunct="1"/>
            <a:endParaRPr lang="en-US" sz="1600" smtClean="0"/>
          </a:p>
          <a:p>
            <a:pPr eaLnBrk="1" hangingPunct="1"/>
            <a:r>
              <a:rPr lang="en-US" sz="1600" smtClean="0"/>
              <a:t>If you think about recruitment as an ongoing process, you will help your chapter to succeed in attaining strong leadership</a:t>
            </a:r>
          </a:p>
          <a:p>
            <a:pPr eaLnBrk="1" hangingPunct="1"/>
            <a:endParaRPr lang="en-US" sz="1600" smtClean="0"/>
          </a:p>
          <a:p>
            <a:pPr eaLnBrk="1" hangingPunct="1"/>
            <a:r>
              <a:rPr lang="en-US" sz="1600" smtClean="0"/>
              <a:t>You want to develop a committee system within your chapter that is not just a one person chair. This will enable you to grow candidates rather than just letting them pop up.</a:t>
            </a:r>
          </a:p>
          <a:p>
            <a:pPr eaLnBrk="1" hangingPunct="1"/>
            <a:endParaRPr lang="en-US" sz="1600" smtClean="0"/>
          </a:p>
          <a:p>
            <a:pPr eaLnBrk="1" hangingPunct="1"/>
            <a:r>
              <a:rPr lang="en-US" sz="1600" smtClean="0"/>
              <a:t>NEXT SLIDE</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3540F5F-CF18-45B3-A830-F5813ED8E889}" type="slidenum">
              <a:rPr lang="en-US"/>
              <a:pPr/>
              <a:t>6</a:t>
            </a:fld>
            <a:endParaRPr lang="en-US"/>
          </a:p>
        </p:txBody>
      </p:sp>
      <p:sp>
        <p:nvSpPr>
          <p:cNvPr id="34819" name="Rectangle 2"/>
          <p:cNvSpPr>
            <a:spLocks noRot="1" noChangeArrowheads="1" noTextEdit="1"/>
          </p:cNvSpPr>
          <p:nvPr>
            <p:ph type="sldImg"/>
          </p:nvPr>
        </p:nvSpPr>
        <p:spPr>
          <a:xfrm>
            <a:off x="1752600" y="273050"/>
            <a:ext cx="3117850" cy="2338388"/>
          </a:xfrm>
          <a:ln/>
        </p:spPr>
      </p:sp>
      <p:sp>
        <p:nvSpPr>
          <p:cNvPr id="34820" name="Rectangle 3"/>
          <p:cNvSpPr>
            <a:spLocks noGrp="1" noChangeArrowheads="1"/>
          </p:cNvSpPr>
          <p:nvPr>
            <p:ph type="body" idx="1"/>
          </p:nvPr>
        </p:nvSpPr>
        <p:spPr>
          <a:xfrm>
            <a:off x="228600" y="2863850"/>
            <a:ext cx="6400800" cy="5867400"/>
          </a:xfrm>
          <a:noFill/>
          <a:ln/>
        </p:spPr>
        <p:txBody>
          <a:bodyPr/>
          <a:lstStyle/>
          <a:p>
            <a:pPr eaLnBrk="1" hangingPunct="1">
              <a:lnSpc>
                <a:spcPct val="90000"/>
              </a:lnSpc>
            </a:pPr>
            <a:r>
              <a:rPr lang="en-US" sz="1400" b="1" smtClean="0"/>
              <a:t>Recruiting members for time-limited committee is easier than recruiting someone straight into an officer’s position.  BUT, you must have a committee of more than one person.  </a:t>
            </a:r>
          </a:p>
          <a:p>
            <a:pPr lvl="1" eaLnBrk="1" hangingPunct="1">
              <a:lnSpc>
                <a:spcPct val="90000"/>
              </a:lnSpc>
              <a:buFontTx/>
              <a:buChar char="•"/>
            </a:pPr>
            <a:r>
              <a:rPr lang="en-US" sz="1400" b="1" smtClean="0"/>
              <a:t>Helps surface people who might be willing to work on a committee in some small way but not be an elected officers or chair right now.</a:t>
            </a:r>
          </a:p>
          <a:p>
            <a:pPr eaLnBrk="1" hangingPunct="1">
              <a:lnSpc>
                <a:spcPct val="90000"/>
              </a:lnSpc>
            </a:pPr>
            <a:endParaRPr lang="en-US" sz="1400" b="1" smtClean="0"/>
          </a:p>
          <a:p>
            <a:pPr eaLnBrk="1" hangingPunct="1">
              <a:lnSpc>
                <a:spcPct val="90000"/>
              </a:lnSpc>
            </a:pPr>
            <a:r>
              <a:rPr lang="en-US" sz="1400" b="1" smtClean="0"/>
              <a:t>Enables  you to watch people’s performance on a committee to evaluate their strengths and weaknesses.  A person who initially looked like a viable recruit for officer or chair may turn out to be troublesome and it is better to know that before they are in a position of leadership, i.e. officer or chair.</a:t>
            </a:r>
          </a:p>
          <a:p>
            <a:pPr eaLnBrk="1" hangingPunct="1">
              <a:lnSpc>
                <a:spcPct val="90000"/>
              </a:lnSpc>
            </a:pPr>
            <a:endParaRPr lang="en-US" sz="1400" b="1" smtClean="0"/>
          </a:p>
          <a:p>
            <a:pPr eaLnBrk="1" hangingPunct="1">
              <a:lnSpc>
                <a:spcPct val="90000"/>
              </a:lnSpc>
            </a:pPr>
            <a:r>
              <a:rPr lang="en-US" sz="1400" b="1" smtClean="0"/>
              <a:t>Don’t let “no” be the final word forever.  Maybe now isn’t a good time but they would be willing later if approached again.</a:t>
            </a:r>
          </a:p>
          <a:p>
            <a:pPr eaLnBrk="1" hangingPunct="1">
              <a:lnSpc>
                <a:spcPct val="90000"/>
              </a:lnSpc>
            </a:pPr>
            <a:endParaRPr lang="en-US" sz="1400" b="1" smtClean="0"/>
          </a:p>
          <a:p>
            <a:pPr eaLnBrk="1" hangingPunct="1">
              <a:lnSpc>
                <a:spcPct val="90000"/>
              </a:lnSpc>
            </a:pPr>
            <a:r>
              <a:rPr lang="en-US" sz="1400" b="1" smtClean="0"/>
              <a:t>Having a mentor will support the new recruit by answering questions, introduce them to other chapter leaders and make them feel appreciated.</a:t>
            </a:r>
          </a:p>
          <a:p>
            <a:pPr eaLnBrk="1" hangingPunct="1">
              <a:lnSpc>
                <a:spcPct val="90000"/>
              </a:lnSpc>
            </a:pPr>
            <a:endParaRPr lang="en-US" sz="1400" b="1" smtClean="0"/>
          </a:p>
          <a:p>
            <a:pPr eaLnBrk="1" hangingPunct="1">
              <a:lnSpc>
                <a:spcPct val="90000"/>
              </a:lnSpc>
            </a:pPr>
            <a:r>
              <a:rPr lang="en-US" sz="1400" b="1" smtClean="0"/>
              <a:t>Don’t fall into the trap of taking any warm body by drafting them into a position of chapter leadership.  The organization will suffer and other leaders will be adversely affected.   Match person to a committee or job that matches their abilities, interest and commitment level.</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EC8FB620-2E84-4CB8-B08B-70672207C2E7}" type="slidenum">
              <a:rPr lang="en-US"/>
              <a:pPr/>
              <a:t>7</a:t>
            </a:fld>
            <a:endParaRPr lang="en-US"/>
          </a:p>
        </p:txBody>
      </p:sp>
      <p:sp>
        <p:nvSpPr>
          <p:cNvPr id="35843" name="Rectangle 2"/>
          <p:cNvSpPr>
            <a:spLocks noRot="1" noChangeArrowheads="1" noTextEdit="1"/>
          </p:cNvSpPr>
          <p:nvPr>
            <p:ph type="sldImg"/>
          </p:nvPr>
        </p:nvSpPr>
        <p:spPr>
          <a:xfrm>
            <a:off x="1781175" y="501650"/>
            <a:ext cx="2746375" cy="2060575"/>
          </a:xfrm>
          <a:ln/>
        </p:spPr>
      </p:sp>
      <p:sp>
        <p:nvSpPr>
          <p:cNvPr id="35844" name="Rectangle 3"/>
          <p:cNvSpPr>
            <a:spLocks noGrp="1" noChangeArrowheads="1"/>
          </p:cNvSpPr>
          <p:nvPr>
            <p:ph type="body" idx="1"/>
          </p:nvPr>
        </p:nvSpPr>
        <p:spPr>
          <a:xfrm>
            <a:off x="304800" y="2787650"/>
            <a:ext cx="6019800" cy="4086225"/>
          </a:xfrm>
          <a:noFill/>
          <a:ln/>
        </p:spPr>
        <p:txBody>
          <a:bodyPr/>
          <a:lstStyle/>
          <a:p>
            <a:pPr eaLnBrk="1" hangingPunct="1"/>
            <a:r>
              <a:rPr lang="en-US" sz="1600" smtClean="0"/>
              <a:t>Before you can begin recruiting for any position in the chapter leadership, you need to determine which positions you need and why you need them.</a:t>
            </a:r>
          </a:p>
          <a:p>
            <a:pPr eaLnBrk="1" hangingPunct="1"/>
            <a:endParaRPr lang="en-US" sz="1600" smtClean="0"/>
          </a:p>
          <a:p>
            <a:pPr eaLnBrk="1" hangingPunct="1"/>
            <a:r>
              <a:rPr lang="en-US" sz="1600" smtClean="0"/>
              <a:t>Obviously, you must have chapter officers in order to be a chapter but do those officers also serve in other capacities and why.</a:t>
            </a:r>
          </a:p>
          <a:p>
            <a:pPr eaLnBrk="1" hangingPunct="1"/>
            <a:endParaRPr lang="en-US" sz="1600" smtClean="0"/>
          </a:p>
          <a:p>
            <a:pPr eaLnBrk="1" hangingPunct="1"/>
            <a:r>
              <a:rPr lang="en-US" sz="1600" smtClean="0"/>
              <a:t>For committee chair and members, you need to know the purpose of the committee and the position  and how many people should be on a committee.</a:t>
            </a:r>
          </a:p>
          <a:p>
            <a:pPr eaLnBrk="1" hangingPunct="1"/>
            <a:endParaRPr lang="en-US" sz="1600" smtClean="0"/>
          </a:p>
          <a:p>
            <a:pPr eaLnBrk="1" hangingPunct="1"/>
            <a:r>
              <a:rPr lang="en-US" sz="1600" smtClean="0"/>
              <a:t>It is crucial that you know what skills and knowledge are needed for each position.  Service Officers will need knowledge and some background in personnel areas or a treasurer should have some knowledge of how to manage money.</a:t>
            </a:r>
          </a:p>
          <a:p>
            <a:pPr eaLnBrk="1" hangingPunct="1"/>
            <a:endParaRPr lang="en-US" sz="1600" smtClean="0"/>
          </a:p>
          <a:p>
            <a:pPr eaLnBrk="1" hangingPunct="1"/>
            <a:r>
              <a:rPr lang="en-US" sz="1600" smtClean="0"/>
              <a:t>Not only are you recruiting for these positions but you will want to know what resources and training is available for those individuals to help them succeed in their job.</a:t>
            </a:r>
          </a:p>
          <a:p>
            <a:pPr eaLnBrk="1" hangingPunct="1"/>
            <a:r>
              <a:rPr lang="en-US" sz="1600" smtClean="0"/>
              <a:t>Next Slide</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B2897D3B-AFFE-4DB0-89EC-3C0FBB495501}" type="slidenum">
              <a:rPr lang="en-US"/>
              <a:pPr/>
              <a:t>8</a:t>
            </a:fld>
            <a:endParaRPr lang="en-US"/>
          </a:p>
        </p:txBody>
      </p:sp>
      <p:sp>
        <p:nvSpPr>
          <p:cNvPr id="36867" name="Rectangle 2"/>
          <p:cNvSpPr>
            <a:spLocks noRot="1" noChangeArrowheads="1" noTextEdit="1"/>
          </p:cNvSpPr>
          <p:nvPr>
            <p:ph type="sldImg"/>
          </p:nvPr>
        </p:nvSpPr>
        <p:spPr>
          <a:xfrm>
            <a:off x="1739900" y="577850"/>
            <a:ext cx="2813050" cy="2109788"/>
          </a:xfrm>
          <a:ln/>
        </p:spPr>
      </p:sp>
      <p:sp>
        <p:nvSpPr>
          <p:cNvPr id="36868" name="Rectangle 3"/>
          <p:cNvSpPr>
            <a:spLocks noGrp="1" noChangeArrowheads="1"/>
          </p:cNvSpPr>
          <p:nvPr>
            <p:ph type="body" idx="1"/>
          </p:nvPr>
        </p:nvSpPr>
        <p:spPr>
          <a:xfrm>
            <a:off x="152400" y="2863850"/>
            <a:ext cx="6324600" cy="4648200"/>
          </a:xfrm>
          <a:noFill/>
          <a:ln/>
        </p:spPr>
        <p:txBody>
          <a:bodyPr/>
          <a:lstStyle/>
          <a:p>
            <a:pPr eaLnBrk="1" hangingPunct="1"/>
            <a:r>
              <a:rPr lang="en-US" sz="1400" b="1" smtClean="0"/>
              <a:t>Time - Everyone will want to know how much this is going to take. </a:t>
            </a:r>
          </a:p>
          <a:p>
            <a:pPr lvl="1" eaLnBrk="1" hangingPunct="1">
              <a:buFontTx/>
              <a:buChar char="•"/>
            </a:pPr>
            <a:r>
              <a:rPr lang="en-US" sz="1400" b="1" smtClean="0"/>
              <a:t> Be realistic on time expectations, not what the previous person who held the positions took.</a:t>
            </a:r>
          </a:p>
          <a:p>
            <a:pPr lvl="1" eaLnBrk="1" hangingPunct="1">
              <a:buFontTx/>
              <a:buChar char="•"/>
            </a:pPr>
            <a:r>
              <a:rPr lang="en-US" sz="1400" b="1" smtClean="0"/>
              <a:t>  Each individual has their own personality and work style.  Some individuals do the minimum of what is needed and others will expand it far beyond what it really needs to be.</a:t>
            </a:r>
          </a:p>
          <a:p>
            <a:pPr lvl="1" eaLnBrk="1" hangingPunct="1">
              <a:buFontTx/>
              <a:buChar char="•"/>
            </a:pPr>
            <a:r>
              <a:rPr lang="en-US" sz="1400" b="1" smtClean="0"/>
              <a:t>  Each individual will establish a length of time that works for them but give them an estimate based on the requirement of the job.</a:t>
            </a:r>
          </a:p>
          <a:p>
            <a:pPr eaLnBrk="1" hangingPunct="1"/>
            <a:endParaRPr lang="en-US" sz="1400" b="1" smtClean="0"/>
          </a:p>
          <a:p>
            <a:pPr eaLnBrk="1" hangingPunct="1"/>
            <a:r>
              <a:rPr lang="en-US" sz="1400" b="1" smtClean="0"/>
              <a:t>Benefits - Volunteers are very special people.  </a:t>
            </a:r>
          </a:p>
          <a:p>
            <a:pPr lvl="1" eaLnBrk="1" hangingPunct="1">
              <a:buFontTx/>
              <a:buChar char="•"/>
            </a:pPr>
            <a:r>
              <a:rPr lang="en-US" sz="1400" b="1" smtClean="0"/>
              <a:t>Some serve for good of organization</a:t>
            </a:r>
          </a:p>
          <a:p>
            <a:pPr lvl="1" eaLnBrk="1" hangingPunct="1">
              <a:buFontTx/>
              <a:buChar char="•"/>
            </a:pPr>
            <a:r>
              <a:rPr lang="en-US" sz="1400" b="1" smtClean="0"/>
              <a:t>others enjoy the satisfaction for a job well done or social aspects of people who enjoy the same things</a:t>
            </a:r>
          </a:p>
          <a:p>
            <a:pPr lvl="1" eaLnBrk="1" hangingPunct="1">
              <a:buFontTx/>
              <a:buChar char="•"/>
            </a:pPr>
            <a:r>
              <a:rPr lang="en-US" sz="1400" b="1" smtClean="0"/>
              <a:t>Find out what motivates people and determine what you have to offer to fill their needs.</a:t>
            </a:r>
          </a:p>
          <a:p>
            <a:pPr eaLnBrk="1" hangingPunct="1"/>
            <a:endParaRPr lang="en-US" sz="1400" b="1" smtClean="0"/>
          </a:p>
          <a:p>
            <a:pPr eaLnBrk="1" hangingPunct="1"/>
            <a:r>
              <a:rPr lang="en-US" sz="1400" b="1" smtClean="0"/>
              <a:t>Position descriptions – An  important part of the recruiting plan. </a:t>
            </a:r>
          </a:p>
          <a:p>
            <a:pPr lvl="1" eaLnBrk="1" hangingPunct="1">
              <a:buFontTx/>
              <a:buChar char="•"/>
            </a:pPr>
            <a:r>
              <a:rPr lang="en-US" sz="1400" b="1" smtClean="0"/>
              <a:t>NARFE has generic descriptions but your chapter may have specific requirements or do things slightly different from the standard descriptions. </a:t>
            </a:r>
          </a:p>
          <a:p>
            <a:pPr lvl="1" eaLnBrk="1" hangingPunct="1">
              <a:buFontTx/>
              <a:buChar char="•"/>
            </a:pPr>
            <a:r>
              <a:rPr lang="en-US" sz="1400" b="1" smtClean="0"/>
              <a:t> If you customize your positions, have them written down for use by recruiters.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1F12D685-69DF-4D71-A451-D434535506E0}" type="slidenum">
              <a:rPr lang="en-US"/>
              <a:pPr/>
              <a:t>9</a:t>
            </a:fld>
            <a:endParaRPr lang="en-US"/>
          </a:p>
        </p:txBody>
      </p:sp>
      <p:sp>
        <p:nvSpPr>
          <p:cNvPr id="37891" name="Rectangle 2"/>
          <p:cNvSpPr>
            <a:spLocks noRot="1" noChangeArrowheads="1" noTextEdit="1"/>
          </p:cNvSpPr>
          <p:nvPr>
            <p:ph type="sldImg"/>
          </p:nvPr>
        </p:nvSpPr>
        <p:spPr>
          <a:xfrm>
            <a:off x="2032000" y="425450"/>
            <a:ext cx="2914650" cy="2185988"/>
          </a:xfrm>
          <a:ln/>
        </p:spPr>
      </p:sp>
      <p:sp>
        <p:nvSpPr>
          <p:cNvPr id="37892" name="Rectangle 3"/>
          <p:cNvSpPr>
            <a:spLocks noGrp="1" noChangeArrowheads="1"/>
          </p:cNvSpPr>
          <p:nvPr>
            <p:ph type="body" idx="1"/>
          </p:nvPr>
        </p:nvSpPr>
        <p:spPr>
          <a:xfrm>
            <a:off x="304800" y="2711450"/>
            <a:ext cx="6172200" cy="4540250"/>
          </a:xfrm>
          <a:noFill/>
          <a:ln/>
        </p:spPr>
        <p:txBody>
          <a:bodyPr/>
          <a:lstStyle/>
          <a:p>
            <a:pPr eaLnBrk="1" hangingPunct="1">
              <a:spcBef>
                <a:spcPct val="20000"/>
              </a:spcBef>
            </a:pPr>
            <a:r>
              <a:rPr lang="en-US" sz="1400" b="1" smtClean="0"/>
              <a:t>Obviously, we would want leaders who are dues paying members because they appreciate the purpose of our organization and benefit of membership.</a:t>
            </a:r>
          </a:p>
          <a:p>
            <a:pPr eaLnBrk="1" hangingPunct="1">
              <a:spcBef>
                <a:spcPct val="20000"/>
              </a:spcBef>
            </a:pPr>
            <a:endParaRPr lang="en-US" b="1" smtClean="0"/>
          </a:p>
          <a:p>
            <a:pPr eaLnBrk="1" hangingPunct="1">
              <a:spcBef>
                <a:spcPct val="20000"/>
              </a:spcBef>
            </a:pPr>
            <a:r>
              <a:rPr lang="en-US" sz="1400" b="1" smtClean="0"/>
              <a:t>Not served in any capacity -   It is very easy to end up ‘recycling’ leaders year after year. Look for members of long standing who haven’t held a position but have been around and have a knowledge base about NARFE.  They can be good candidates because they know people and you don’t’ have to start from scratch. </a:t>
            </a:r>
          </a:p>
          <a:p>
            <a:pPr eaLnBrk="1" hangingPunct="1">
              <a:spcBef>
                <a:spcPct val="20000"/>
              </a:spcBef>
            </a:pPr>
            <a:endParaRPr lang="en-US" b="1" smtClean="0"/>
          </a:p>
          <a:p>
            <a:pPr eaLnBrk="1" hangingPunct="1">
              <a:spcBef>
                <a:spcPct val="20000"/>
              </a:spcBef>
            </a:pPr>
            <a:r>
              <a:rPr lang="en-US" sz="1400" b="1" smtClean="0"/>
              <a:t>BUT,  it is important that chapters establish term limits so other members are considered and are given the opportunity to serve. </a:t>
            </a:r>
          </a:p>
          <a:p>
            <a:pPr eaLnBrk="1" hangingPunct="1">
              <a:spcBef>
                <a:spcPct val="20000"/>
              </a:spcBef>
            </a:pPr>
            <a:endParaRPr lang="en-US" b="1" smtClean="0"/>
          </a:p>
          <a:p>
            <a:pPr eaLnBrk="1" hangingPunct="1">
              <a:spcBef>
                <a:spcPct val="20000"/>
              </a:spcBef>
            </a:pPr>
            <a:r>
              <a:rPr lang="en-US" sz="1400" b="1" smtClean="0"/>
              <a:t>New members make good candidates as they may still be working or recently retired so bring their skills from their employment or prior volunteer experience.  Don’t be afraid to ask them to help or take committee positions right away.  </a:t>
            </a:r>
          </a:p>
          <a:p>
            <a:pPr eaLnBrk="1" hangingPunct="1">
              <a:spcBef>
                <a:spcPct val="20000"/>
              </a:spcBef>
            </a:pPr>
            <a:endParaRPr lang="en-US" b="1" smtClean="0"/>
          </a:p>
          <a:p>
            <a:pPr eaLnBrk="1" hangingPunct="1">
              <a:spcBef>
                <a:spcPct val="20000"/>
              </a:spcBef>
            </a:pPr>
            <a:r>
              <a:rPr lang="en-US" sz="1400" b="1" smtClean="0"/>
              <a:t> Be cautious of targeting the new member immediately for officer or chair positions.  How many of you went to your first chapter meeting and came home as an officer or head of a committee?  It isn’t fair to the new member or the chapter members to thrust a completely new person into an officer or chair position unless they want to do so.</a:t>
            </a:r>
          </a:p>
          <a:p>
            <a:pPr eaLnBrk="1" hangingPunct="1">
              <a:spcBef>
                <a:spcPct val="20000"/>
              </a:spcBef>
            </a:pPr>
            <a:endParaRPr lang="en-US" sz="1400" b="1" smtClean="0"/>
          </a:p>
          <a:p>
            <a:pPr eaLnBrk="1" hangingPunct="1">
              <a:spcBef>
                <a:spcPct val="20000"/>
              </a:spcBef>
            </a:pPr>
            <a:r>
              <a:rPr lang="en-US" sz="1400" b="1" smtClean="0"/>
              <a:t>You know the old adage about “if you want something done, ask a busy person”.  Look at some of the qualities listed here as well.  Be careful of people who need to dominate.  Better to try true leaders who know there is no “I” in team</a:t>
            </a:r>
          </a:p>
          <a:p>
            <a:pPr eaLnBrk="1" hangingPunct="1">
              <a:spcBef>
                <a:spcPct val="20000"/>
              </a:spcBef>
            </a:pPr>
            <a:endParaRPr lang="en-US" sz="1400" b="1"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91490"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191491"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1FD6DB9-701D-4127-ACD1-ECAE42067C0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8240FC0-6B12-4D5F-B25D-E6D8E333ADF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D3DD246-44E7-4306-93A3-9DA20F60726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1821CD5-21A5-431A-B80B-9DC3531B684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1FD31E4-443D-43AE-8993-8DBA2E3F7FDA}"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77F61C6-01C9-47AB-9B04-0D9471014A3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AAB36765-A7C9-478F-ABF5-6F8E35F5ADB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79AB67BC-E608-4854-A2E6-6EFE8C7913E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F07890B-E33D-437D-B377-1814A883178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18597A9-3FF6-42CA-9F92-117976F18E4C}"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1F68597-3F09-4799-95F7-7959A45792D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190466"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90467"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9046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b="0" smtClean="0">
                <a:effectLst>
                  <a:outerShdw blurRad="38100" dist="38100" dir="2700000" algn="tl">
                    <a:srgbClr val="000000"/>
                  </a:outerShdw>
                </a:effectLst>
                <a:latin typeface="Arial" charset="0"/>
              </a:defRPr>
            </a:lvl1pPr>
          </a:lstStyle>
          <a:p>
            <a:pPr>
              <a:defRPr/>
            </a:pPr>
            <a:endParaRPr lang="en-US"/>
          </a:p>
        </p:txBody>
      </p:sp>
      <p:sp>
        <p:nvSpPr>
          <p:cNvPr id="19046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b="0" smtClean="0">
                <a:effectLst>
                  <a:outerShdw blurRad="38100" dist="38100" dir="2700000" algn="tl">
                    <a:srgbClr val="000000"/>
                  </a:outerShdw>
                </a:effectLst>
                <a:latin typeface="Arial" charset="0"/>
              </a:defRPr>
            </a:lvl1pPr>
          </a:lstStyle>
          <a:p>
            <a:pPr>
              <a:defRPr/>
            </a:pPr>
            <a:endParaRPr lang="en-US"/>
          </a:p>
        </p:txBody>
      </p:sp>
      <p:sp>
        <p:nvSpPr>
          <p:cNvPr id="19047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b="0" smtClean="0">
                <a:effectLst>
                  <a:outerShdw blurRad="38100" dist="38100" dir="2700000" algn="tl">
                    <a:srgbClr val="000000"/>
                  </a:outerShdw>
                </a:effectLst>
                <a:latin typeface="Arial" charset="0"/>
              </a:defRPr>
            </a:lvl1pPr>
          </a:lstStyle>
          <a:p>
            <a:pPr>
              <a:defRPr/>
            </a:pPr>
            <a:fld id="{4DAFE4AF-BF57-47F4-846F-43D7531E9B94}" type="slidenum">
              <a:rPr lang="en-US"/>
              <a:pPr>
                <a:defRPr/>
              </a:pPr>
              <a:t>‹#›</a:t>
            </a:fld>
            <a:endParaRPr lang="en-US"/>
          </a:p>
        </p:txBody>
      </p:sp>
    </p:spTree>
  </p:cSld>
  <p:clrMap bg1="dk2" tx1="lt1" bg2="dk1" tx2="lt2" accent1="accent1" accent2="accent2" accent3="accent3" accent4="accent4" accent5="accent5" accent6="accent6" hlink="hlink" folHlink="folHlink"/>
  <p:sldLayoutIdLst>
    <p:sldLayoutId id="2147483786" r:id="rId1"/>
    <p:sldLayoutId id="2147483787" r:id="rId2"/>
    <p:sldLayoutId id="2147483788" r:id="rId3"/>
    <p:sldLayoutId id="2147483789" r:id="rId4"/>
    <p:sldLayoutId id="2147483790" r:id="rId5"/>
    <p:sldLayoutId id="2147483791" r:id="rId6"/>
    <p:sldLayoutId id="2147483792" r:id="rId7"/>
    <p:sldLayoutId id="2147483793" r:id="rId8"/>
    <p:sldLayoutId id="2147483794" r:id="rId9"/>
    <p:sldLayoutId id="2147483795" r:id="rId10"/>
    <p:sldLayoutId id="2147483796"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notesSlide" Target="../notesSlides/notesSlide16.xml"/><Relationship Id="rId7" Type="http://schemas.openxmlformats.org/officeDocument/2006/relationships/image" Target="../media/image6.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5.png"/><Relationship Id="rId5" Type="http://schemas.openxmlformats.org/officeDocument/2006/relationships/image" Target="../media/image4.wmf"/><Relationship Id="rId10" Type="http://schemas.openxmlformats.org/officeDocument/2006/relationships/oleObject" Target="../embeddings/oleObject1.bin"/><Relationship Id="rId4" Type="http://schemas.openxmlformats.org/officeDocument/2006/relationships/hyperlink" Target="http://www.narfe.org/" TargetMode="External"/><Relationship Id="rId9" Type="http://schemas.openxmlformats.org/officeDocument/2006/relationships/image" Target="../media/image8.png"/></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0" y="2743200"/>
            <a:ext cx="9144000" cy="1736725"/>
          </a:xfrm>
        </p:spPr>
        <p:txBody>
          <a:bodyPr/>
          <a:lstStyle/>
          <a:p>
            <a:pPr eaLnBrk="1" hangingPunct="1">
              <a:defRPr/>
            </a:pPr>
            <a:r>
              <a:rPr lang="en-US" sz="4800" dirty="0" smtClean="0">
                <a:solidFill>
                  <a:srgbClr val="FFFF00"/>
                </a:solidFill>
              </a:rPr>
              <a:t>Recruiting Chapter Leadership</a:t>
            </a:r>
          </a:p>
        </p:txBody>
      </p:sp>
      <p:sp>
        <p:nvSpPr>
          <p:cNvPr id="2051" name="Rectangle 3"/>
          <p:cNvSpPr>
            <a:spLocks noGrp="1" noChangeArrowheads="1"/>
          </p:cNvSpPr>
          <p:nvPr>
            <p:ph type="subTitle" idx="1"/>
          </p:nvPr>
        </p:nvSpPr>
        <p:spPr>
          <a:xfrm>
            <a:off x="1371600" y="4648200"/>
            <a:ext cx="6400800" cy="1752600"/>
          </a:xfrm>
        </p:spPr>
        <p:txBody>
          <a:bodyPr/>
          <a:lstStyle/>
          <a:p>
            <a:pPr eaLnBrk="1" hangingPunct="1">
              <a:defRPr/>
            </a:pPr>
            <a:r>
              <a:rPr lang="en-US" sz="4000" smtClean="0"/>
              <a:t>Work Smarter – Not Harder</a:t>
            </a:r>
          </a:p>
        </p:txBody>
      </p:sp>
      <p:pic>
        <p:nvPicPr>
          <p:cNvPr id="3076" name="Picture 4" descr="newseal"/>
          <p:cNvPicPr>
            <a:picLocks noChangeAspect="1" noChangeArrowheads="1"/>
          </p:cNvPicPr>
          <p:nvPr/>
        </p:nvPicPr>
        <p:blipFill>
          <a:blip r:embed="rId3" cstate="print"/>
          <a:srcRect/>
          <a:stretch>
            <a:fillRect/>
          </a:stretch>
        </p:blipFill>
        <p:spPr bwMode="auto">
          <a:xfrm>
            <a:off x="3352800" y="533400"/>
            <a:ext cx="2114550" cy="2114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457200" y="228600"/>
            <a:ext cx="8229600" cy="914400"/>
          </a:xfrm>
        </p:spPr>
        <p:txBody>
          <a:bodyPr/>
          <a:lstStyle/>
          <a:p>
            <a:pPr eaLnBrk="1" hangingPunct="1">
              <a:defRPr/>
            </a:pPr>
            <a:r>
              <a:rPr lang="en-US" smtClean="0">
                <a:solidFill>
                  <a:srgbClr val="FFFF00"/>
                </a:solidFill>
              </a:rPr>
              <a:t>Other unlikely prospects!</a:t>
            </a:r>
          </a:p>
        </p:txBody>
      </p:sp>
      <p:sp>
        <p:nvSpPr>
          <p:cNvPr id="130051" name="Rectangle 3"/>
          <p:cNvSpPr>
            <a:spLocks noGrp="1" noChangeArrowheads="1"/>
          </p:cNvSpPr>
          <p:nvPr>
            <p:ph type="body" idx="1"/>
          </p:nvPr>
        </p:nvSpPr>
        <p:spPr>
          <a:xfrm>
            <a:off x="457200" y="1676400"/>
            <a:ext cx="8229600" cy="4114800"/>
          </a:xfrm>
        </p:spPr>
        <p:txBody>
          <a:bodyPr/>
          <a:lstStyle/>
          <a:p>
            <a:pPr eaLnBrk="1" hangingPunct="1">
              <a:defRPr/>
            </a:pPr>
            <a:r>
              <a:rPr lang="en-US" smtClean="0"/>
              <a:t>Don’t overlook those who are:</a:t>
            </a:r>
          </a:p>
          <a:p>
            <a:pPr lvl="1" eaLnBrk="1" hangingPunct="1">
              <a:buSzPct val="115000"/>
              <a:buFont typeface="Wingdings" pitchFamily="2" charset="2"/>
              <a:buChar char="Ø"/>
              <a:defRPr/>
            </a:pPr>
            <a:r>
              <a:rPr lang="en-US" smtClean="0"/>
              <a:t>Shy – they need to be approached differently</a:t>
            </a:r>
          </a:p>
          <a:p>
            <a:pPr lvl="1" eaLnBrk="1" hangingPunct="1">
              <a:buSzPct val="125000"/>
              <a:buFont typeface="Wingdings" pitchFamily="2" charset="2"/>
              <a:buChar char="Ø"/>
              <a:defRPr/>
            </a:pPr>
            <a:r>
              <a:rPr lang="en-US" smtClean="0"/>
              <a:t>Critical – They may feel they can do the job better so offer them the opportunity</a:t>
            </a:r>
          </a:p>
          <a:p>
            <a:pPr lvl="1" eaLnBrk="1" hangingPunct="1">
              <a:buSzPct val="115000"/>
              <a:buFont typeface="Wingdings" pitchFamily="2" charset="2"/>
              <a:buChar char="Ø"/>
              <a:defRPr/>
            </a:pPr>
            <a:r>
              <a:rPr lang="en-US" smtClean="0"/>
              <a:t>Always asking questions – They may see things differently and bring a different point of view</a:t>
            </a:r>
          </a:p>
          <a:p>
            <a:pPr lvl="1" eaLnBrk="1" hangingPunct="1">
              <a:buSzPct val="115000"/>
              <a:buFont typeface="Wingdings" pitchFamily="2" charset="2"/>
              <a:buChar char="Ø"/>
              <a:defRPr/>
            </a:pPr>
            <a:r>
              <a:rPr lang="en-US" smtClean="0"/>
              <a:t>Not available now</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a:xfrm>
            <a:off x="457200" y="609600"/>
            <a:ext cx="8229600" cy="1141413"/>
          </a:xfrm>
        </p:spPr>
        <p:txBody>
          <a:bodyPr/>
          <a:lstStyle/>
          <a:p>
            <a:pPr eaLnBrk="1" hangingPunct="1">
              <a:defRPr/>
            </a:pPr>
            <a:r>
              <a:rPr lang="en-US" sz="4000" smtClean="0">
                <a:solidFill>
                  <a:srgbClr val="FFFF00"/>
                </a:solidFill>
              </a:rPr>
              <a:t>How do you find candidates?</a:t>
            </a:r>
          </a:p>
        </p:txBody>
      </p:sp>
      <p:sp>
        <p:nvSpPr>
          <p:cNvPr id="124931" name="Rectangle 3"/>
          <p:cNvSpPr>
            <a:spLocks noGrp="1" noChangeArrowheads="1"/>
          </p:cNvSpPr>
          <p:nvPr>
            <p:ph type="body" idx="1"/>
          </p:nvPr>
        </p:nvSpPr>
        <p:spPr>
          <a:xfrm>
            <a:off x="609600" y="2514600"/>
            <a:ext cx="7929563" cy="2762250"/>
          </a:xfrm>
        </p:spPr>
        <p:txBody>
          <a:bodyPr/>
          <a:lstStyle/>
          <a:p>
            <a:pPr eaLnBrk="1" hangingPunct="1">
              <a:lnSpc>
                <a:spcPct val="90000"/>
              </a:lnSpc>
              <a:buFont typeface="Wingdings" pitchFamily="2" charset="2"/>
              <a:buNone/>
              <a:defRPr/>
            </a:pPr>
            <a:r>
              <a:rPr lang="en-US" dirty="0" smtClean="0"/>
              <a:t>   </a:t>
            </a:r>
            <a:r>
              <a:rPr lang="en-US" u="sng" dirty="0" smtClean="0"/>
              <a:t>Just</a:t>
            </a:r>
            <a:r>
              <a:rPr lang="en-US" dirty="0" smtClean="0"/>
              <a:t> putting a call for candidates in your newsletter or announcements at a chapter meeting . . . </a:t>
            </a:r>
          </a:p>
          <a:p>
            <a:pPr algn="ctr" eaLnBrk="1" hangingPunct="1">
              <a:lnSpc>
                <a:spcPct val="90000"/>
              </a:lnSpc>
              <a:buFont typeface="Wingdings" pitchFamily="2" charset="2"/>
              <a:buNone/>
              <a:defRPr/>
            </a:pPr>
            <a:endParaRPr lang="en-US" dirty="0" smtClean="0"/>
          </a:p>
          <a:p>
            <a:pPr algn="ctr" eaLnBrk="1" hangingPunct="1">
              <a:lnSpc>
                <a:spcPct val="90000"/>
              </a:lnSpc>
              <a:buFont typeface="Wingdings" pitchFamily="2" charset="2"/>
              <a:buNone/>
              <a:defRPr/>
            </a:pPr>
            <a:r>
              <a:rPr lang="en-US" sz="4000" dirty="0" smtClean="0"/>
              <a:t>Won’t result in volunteers!!!</a:t>
            </a:r>
          </a:p>
          <a:p>
            <a:pPr eaLnBrk="1" hangingPunct="1">
              <a:lnSpc>
                <a:spcPct val="90000"/>
              </a:lnSpc>
              <a:defRPr/>
            </a:pPr>
            <a:endParaRPr lang="en-US" dirty="0" smtClean="0"/>
          </a:p>
          <a:p>
            <a:pPr eaLnBrk="1" hangingPunct="1">
              <a:lnSpc>
                <a:spcPct val="90000"/>
              </a:lnSpc>
              <a:defRPr/>
            </a:pPr>
            <a:endParaRPr lang="en-US" dirty="0" smtClean="0"/>
          </a:p>
          <a:p>
            <a:pPr eaLnBrk="1" hangingPunct="1">
              <a:lnSpc>
                <a:spcPct val="90000"/>
              </a:lnSpc>
              <a:buFont typeface="Wingdings" pitchFamily="2" charset="2"/>
              <a:buNone/>
              <a:defRPr/>
            </a:pPr>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title"/>
          </p:nvPr>
        </p:nvSpPr>
        <p:spPr>
          <a:xfrm>
            <a:off x="457200" y="0"/>
            <a:ext cx="8229600" cy="1139825"/>
          </a:xfrm>
        </p:spPr>
        <p:txBody>
          <a:bodyPr/>
          <a:lstStyle/>
          <a:p>
            <a:pPr eaLnBrk="1" hangingPunct="1">
              <a:defRPr/>
            </a:pPr>
            <a:r>
              <a:rPr lang="en-US" smtClean="0">
                <a:solidFill>
                  <a:srgbClr val="FFFF00"/>
                </a:solidFill>
              </a:rPr>
              <a:t>So, what will?</a:t>
            </a:r>
          </a:p>
        </p:txBody>
      </p:sp>
      <p:sp>
        <p:nvSpPr>
          <p:cNvPr id="126979" name="Rectangle 3"/>
          <p:cNvSpPr>
            <a:spLocks noGrp="1" noChangeArrowheads="1"/>
          </p:cNvSpPr>
          <p:nvPr>
            <p:ph type="body" idx="1"/>
          </p:nvPr>
        </p:nvSpPr>
        <p:spPr>
          <a:xfrm>
            <a:off x="457200" y="1219200"/>
            <a:ext cx="8686800" cy="5638800"/>
          </a:xfrm>
        </p:spPr>
        <p:txBody>
          <a:bodyPr/>
          <a:lstStyle/>
          <a:p>
            <a:pPr eaLnBrk="1" hangingPunct="1">
              <a:spcBef>
                <a:spcPct val="5000"/>
              </a:spcBef>
              <a:defRPr/>
            </a:pPr>
            <a:r>
              <a:rPr lang="en-US" smtClean="0"/>
              <a:t>You look all the time, everywhere!! That means everyone!!!</a:t>
            </a:r>
          </a:p>
          <a:p>
            <a:pPr eaLnBrk="1" hangingPunct="1">
              <a:lnSpc>
                <a:spcPct val="85000"/>
              </a:lnSpc>
              <a:spcBef>
                <a:spcPct val="5000"/>
              </a:spcBef>
              <a:buFont typeface="Wingdings" pitchFamily="2" charset="2"/>
              <a:buNone/>
              <a:defRPr/>
            </a:pPr>
            <a:endParaRPr lang="en-US" smtClean="0"/>
          </a:p>
          <a:p>
            <a:pPr eaLnBrk="1" hangingPunct="1">
              <a:defRPr/>
            </a:pPr>
            <a:r>
              <a:rPr lang="en-US" smtClean="0"/>
              <a:t>Develop a recruitment committee armed with position descriptions who will:</a:t>
            </a:r>
          </a:p>
          <a:p>
            <a:pPr lvl="1" eaLnBrk="1" hangingPunct="1">
              <a:buSzPct val="120000"/>
              <a:buFontTx/>
              <a:buChar char="•"/>
              <a:defRPr/>
            </a:pPr>
            <a:r>
              <a:rPr lang="en-US" smtClean="0"/>
              <a:t>Use their eyes, ears and contacts to help</a:t>
            </a:r>
          </a:p>
          <a:p>
            <a:pPr lvl="1" eaLnBrk="1" hangingPunct="1">
              <a:buSzPct val="110000"/>
              <a:buFontTx/>
              <a:buChar char="•"/>
              <a:defRPr/>
            </a:pPr>
            <a:r>
              <a:rPr lang="en-US" smtClean="0"/>
              <a:t>Visit with members and key people in the chapter</a:t>
            </a:r>
          </a:p>
          <a:p>
            <a:pPr lvl="1" eaLnBrk="1" hangingPunct="1">
              <a:buSzPct val="110000"/>
              <a:buFontTx/>
              <a:buChar char="•"/>
              <a:defRPr/>
            </a:pPr>
            <a:r>
              <a:rPr lang="en-US" smtClean="0"/>
              <a:t>Share the position descriptions and ask “who comes to mind when you think of who could do this?’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5" name="Rectangle 3"/>
          <p:cNvSpPr>
            <a:spLocks noGrp="1" noChangeArrowheads="1"/>
          </p:cNvSpPr>
          <p:nvPr>
            <p:ph type="body" idx="1"/>
          </p:nvPr>
        </p:nvSpPr>
        <p:spPr>
          <a:xfrm>
            <a:off x="304800" y="1524000"/>
            <a:ext cx="8458200" cy="5334000"/>
          </a:xfrm>
        </p:spPr>
        <p:txBody>
          <a:bodyPr/>
          <a:lstStyle/>
          <a:p>
            <a:pPr lvl="1" eaLnBrk="1" hangingPunct="1">
              <a:buClr>
                <a:srgbClr val="FF3300"/>
              </a:buClr>
              <a:defRPr/>
            </a:pPr>
            <a:r>
              <a:rPr lang="en-US" sz="3200" smtClean="0"/>
              <a:t>Share information about the chapter operation, the purpose and value of the positions</a:t>
            </a:r>
          </a:p>
          <a:p>
            <a:pPr lvl="1" eaLnBrk="1" hangingPunct="1">
              <a:buClr>
                <a:srgbClr val="FF3300"/>
              </a:buClr>
              <a:buFont typeface="Wingdings" pitchFamily="2" charset="2"/>
              <a:buNone/>
              <a:defRPr/>
            </a:pPr>
            <a:endParaRPr lang="en-US" sz="1800" smtClean="0"/>
          </a:p>
          <a:p>
            <a:pPr lvl="1" eaLnBrk="1" hangingPunct="1">
              <a:buClr>
                <a:srgbClr val="FF3300"/>
              </a:buClr>
              <a:defRPr/>
            </a:pPr>
            <a:r>
              <a:rPr lang="en-US" sz="3200" smtClean="0"/>
              <a:t>Recruiting committee members are not recruited for a position but to pick their  brains and contacts for the right person to recruit</a:t>
            </a:r>
          </a:p>
          <a:p>
            <a:pPr lvl="1" eaLnBrk="1" hangingPunct="1">
              <a:buClr>
                <a:srgbClr val="FF3300"/>
              </a:buClr>
              <a:buFont typeface="Wingdings" pitchFamily="2" charset="2"/>
              <a:buNone/>
              <a:defRPr/>
            </a:pPr>
            <a:endParaRPr lang="en-US" sz="1800" smtClean="0"/>
          </a:p>
          <a:p>
            <a:pPr lvl="1" eaLnBrk="1" hangingPunct="1">
              <a:buClr>
                <a:srgbClr val="FF3300"/>
              </a:buClr>
              <a:defRPr/>
            </a:pPr>
            <a:r>
              <a:rPr lang="en-US" sz="3200" smtClean="0"/>
              <a:t>If they volunteer, don’t turn them down</a:t>
            </a:r>
          </a:p>
          <a:p>
            <a:pPr lvl="1" eaLnBrk="1" hangingPunct="1">
              <a:buFont typeface="Wingdings" pitchFamily="2" charset="2"/>
              <a:buNone/>
              <a:defRPr/>
            </a:pPr>
            <a:endParaRPr lang="en-US" sz="3200" smtClean="0"/>
          </a:p>
          <a:p>
            <a:pPr lvl="1" eaLnBrk="1" hangingPunct="1">
              <a:buFont typeface="Wingdings" pitchFamily="2" charset="2"/>
              <a:buNone/>
              <a:defRPr/>
            </a:pPr>
            <a:endParaRPr lang="en-US" sz="3200" smtClean="0"/>
          </a:p>
          <a:p>
            <a:pPr eaLnBrk="1" hangingPunct="1">
              <a:buFont typeface="Wingdings" pitchFamily="2" charset="2"/>
              <a:buNone/>
              <a:defRPr/>
            </a:pPr>
            <a:endParaRPr lang="en-US" smtClean="0"/>
          </a:p>
        </p:txBody>
      </p:sp>
      <p:sp>
        <p:nvSpPr>
          <p:cNvPr id="125956" name="Rectangle 4"/>
          <p:cNvSpPr>
            <a:spLocks noGrp="1" noChangeArrowheads="1"/>
          </p:cNvSpPr>
          <p:nvPr>
            <p:ph type="title"/>
          </p:nvPr>
        </p:nvSpPr>
        <p:spPr>
          <a:xfrm>
            <a:off x="457200" y="228600"/>
            <a:ext cx="8229600" cy="1139825"/>
          </a:xfrm>
        </p:spPr>
        <p:txBody>
          <a:bodyPr anchorCtr="1"/>
          <a:lstStyle/>
          <a:p>
            <a:pPr eaLnBrk="1" hangingPunct="1">
              <a:defRPr/>
            </a:pPr>
            <a:r>
              <a:rPr lang="en-US" sz="4000" smtClean="0">
                <a:solidFill>
                  <a:srgbClr val="FFFF00"/>
                </a:solidFill>
              </a:rPr>
              <a:t>So, what will?</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7" name="Rectangle 3"/>
          <p:cNvSpPr>
            <a:spLocks noGrp="1" noChangeArrowheads="1"/>
          </p:cNvSpPr>
          <p:nvPr>
            <p:ph type="body" idx="1"/>
          </p:nvPr>
        </p:nvSpPr>
        <p:spPr>
          <a:xfrm>
            <a:off x="457200" y="1295400"/>
            <a:ext cx="8229600" cy="5105400"/>
          </a:xfrm>
        </p:spPr>
        <p:txBody>
          <a:bodyPr/>
          <a:lstStyle/>
          <a:p>
            <a:pPr eaLnBrk="1" hangingPunct="1">
              <a:lnSpc>
                <a:spcPct val="90000"/>
              </a:lnSpc>
              <a:defRPr/>
            </a:pPr>
            <a:r>
              <a:rPr lang="en-US" sz="2800" smtClean="0"/>
              <a:t>Consider people who have never been asked.  They may be flattered to be personally asked</a:t>
            </a:r>
          </a:p>
          <a:p>
            <a:pPr eaLnBrk="1" hangingPunct="1">
              <a:lnSpc>
                <a:spcPct val="90000"/>
              </a:lnSpc>
              <a:buFont typeface="Wingdings" pitchFamily="2" charset="2"/>
              <a:buNone/>
              <a:defRPr/>
            </a:pPr>
            <a:endParaRPr lang="en-US" sz="2800" smtClean="0"/>
          </a:p>
          <a:p>
            <a:pPr eaLnBrk="1" hangingPunct="1">
              <a:lnSpc>
                <a:spcPct val="90000"/>
              </a:lnSpc>
              <a:defRPr/>
            </a:pPr>
            <a:r>
              <a:rPr lang="en-US" sz="2800" smtClean="0"/>
              <a:t>Take a survey to find out what members would like and are willing to do?</a:t>
            </a:r>
          </a:p>
          <a:p>
            <a:pPr eaLnBrk="1" hangingPunct="1">
              <a:lnSpc>
                <a:spcPct val="90000"/>
              </a:lnSpc>
              <a:buFont typeface="Wingdings" pitchFamily="2" charset="2"/>
              <a:buNone/>
              <a:defRPr/>
            </a:pPr>
            <a:endParaRPr lang="en-US" sz="2800" smtClean="0"/>
          </a:p>
          <a:p>
            <a:pPr eaLnBrk="1" hangingPunct="1">
              <a:lnSpc>
                <a:spcPct val="90000"/>
              </a:lnSpc>
              <a:defRPr/>
            </a:pPr>
            <a:r>
              <a:rPr lang="en-US" sz="2800" smtClean="0"/>
              <a:t>Have a suggestion box for people to submit names of those who are good at doing things</a:t>
            </a:r>
          </a:p>
          <a:p>
            <a:pPr eaLnBrk="1" hangingPunct="1">
              <a:lnSpc>
                <a:spcPct val="90000"/>
              </a:lnSpc>
              <a:buFont typeface="Wingdings" pitchFamily="2" charset="2"/>
              <a:buNone/>
              <a:defRPr/>
            </a:pPr>
            <a:endParaRPr lang="en-US" sz="2800" smtClean="0"/>
          </a:p>
          <a:p>
            <a:pPr eaLnBrk="1" hangingPunct="1">
              <a:lnSpc>
                <a:spcPct val="90000"/>
              </a:lnSpc>
              <a:defRPr/>
            </a:pPr>
            <a:r>
              <a:rPr lang="en-US" sz="2800" smtClean="0"/>
              <a:t>Make it fun and call it “data gathering”</a:t>
            </a:r>
          </a:p>
          <a:p>
            <a:pPr eaLnBrk="1" hangingPunct="1">
              <a:lnSpc>
                <a:spcPct val="90000"/>
              </a:lnSpc>
              <a:defRPr/>
            </a:pPr>
            <a:endParaRPr lang="en-US" sz="2800" smtClean="0"/>
          </a:p>
        </p:txBody>
      </p:sp>
      <p:sp>
        <p:nvSpPr>
          <p:cNvPr id="129028" name="Rectangle 4"/>
          <p:cNvSpPr>
            <a:spLocks noGrp="1" noChangeArrowheads="1"/>
          </p:cNvSpPr>
          <p:nvPr>
            <p:ph type="title"/>
          </p:nvPr>
        </p:nvSpPr>
        <p:spPr>
          <a:xfrm>
            <a:off x="609600" y="0"/>
            <a:ext cx="7931150" cy="1279525"/>
          </a:xfrm>
        </p:spPr>
        <p:txBody>
          <a:bodyPr anchorCtr="1"/>
          <a:lstStyle/>
          <a:p>
            <a:pPr eaLnBrk="1" hangingPunct="1">
              <a:defRPr/>
            </a:pPr>
            <a:r>
              <a:rPr lang="en-US" smtClean="0">
                <a:solidFill>
                  <a:srgbClr val="FFFF00"/>
                </a:solidFill>
              </a:rPr>
              <a:t>So what will?</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ChangeArrowheads="1"/>
          </p:cNvSpPr>
          <p:nvPr>
            <p:ph type="title"/>
          </p:nvPr>
        </p:nvSpPr>
        <p:spPr>
          <a:xfrm>
            <a:off x="457200" y="0"/>
            <a:ext cx="8229600" cy="911225"/>
          </a:xfrm>
        </p:spPr>
        <p:txBody>
          <a:bodyPr/>
          <a:lstStyle/>
          <a:p>
            <a:pPr eaLnBrk="1" hangingPunct="1">
              <a:defRPr/>
            </a:pPr>
            <a:r>
              <a:rPr lang="en-US" smtClean="0">
                <a:solidFill>
                  <a:srgbClr val="FFFF00"/>
                </a:solidFill>
              </a:rPr>
              <a:t>What’s the next step?</a:t>
            </a:r>
          </a:p>
        </p:txBody>
      </p:sp>
      <p:sp>
        <p:nvSpPr>
          <p:cNvPr id="128003" name="Rectangle 3"/>
          <p:cNvSpPr>
            <a:spLocks noGrp="1" noChangeArrowheads="1"/>
          </p:cNvSpPr>
          <p:nvPr>
            <p:ph type="body" idx="1"/>
          </p:nvPr>
        </p:nvSpPr>
        <p:spPr>
          <a:xfrm>
            <a:off x="0" y="990600"/>
            <a:ext cx="8686800" cy="5638800"/>
          </a:xfrm>
        </p:spPr>
        <p:txBody>
          <a:bodyPr/>
          <a:lstStyle/>
          <a:p>
            <a:pPr eaLnBrk="1" hangingPunct="1">
              <a:lnSpc>
                <a:spcPct val="80000"/>
              </a:lnSpc>
              <a:defRPr/>
            </a:pPr>
            <a:r>
              <a:rPr lang="en-US" sz="3600" smtClean="0"/>
              <a:t>Form a nominating committee who will:</a:t>
            </a:r>
          </a:p>
          <a:p>
            <a:pPr lvl="1" eaLnBrk="1" hangingPunct="1">
              <a:lnSpc>
                <a:spcPct val="80000"/>
              </a:lnSpc>
              <a:defRPr/>
            </a:pPr>
            <a:r>
              <a:rPr lang="en-US" sz="3200" smtClean="0"/>
              <a:t>Analyze the positions to be filled</a:t>
            </a:r>
          </a:p>
          <a:p>
            <a:pPr lvl="2" eaLnBrk="1" hangingPunct="1">
              <a:lnSpc>
                <a:spcPct val="80000"/>
              </a:lnSpc>
              <a:buClr>
                <a:srgbClr val="66FFFF"/>
              </a:buClr>
              <a:buSzTx/>
              <a:buFontTx/>
              <a:buChar char="•"/>
              <a:defRPr/>
            </a:pPr>
            <a:r>
              <a:rPr lang="en-US" sz="2800" smtClean="0"/>
              <a:t>What do you want the person to do?</a:t>
            </a:r>
          </a:p>
          <a:p>
            <a:pPr lvl="2" eaLnBrk="1" hangingPunct="1">
              <a:lnSpc>
                <a:spcPct val="80000"/>
              </a:lnSpc>
              <a:buClr>
                <a:srgbClr val="66FFFF"/>
              </a:buClr>
              <a:buSzTx/>
              <a:buFontTx/>
              <a:buChar char="•"/>
              <a:defRPr/>
            </a:pPr>
            <a:r>
              <a:rPr lang="en-US" sz="2800" smtClean="0"/>
              <a:t>What knowledge, attitudes and skills are needed to accomplish the job?</a:t>
            </a:r>
          </a:p>
          <a:p>
            <a:pPr lvl="2" eaLnBrk="1" hangingPunct="1">
              <a:lnSpc>
                <a:spcPct val="80000"/>
              </a:lnSpc>
              <a:buClr>
                <a:srgbClr val="66FFFF"/>
              </a:buClr>
              <a:buSzTx/>
              <a:buFontTx/>
              <a:buChar char="•"/>
              <a:defRPr/>
            </a:pPr>
            <a:r>
              <a:rPr lang="en-US" sz="2800" smtClean="0"/>
              <a:t>What is the time required to do it?</a:t>
            </a:r>
          </a:p>
          <a:p>
            <a:pPr lvl="2" eaLnBrk="1" hangingPunct="1">
              <a:lnSpc>
                <a:spcPct val="80000"/>
              </a:lnSpc>
              <a:buClr>
                <a:srgbClr val="66FFFF"/>
              </a:buClr>
              <a:buSzTx/>
              <a:buFontTx/>
              <a:buChar char="•"/>
              <a:defRPr/>
            </a:pPr>
            <a:r>
              <a:rPr lang="en-US" sz="2800" smtClean="0"/>
              <a:t>What are the resources available to volunteers</a:t>
            </a:r>
          </a:p>
          <a:p>
            <a:pPr lvl="2" eaLnBrk="1" hangingPunct="1">
              <a:lnSpc>
                <a:spcPct val="80000"/>
              </a:lnSpc>
              <a:buClr>
                <a:srgbClr val="66FFFF"/>
              </a:buClr>
              <a:buSzTx/>
              <a:buFontTx/>
              <a:buChar char="•"/>
              <a:defRPr/>
            </a:pPr>
            <a:r>
              <a:rPr lang="en-US" sz="2800" smtClean="0"/>
              <a:t>What are the benefits of doing this?</a:t>
            </a:r>
          </a:p>
          <a:p>
            <a:pPr lvl="2" eaLnBrk="1" hangingPunct="1">
              <a:lnSpc>
                <a:spcPct val="80000"/>
              </a:lnSpc>
              <a:buClr>
                <a:srgbClr val="66FFFF"/>
              </a:buClr>
              <a:buSzTx/>
              <a:buFontTx/>
              <a:buChar char="•"/>
              <a:defRPr/>
            </a:pPr>
            <a:r>
              <a:rPr lang="en-US" sz="2800" smtClean="0"/>
              <a:t>Other information needed to accomplish the job?</a:t>
            </a:r>
          </a:p>
          <a:p>
            <a:pPr lvl="2" eaLnBrk="1" hangingPunct="1">
              <a:lnSpc>
                <a:spcPct val="80000"/>
              </a:lnSpc>
              <a:buFont typeface="Wingdings" pitchFamily="2" charset="2"/>
              <a:buNone/>
              <a:defRPr/>
            </a:pPr>
            <a:endParaRPr lang="en-US" smtClean="0"/>
          </a:p>
          <a:p>
            <a:pPr lvl="1" eaLnBrk="1" hangingPunct="1">
              <a:lnSpc>
                <a:spcPct val="80000"/>
              </a:lnSpc>
              <a:defRPr/>
            </a:pPr>
            <a:r>
              <a:rPr lang="en-US" sz="3200" smtClean="0"/>
              <a:t>Develop job descriptions, if not already available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610" name="Rectangle 2"/>
          <p:cNvSpPr>
            <a:spLocks noGrp="1" noChangeArrowheads="1"/>
          </p:cNvSpPr>
          <p:nvPr>
            <p:ph type="title"/>
          </p:nvPr>
        </p:nvSpPr>
        <p:spPr>
          <a:xfrm>
            <a:off x="457200" y="0"/>
            <a:ext cx="8229600" cy="990600"/>
          </a:xfrm>
        </p:spPr>
        <p:txBody>
          <a:bodyPr/>
          <a:lstStyle/>
          <a:p>
            <a:pPr eaLnBrk="1" hangingPunct="1">
              <a:defRPr/>
            </a:pPr>
            <a:r>
              <a:rPr lang="en-US" smtClean="0">
                <a:solidFill>
                  <a:srgbClr val="FFFF00"/>
                </a:solidFill>
              </a:rPr>
              <a:t>NARFE Position Descriptions</a:t>
            </a:r>
          </a:p>
        </p:txBody>
      </p:sp>
      <p:sp>
        <p:nvSpPr>
          <p:cNvPr id="1028" name="Text Box 4"/>
          <p:cNvSpPr txBox="1">
            <a:spLocks noChangeArrowheads="1"/>
          </p:cNvSpPr>
          <p:nvPr/>
        </p:nvSpPr>
        <p:spPr bwMode="auto">
          <a:xfrm>
            <a:off x="457200" y="838200"/>
            <a:ext cx="5410200" cy="1187450"/>
          </a:xfrm>
          <a:prstGeom prst="rect">
            <a:avLst/>
          </a:prstGeom>
          <a:noFill/>
          <a:ln w="9525">
            <a:noFill/>
            <a:miter lim="800000"/>
            <a:headEnd/>
            <a:tailEnd/>
          </a:ln>
        </p:spPr>
        <p:txBody>
          <a:bodyPr>
            <a:spAutoFit/>
          </a:bodyPr>
          <a:lstStyle/>
          <a:p>
            <a:r>
              <a:rPr lang="en-US" sz="2400">
                <a:latin typeface="Arial" charset="0"/>
              </a:rPr>
              <a:t>Available as PDF files on the NARFE web site at </a:t>
            </a:r>
            <a:r>
              <a:rPr lang="en-US" sz="2400">
                <a:latin typeface="Arial" charset="0"/>
                <a:hlinkClick r:id="rId4"/>
              </a:rPr>
              <a:t>www.NARFE.org</a:t>
            </a:r>
            <a:r>
              <a:rPr lang="en-US" sz="2400">
                <a:latin typeface="Arial" charset="0"/>
              </a:rPr>
              <a:t> or can be ordered on F-18</a:t>
            </a:r>
          </a:p>
        </p:txBody>
      </p:sp>
      <p:pic>
        <p:nvPicPr>
          <p:cNvPr id="1029" name="Picture 6"/>
          <p:cNvPicPr>
            <a:picLocks noChangeAspect="1" noChangeArrowheads="1"/>
          </p:cNvPicPr>
          <p:nvPr/>
        </p:nvPicPr>
        <p:blipFill>
          <a:blip r:embed="rId5" cstate="print"/>
          <a:srcRect/>
          <a:stretch>
            <a:fillRect/>
          </a:stretch>
        </p:blipFill>
        <p:spPr bwMode="auto">
          <a:xfrm>
            <a:off x="304800" y="1981200"/>
            <a:ext cx="3657600" cy="1054100"/>
          </a:xfrm>
          <a:prstGeom prst="rect">
            <a:avLst/>
          </a:prstGeom>
          <a:noFill/>
          <a:ln w="9525">
            <a:noFill/>
            <a:miter lim="800000"/>
            <a:headEnd/>
            <a:tailEnd/>
          </a:ln>
        </p:spPr>
      </p:pic>
      <p:sp>
        <p:nvSpPr>
          <p:cNvPr id="1030" name="Text Box 7"/>
          <p:cNvSpPr txBox="1">
            <a:spLocks noChangeArrowheads="1"/>
          </p:cNvSpPr>
          <p:nvPr/>
        </p:nvSpPr>
        <p:spPr bwMode="auto">
          <a:xfrm>
            <a:off x="838200" y="3124200"/>
            <a:ext cx="1509713" cy="457200"/>
          </a:xfrm>
          <a:prstGeom prst="rect">
            <a:avLst/>
          </a:prstGeom>
          <a:noFill/>
          <a:ln w="9525">
            <a:noFill/>
            <a:miter lim="800000"/>
            <a:headEnd/>
            <a:tailEnd/>
          </a:ln>
        </p:spPr>
        <p:txBody>
          <a:bodyPr wrap="none">
            <a:spAutoFit/>
          </a:bodyPr>
          <a:lstStyle/>
          <a:p>
            <a:r>
              <a:rPr lang="en-US" sz="1800" b="0">
                <a:latin typeface="Arial" charset="0"/>
              </a:rPr>
              <a:t>           </a:t>
            </a:r>
            <a:r>
              <a:rPr lang="en-US" sz="2400">
                <a:latin typeface="Arial" charset="0"/>
              </a:rPr>
              <a:t>F-54</a:t>
            </a:r>
          </a:p>
        </p:txBody>
      </p:sp>
      <p:pic>
        <p:nvPicPr>
          <p:cNvPr id="1031" name="Picture 8"/>
          <p:cNvPicPr>
            <a:picLocks noChangeAspect="1" noChangeArrowheads="1"/>
          </p:cNvPicPr>
          <p:nvPr/>
        </p:nvPicPr>
        <p:blipFill>
          <a:blip r:embed="rId6" cstate="print"/>
          <a:srcRect/>
          <a:stretch>
            <a:fillRect/>
          </a:stretch>
        </p:blipFill>
        <p:spPr bwMode="auto">
          <a:xfrm>
            <a:off x="228600" y="5029200"/>
            <a:ext cx="3886200" cy="914400"/>
          </a:xfrm>
          <a:prstGeom prst="rect">
            <a:avLst/>
          </a:prstGeom>
          <a:noFill/>
          <a:ln w="9525">
            <a:noFill/>
            <a:miter lim="800000"/>
            <a:headEnd/>
            <a:tailEnd/>
          </a:ln>
        </p:spPr>
      </p:pic>
      <p:sp>
        <p:nvSpPr>
          <p:cNvPr id="1032" name="Text Box 9"/>
          <p:cNvSpPr txBox="1">
            <a:spLocks noChangeArrowheads="1"/>
          </p:cNvSpPr>
          <p:nvPr/>
        </p:nvSpPr>
        <p:spPr bwMode="auto">
          <a:xfrm>
            <a:off x="1371600" y="6019800"/>
            <a:ext cx="811213" cy="457200"/>
          </a:xfrm>
          <a:prstGeom prst="rect">
            <a:avLst/>
          </a:prstGeom>
          <a:noFill/>
          <a:ln w="9525">
            <a:noFill/>
            <a:miter lim="800000"/>
            <a:headEnd/>
            <a:tailEnd/>
          </a:ln>
        </p:spPr>
        <p:txBody>
          <a:bodyPr wrap="none">
            <a:spAutoFit/>
          </a:bodyPr>
          <a:lstStyle/>
          <a:p>
            <a:r>
              <a:rPr lang="en-US" sz="2400">
                <a:latin typeface="Arial" charset="0"/>
              </a:rPr>
              <a:t>F-55</a:t>
            </a:r>
          </a:p>
        </p:txBody>
      </p:sp>
      <p:sp>
        <p:nvSpPr>
          <p:cNvPr id="1033" name="Text Box 11"/>
          <p:cNvSpPr txBox="1">
            <a:spLocks noChangeArrowheads="1"/>
          </p:cNvSpPr>
          <p:nvPr/>
        </p:nvSpPr>
        <p:spPr bwMode="auto">
          <a:xfrm>
            <a:off x="1524000" y="4572000"/>
            <a:ext cx="811213" cy="457200"/>
          </a:xfrm>
          <a:prstGeom prst="rect">
            <a:avLst/>
          </a:prstGeom>
          <a:noFill/>
          <a:ln w="9525">
            <a:noFill/>
            <a:miter lim="800000"/>
            <a:headEnd/>
            <a:tailEnd/>
          </a:ln>
        </p:spPr>
        <p:txBody>
          <a:bodyPr wrap="none">
            <a:spAutoFit/>
          </a:bodyPr>
          <a:lstStyle/>
          <a:p>
            <a:r>
              <a:rPr lang="en-US" sz="2400">
                <a:latin typeface="Arial" charset="0"/>
              </a:rPr>
              <a:t>F-56</a:t>
            </a:r>
          </a:p>
        </p:txBody>
      </p:sp>
      <p:pic>
        <p:nvPicPr>
          <p:cNvPr id="1034" name="Picture 22"/>
          <p:cNvPicPr>
            <a:picLocks noChangeAspect="1" noChangeArrowheads="1"/>
          </p:cNvPicPr>
          <p:nvPr/>
        </p:nvPicPr>
        <p:blipFill>
          <a:blip r:embed="rId7" cstate="print"/>
          <a:srcRect/>
          <a:stretch>
            <a:fillRect/>
          </a:stretch>
        </p:blipFill>
        <p:spPr bwMode="auto">
          <a:xfrm>
            <a:off x="228600" y="3657600"/>
            <a:ext cx="3886200" cy="885825"/>
          </a:xfrm>
          <a:prstGeom prst="rect">
            <a:avLst/>
          </a:prstGeom>
          <a:noFill/>
          <a:ln w="9525">
            <a:noFill/>
            <a:miter lim="800000"/>
            <a:headEnd/>
            <a:tailEnd/>
          </a:ln>
        </p:spPr>
      </p:pic>
      <p:pic>
        <p:nvPicPr>
          <p:cNvPr id="1035" name="Picture 24"/>
          <p:cNvPicPr>
            <a:picLocks noChangeAspect="1" noChangeArrowheads="1"/>
          </p:cNvPicPr>
          <p:nvPr/>
        </p:nvPicPr>
        <p:blipFill>
          <a:blip r:embed="rId8" cstate="print"/>
          <a:srcRect/>
          <a:stretch>
            <a:fillRect/>
          </a:stretch>
        </p:blipFill>
        <p:spPr bwMode="auto">
          <a:xfrm>
            <a:off x="4267200" y="5029200"/>
            <a:ext cx="4686300" cy="882650"/>
          </a:xfrm>
          <a:prstGeom prst="rect">
            <a:avLst/>
          </a:prstGeom>
          <a:noFill/>
          <a:ln w="9525">
            <a:noFill/>
            <a:miter lim="800000"/>
            <a:headEnd/>
            <a:tailEnd/>
          </a:ln>
        </p:spPr>
      </p:pic>
      <p:pic>
        <p:nvPicPr>
          <p:cNvPr id="1036" name="Picture 25"/>
          <p:cNvPicPr>
            <a:picLocks noChangeAspect="1" noChangeArrowheads="1"/>
          </p:cNvPicPr>
          <p:nvPr/>
        </p:nvPicPr>
        <p:blipFill>
          <a:blip r:embed="rId9" cstate="print"/>
          <a:srcRect/>
          <a:stretch>
            <a:fillRect/>
          </a:stretch>
        </p:blipFill>
        <p:spPr bwMode="auto">
          <a:xfrm>
            <a:off x="4267200" y="3657600"/>
            <a:ext cx="4660900" cy="857250"/>
          </a:xfrm>
          <a:prstGeom prst="rect">
            <a:avLst/>
          </a:prstGeom>
          <a:noFill/>
          <a:ln w="9525">
            <a:noFill/>
            <a:miter lim="800000"/>
            <a:headEnd/>
            <a:tailEnd/>
          </a:ln>
        </p:spPr>
      </p:pic>
      <p:sp>
        <p:nvSpPr>
          <p:cNvPr id="1037" name="Text Box 26"/>
          <p:cNvSpPr txBox="1">
            <a:spLocks noChangeArrowheads="1"/>
          </p:cNvSpPr>
          <p:nvPr/>
        </p:nvSpPr>
        <p:spPr bwMode="auto">
          <a:xfrm>
            <a:off x="5943600" y="4495800"/>
            <a:ext cx="914400" cy="457200"/>
          </a:xfrm>
          <a:prstGeom prst="rect">
            <a:avLst/>
          </a:prstGeom>
          <a:noFill/>
          <a:ln w="12700" cap="sq">
            <a:noFill/>
            <a:miter lim="800000"/>
            <a:headEnd type="none" w="sm" len="sm"/>
            <a:tailEnd type="none" w="sm" len="sm"/>
          </a:ln>
        </p:spPr>
        <p:txBody>
          <a:bodyPr>
            <a:spAutoFit/>
          </a:bodyPr>
          <a:lstStyle/>
          <a:p>
            <a:pPr>
              <a:spcBef>
                <a:spcPct val="50000"/>
              </a:spcBef>
            </a:pPr>
            <a:r>
              <a:rPr lang="en-US" sz="2400" b="0"/>
              <a:t>F-58</a:t>
            </a:r>
          </a:p>
        </p:txBody>
      </p:sp>
      <p:sp>
        <p:nvSpPr>
          <p:cNvPr id="1038" name="Text Box 27"/>
          <p:cNvSpPr txBox="1">
            <a:spLocks noChangeArrowheads="1"/>
          </p:cNvSpPr>
          <p:nvPr/>
        </p:nvSpPr>
        <p:spPr bwMode="auto">
          <a:xfrm>
            <a:off x="6019800" y="5943600"/>
            <a:ext cx="811213" cy="457200"/>
          </a:xfrm>
          <a:prstGeom prst="rect">
            <a:avLst/>
          </a:prstGeom>
          <a:noFill/>
          <a:ln w="9525">
            <a:noFill/>
            <a:miter lim="800000"/>
            <a:headEnd/>
            <a:tailEnd/>
          </a:ln>
        </p:spPr>
        <p:txBody>
          <a:bodyPr wrap="none">
            <a:spAutoFit/>
          </a:bodyPr>
          <a:lstStyle/>
          <a:p>
            <a:r>
              <a:rPr lang="en-US" sz="2400">
                <a:latin typeface="Arial" charset="0"/>
              </a:rPr>
              <a:t>F-60</a:t>
            </a:r>
          </a:p>
        </p:txBody>
      </p:sp>
      <p:graphicFrame>
        <p:nvGraphicFramePr>
          <p:cNvPr id="1026" name="Object 30"/>
          <p:cNvGraphicFramePr>
            <a:graphicFrameLocks noChangeAspect="1"/>
          </p:cNvGraphicFramePr>
          <p:nvPr>
            <p:ph type="ctrTitle"/>
          </p:nvPr>
        </p:nvGraphicFramePr>
        <p:xfrm>
          <a:off x="6629400" y="990600"/>
          <a:ext cx="1770063" cy="2457450"/>
        </p:xfrm>
        <a:graphic>
          <a:graphicData uri="http://schemas.openxmlformats.org/presentationml/2006/ole">
            <p:oleObj spid="_x0000_s1026" name="Acrobat Document" r:id="rId10" imgW="4663844" imgH="6035563" progId="AcroExch.Document.7">
              <p:embed/>
            </p:oleObj>
          </a:graphicData>
        </a:graphic>
      </p:graphicFrame>
      <p:sp>
        <p:nvSpPr>
          <p:cNvPr id="1039" name="Text Box 31"/>
          <p:cNvSpPr txBox="1">
            <a:spLocks noChangeArrowheads="1"/>
          </p:cNvSpPr>
          <p:nvPr/>
        </p:nvSpPr>
        <p:spPr bwMode="auto">
          <a:xfrm>
            <a:off x="5715000" y="2514600"/>
            <a:ext cx="811213" cy="457200"/>
          </a:xfrm>
          <a:prstGeom prst="rect">
            <a:avLst/>
          </a:prstGeom>
          <a:noFill/>
          <a:ln w="9525">
            <a:noFill/>
            <a:miter lim="800000"/>
            <a:headEnd/>
            <a:tailEnd/>
          </a:ln>
        </p:spPr>
        <p:txBody>
          <a:bodyPr wrap="none">
            <a:spAutoFit/>
          </a:bodyPr>
          <a:lstStyle/>
          <a:p>
            <a:r>
              <a:rPr lang="en-US" sz="2400">
                <a:latin typeface="Arial" charset="0"/>
              </a:rPr>
              <a:t>F-10</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5" name="Rectangle 3"/>
          <p:cNvSpPr>
            <a:spLocks noGrp="1" noChangeArrowheads="1"/>
          </p:cNvSpPr>
          <p:nvPr>
            <p:ph type="body" idx="1"/>
          </p:nvPr>
        </p:nvSpPr>
        <p:spPr>
          <a:xfrm>
            <a:off x="228600" y="1447800"/>
            <a:ext cx="8382000" cy="4876800"/>
          </a:xfrm>
        </p:spPr>
        <p:txBody>
          <a:bodyPr/>
          <a:lstStyle/>
          <a:p>
            <a:pPr eaLnBrk="1" hangingPunct="1">
              <a:lnSpc>
                <a:spcPct val="90000"/>
              </a:lnSpc>
              <a:defRPr/>
            </a:pPr>
            <a:r>
              <a:rPr lang="en-US" sz="4000" smtClean="0"/>
              <a:t>Nominating committee will:</a:t>
            </a:r>
          </a:p>
          <a:p>
            <a:pPr lvl="1" eaLnBrk="1" hangingPunct="1">
              <a:lnSpc>
                <a:spcPct val="90000"/>
              </a:lnSpc>
              <a:buFont typeface="Wingdings" pitchFamily="2" charset="2"/>
              <a:buChar char="Ø"/>
              <a:defRPr/>
            </a:pPr>
            <a:r>
              <a:rPr lang="en-US" sz="3200" smtClean="0"/>
              <a:t>Meet with potential candidates</a:t>
            </a:r>
          </a:p>
          <a:p>
            <a:pPr lvl="1" eaLnBrk="1" hangingPunct="1">
              <a:lnSpc>
                <a:spcPct val="90000"/>
              </a:lnSpc>
              <a:buFont typeface="Wingdings" pitchFamily="2" charset="2"/>
              <a:buChar char="Ø"/>
              <a:defRPr/>
            </a:pPr>
            <a:r>
              <a:rPr lang="en-US" sz="3200" smtClean="0"/>
              <a:t>Serve as a vetting team to find best qualified candidates</a:t>
            </a:r>
          </a:p>
          <a:p>
            <a:pPr lvl="1" eaLnBrk="1" hangingPunct="1">
              <a:lnSpc>
                <a:spcPct val="90000"/>
              </a:lnSpc>
              <a:buFont typeface="Wingdings" pitchFamily="2" charset="2"/>
              <a:buChar char="Ø"/>
              <a:defRPr/>
            </a:pPr>
            <a:r>
              <a:rPr lang="en-US" sz="3200" smtClean="0"/>
              <a:t>Meet year round to maintain prospect list </a:t>
            </a:r>
          </a:p>
          <a:p>
            <a:pPr lvl="1" eaLnBrk="1" hangingPunct="1">
              <a:lnSpc>
                <a:spcPct val="90000"/>
              </a:lnSpc>
              <a:buFont typeface="Wingdings" pitchFamily="2" charset="2"/>
              <a:buChar char="Ø"/>
              <a:defRPr/>
            </a:pPr>
            <a:r>
              <a:rPr lang="en-US" sz="3200" smtClean="0"/>
              <a:t>Prepare slate of officers and chairs for election</a:t>
            </a:r>
          </a:p>
          <a:p>
            <a:pPr lvl="1" eaLnBrk="1" hangingPunct="1">
              <a:lnSpc>
                <a:spcPct val="90000"/>
              </a:lnSpc>
              <a:buFont typeface="Wingdings" pitchFamily="2" charset="2"/>
              <a:buChar char="Ø"/>
              <a:defRPr/>
            </a:pPr>
            <a:r>
              <a:rPr lang="en-US" sz="3200" smtClean="0"/>
              <a:t>Strive to have more than one name on the slate for each position</a:t>
            </a:r>
          </a:p>
          <a:p>
            <a:pPr eaLnBrk="1" hangingPunct="1">
              <a:lnSpc>
                <a:spcPct val="90000"/>
              </a:lnSpc>
              <a:buFont typeface="Wingdings" pitchFamily="2" charset="2"/>
              <a:buNone/>
              <a:defRPr/>
            </a:pPr>
            <a:endParaRPr lang="en-US" smtClean="0"/>
          </a:p>
        </p:txBody>
      </p:sp>
      <p:sp>
        <p:nvSpPr>
          <p:cNvPr id="192517" name="Rectangle 5"/>
          <p:cNvSpPr>
            <a:spLocks noGrp="1" noChangeArrowheads="1"/>
          </p:cNvSpPr>
          <p:nvPr>
            <p:ph type="title"/>
          </p:nvPr>
        </p:nvSpPr>
        <p:spPr>
          <a:xfrm>
            <a:off x="609600" y="304800"/>
            <a:ext cx="7640638" cy="1096963"/>
          </a:xfrm>
        </p:spPr>
        <p:txBody>
          <a:bodyPr/>
          <a:lstStyle/>
          <a:p>
            <a:pPr eaLnBrk="1" hangingPunct="1">
              <a:defRPr/>
            </a:pPr>
            <a:r>
              <a:rPr lang="en-US" smtClean="0">
                <a:solidFill>
                  <a:srgbClr val="FFFF00"/>
                </a:solidFill>
              </a:rPr>
              <a:t>Steps continued</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762000" y="228600"/>
            <a:ext cx="7640638" cy="1096963"/>
          </a:xfrm>
        </p:spPr>
        <p:txBody>
          <a:bodyPr/>
          <a:lstStyle/>
          <a:p>
            <a:pPr eaLnBrk="1" hangingPunct="1">
              <a:defRPr/>
            </a:pPr>
            <a:r>
              <a:rPr lang="en-US" smtClean="0">
                <a:solidFill>
                  <a:srgbClr val="FFFF00"/>
                </a:solidFill>
              </a:rPr>
              <a:t>Steps continued</a:t>
            </a:r>
          </a:p>
        </p:txBody>
      </p:sp>
      <p:sp>
        <p:nvSpPr>
          <p:cNvPr id="132099" name="Rectangle 3"/>
          <p:cNvSpPr>
            <a:spLocks noGrp="1" noChangeArrowheads="1"/>
          </p:cNvSpPr>
          <p:nvPr>
            <p:ph type="body" idx="1"/>
          </p:nvPr>
        </p:nvSpPr>
        <p:spPr>
          <a:xfrm>
            <a:off x="457200" y="1447800"/>
            <a:ext cx="8229600" cy="5410200"/>
          </a:xfrm>
        </p:spPr>
        <p:txBody>
          <a:bodyPr/>
          <a:lstStyle/>
          <a:p>
            <a:pPr eaLnBrk="1" hangingPunct="1">
              <a:lnSpc>
                <a:spcPct val="80000"/>
              </a:lnSpc>
              <a:spcBef>
                <a:spcPct val="30000"/>
              </a:spcBef>
              <a:defRPr/>
            </a:pPr>
            <a:r>
              <a:rPr lang="en-US" sz="3600" smtClean="0"/>
              <a:t>From the lists collected by the recruiting committee, look for names mentioned on several lists</a:t>
            </a:r>
          </a:p>
          <a:p>
            <a:pPr eaLnBrk="1" hangingPunct="1">
              <a:lnSpc>
                <a:spcPct val="90000"/>
              </a:lnSpc>
              <a:spcBef>
                <a:spcPct val="30000"/>
              </a:spcBef>
              <a:defRPr/>
            </a:pPr>
            <a:r>
              <a:rPr lang="en-US" sz="3600" smtClean="0"/>
              <a:t>Determine who matches the job descriptions</a:t>
            </a:r>
          </a:p>
          <a:p>
            <a:pPr eaLnBrk="1" hangingPunct="1">
              <a:lnSpc>
                <a:spcPct val="90000"/>
              </a:lnSpc>
              <a:spcBef>
                <a:spcPct val="30000"/>
              </a:spcBef>
              <a:defRPr/>
            </a:pPr>
            <a:r>
              <a:rPr lang="en-US" smtClean="0"/>
              <a:t>Determine which person to start with</a:t>
            </a:r>
          </a:p>
          <a:p>
            <a:pPr eaLnBrk="1" hangingPunct="1">
              <a:lnSpc>
                <a:spcPct val="90000"/>
              </a:lnSpc>
              <a:spcBef>
                <a:spcPct val="30000"/>
              </a:spcBef>
              <a:defRPr/>
            </a:pPr>
            <a:r>
              <a:rPr lang="en-US" smtClean="0"/>
              <a:t>Contact them and set up a time to </a:t>
            </a:r>
            <a:r>
              <a:rPr lang="en-US" u="sng" smtClean="0"/>
              <a:t>personally</a:t>
            </a:r>
            <a:r>
              <a:rPr lang="en-US" smtClean="0"/>
              <a:t> visit</a:t>
            </a:r>
          </a:p>
          <a:p>
            <a:pPr lvl="1" eaLnBrk="1" hangingPunct="1">
              <a:lnSpc>
                <a:spcPct val="90000"/>
              </a:lnSpc>
              <a:spcBef>
                <a:spcPct val="30000"/>
              </a:spcBef>
              <a:defRPr/>
            </a:pPr>
            <a:r>
              <a:rPr lang="en-US" smtClean="0"/>
              <a:t>Nothing can replace face to face recruiting</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a:xfrm>
            <a:off x="457200" y="0"/>
            <a:ext cx="8229600" cy="1066800"/>
          </a:xfrm>
        </p:spPr>
        <p:txBody>
          <a:bodyPr/>
          <a:lstStyle/>
          <a:p>
            <a:pPr eaLnBrk="1" hangingPunct="1">
              <a:defRPr/>
            </a:pPr>
            <a:r>
              <a:rPr lang="en-US" smtClean="0">
                <a:solidFill>
                  <a:srgbClr val="FFFF00"/>
                </a:solidFill>
              </a:rPr>
              <a:t>Steps continued</a:t>
            </a:r>
          </a:p>
        </p:txBody>
      </p:sp>
      <p:sp>
        <p:nvSpPr>
          <p:cNvPr id="178179" name="Rectangle 3"/>
          <p:cNvSpPr>
            <a:spLocks noGrp="1" noChangeArrowheads="1"/>
          </p:cNvSpPr>
          <p:nvPr>
            <p:ph type="body" idx="1"/>
          </p:nvPr>
        </p:nvSpPr>
        <p:spPr>
          <a:xfrm>
            <a:off x="304800" y="1143000"/>
            <a:ext cx="8229600" cy="5715000"/>
          </a:xfrm>
        </p:spPr>
        <p:txBody>
          <a:bodyPr/>
          <a:lstStyle/>
          <a:p>
            <a:pPr eaLnBrk="1" hangingPunct="1">
              <a:defRPr/>
            </a:pPr>
            <a:r>
              <a:rPr lang="en-US" sz="3600" smtClean="0"/>
              <a:t>Meet with the prospect to:</a:t>
            </a:r>
          </a:p>
          <a:p>
            <a:pPr lvl="1" eaLnBrk="1" hangingPunct="1">
              <a:buFont typeface="Wingdings" pitchFamily="2" charset="2"/>
              <a:buChar char="Ø"/>
              <a:defRPr/>
            </a:pPr>
            <a:r>
              <a:rPr lang="en-US" smtClean="0"/>
              <a:t>Explain who you are and basic information about the chapter and leadership positions</a:t>
            </a:r>
          </a:p>
          <a:p>
            <a:pPr lvl="1" eaLnBrk="1" hangingPunct="1">
              <a:buFont typeface="Wingdings" pitchFamily="2" charset="2"/>
              <a:buChar char="Ø"/>
              <a:defRPr/>
            </a:pPr>
            <a:endParaRPr lang="en-US" smtClean="0"/>
          </a:p>
          <a:p>
            <a:pPr lvl="1" eaLnBrk="1" hangingPunct="1">
              <a:buFont typeface="Wingdings" pitchFamily="2" charset="2"/>
              <a:buChar char="Ø"/>
              <a:defRPr/>
            </a:pPr>
            <a:r>
              <a:rPr lang="en-US" smtClean="0"/>
              <a:t>Tell them how you got their name and what position you wish them to consider </a:t>
            </a:r>
          </a:p>
          <a:p>
            <a:pPr lvl="1" eaLnBrk="1" hangingPunct="1">
              <a:buFont typeface="Wingdings" pitchFamily="2" charset="2"/>
              <a:buChar char="Ø"/>
              <a:defRPr/>
            </a:pPr>
            <a:endParaRPr lang="en-US" smtClean="0"/>
          </a:p>
          <a:p>
            <a:pPr lvl="1" eaLnBrk="1" hangingPunct="1">
              <a:buFont typeface="Wingdings" pitchFamily="2" charset="2"/>
              <a:buChar char="Ø"/>
              <a:defRPr/>
            </a:pPr>
            <a:r>
              <a:rPr lang="en-US" smtClean="0"/>
              <a:t>Use the job description and any other information you have available to explain the position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pPr eaLnBrk="1" hangingPunct="1">
              <a:defRPr/>
            </a:pPr>
            <a:r>
              <a:rPr lang="en-US" smtClean="0">
                <a:solidFill>
                  <a:srgbClr val="FFFF00"/>
                </a:solidFill>
              </a:rPr>
              <a:t>Is this how your chapter finds</a:t>
            </a:r>
            <a:br>
              <a:rPr lang="en-US" smtClean="0">
                <a:solidFill>
                  <a:srgbClr val="FFFF00"/>
                </a:solidFill>
              </a:rPr>
            </a:br>
            <a:r>
              <a:rPr lang="en-US" smtClean="0">
                <a:solidFill>
                  <a:srgbClr val="FFFF00"/>
                </a:solidFill>
              </a:rPr>
              <a:t>chapter leadership?</a:t>
            </a:r>
          </a:p>
        </p:txBody>
      </p:sp>
      <p:sp>
        <p:nvSpPr>
          <p:cNvPr id="111619" name="Rectangle 3"/>
          <p:cNvSpPr>
            <a:spLocks noGrp="1" noChangeArrowheads="1"/>
          </p:cNvSpPr>
          <p:nvPr>
            <p:ph type="body" idx="1"/>
          </p:nvPr>
        </p:nvSpPr>
        <p:spPr>
          <a:xfrm>
            <a:off x="457200" y="1905000"/>
            <a:ext cx="8229600" cy="4530725"/>
          </a:xfrm>
        </p:spPr>
        <p:txBody>
          <a:bodyPr/>
          <a:lstStyle/>
          <a:p>
            <a:pPr eaLnBrk="1" hangingPunct="1">
              <a:defRPr/>
            </a:pPr>
            <a:r>
              <a:rPr lang="en-US" smtClean="0">
                <a:latin typeface="Arial" charset="0"/>
              </a:rPr>
              <a:t>Inherited (they’ve ALWAYS been on the board)</a:t>
            </a:r>
          </a:p>
          <a:p>
            <a:pPr eaLnBrk="1" hangingPunct="1">
              <a:defRPr/>
            </a:pPr>
            <a:r>
              <a:rPr lang="en-US" smtClean="0">
                <a:latin typeface="Arial" charset="0"/>
              </a:rPr>
              <a:t>Happened by one day (just decided to volunteer)</a:t>
            </a:r>
          </a:p>
          <a:p>
            <a:pPr eaLnBrk="1" hangingPunct="1">
              <a:defRPr/>
            </a:pPr>
            <a:r>
              <a:rPr lang="en-US" smtClean="0">
                <a:latin typeface="Arial" charset="0"/>
              </a:rPr>
              <a:t>Encountered by chance (ran into someone who you could strong arm)</a:t>
            </a:r>
          </a:p>
          <a:p>
            <a:pPr eaLnBrk="1" hangingPunct="1">
              <a:defRPr/>
            </a:pPr>
            <a:r>
              <a:rPr lang="en-US" smtClean="0">
                <a:latin typeface="Arial" charset="0"/>
              </a:rPr>
              <a:t>The usual suspects (give more to the volunteers we already have)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62" name="Rectangle 2"/>
          <p:cNvSpPr>
            <a:spLocks noGrp="1" noChangeArrowheads="1"/>
          </p:cNvSpPr>
          <p:nvPr>
            <p:ph type="title"/>
          </p:nvPr>
        </p:nvSpPr>
        <p:spPr>
          <a:xfrm>
            <a:off x="457200" y="0"/>
            <a:ext cx="8229600" cy="1066800"/>
          </a:xfrm>
        </p:spPr>
        <p:txBody>
          <a:bodyPr/>
          <a:lstStyle/>
          <a:p>
            <a:pPr eaLnBrk="1" hangingPunct="1">
              <a:defRPr/>
            </a:pPr>
            <a:r>
              <a:rPr lang="en-US" smtClean="0">
                <a:solidFill>
                  <a:srgbClr val="FFFF00"/>
                </a:solidFill>
              </a:rPr>
              <a:t>Steps continued</a:t>
            </a:r>
          </a:p>
        </p:txBody>
      </p:sp>
      <p:sp>
        <p:nvSpPr>
          <p:cNvPr id="194563" name="Rectangle 3"/>
          <p:cNvSpPr>
            <a:spLocks noGrp="1" noChangeArrowheads="1"/>
          </p:cNvSpPr>
          <p:nvPr>
            <p:ph type="body" idx="1"/>
          </p:nvPr>
        </p:nvSpPr>
        <p:spPr>
          <a:xfrm>
            <a:off x="304800" y="1143000"/>
            <a:ext cx="8839200" cy="5181600"/>
          </a:xfrm>
        </p:spPr>
        <p:txBody>
          <a:bodyPr/>
          <a:lstStyle/>
          <a:p>
            <a:pPr eaLnBrk="1" hangingPunct="1">
              <a:defRPr/>
            </a:pPr>
            <a:r>
              <a:rPr lang="en-US" smtClean="0"/>
              <a:t>Meet with the prospect to:</a:t>
            </a:r>
          </a:p>
          <a:p>
            <a:pPr lvl="1" eaLnBrk="1" hangingPunct="1">
              <a:buFont typeface="Wingdings" pitchFamily="2" charset="2"/>
              <a:buChar char="Ø"/>
              <a:defRPr/>
            </a:pPr>
            <a:r>
              <a:rPr lang="en-US" smtClean="0"/>
              <a:t>Ask questions of the individual to determine what they are interested in, like, or can do</a:t>
            </a:r>
          </a:p>
          <a:p>
            <a:pPr lvl="1" eaLnBrk="1" hangingPunct="1">
              <a:buFont typeface="Wingdings" pitchFamily="2" charset="2"/>
              <a:buChar char="Ø"/>
              <a:defRPr/>
            </a:pPr>
            <a:r>
              <a:rPr lang="en-US" smtClean="0"/>
              <a:t>Explain why you want this individual</a:t>
            </a:r>
          </a:p>
          <a:p>
            <a:pPr lvl="2" eaLnBrk="1" hangingPunct="1">
              <a:buClr>
                <a:srgbClr val="66FFFF"/>
              </a:buClr>
              <a:buSzTx/>
              <a:buFontTx/>
              <a:buChar char="•"/>
              <a:defRPr/>
            </a:pPr>
            <a:r>
              <a:rPr lang="en-US" smtClean="0"/>
              <a:t>What makes them important and why they might want to be involved</a:t>
            </a:r>
          </a:p>
          <a:p>
            <a:pPr lvl="1" eaLnBrk="1" hangingPunct="1">
              <a:buFont typeface="Wingdings" pitchFamily="2" charset="2"/>
              <a:buChar char="Ø"/>
              <a:defRPr/>
            </a:pPr>
            <a:r>
              <a:rPr lang="en-US" smtClean="0"/>
              <a:t>Ask them to volunteer for one year commitment</a:t>
            </a:r>
          </a:p>
          <a:p>
            <a:pPr lvl="1" eaLnBrk="1" hangingPunct="1">
              <a:buFont typeface="Wingdings" pitchFamily="2" charset="2"/>
              <a:buChar char="Ø"/>
              <a:defRPr/>
            </a:pPr>
            <a:r>
              <a:rPr lang="en-US" smtClean="0"/>
              <a:t>Explain orientation, training and support available</a:t>
            </a:r>
          </a:p>
          <a:p>
            <a:pPr lvl="1" eaLnBrk="1" hangingPunct="1">
              <a:buFont typeface="Wingdings" pitchFamily="2" charset="2"/>
              <a:buChar char="Ø"/>
              <a:defRPr/>
            </a:pPr>
            <a:r>
              <a:rPr lang="en-US" smtClean="0"/>
              <a:t>Give expectations (time, meeting attendance, term length)</a:t>
            </a:r>
          </a:p>
          <a:p>
            <a:pPr lvl="1" eaLnBrk="1" hangingPunct="1">
              <a:defRPr/>
            </a:pPr>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7" name="Rectangle 3"/>
          <p:cNvSpPr>
            <a:spLocks noGrp="1" noChangeArrowheads="1"/>
          </p:cNvSpPr>
          <p:nvPr>
            <p:ph type="body" idx="1"/>
          </p:nvPr>
        </p:nvSpPr>
        <p:spPr>
          <a:xfrm>
            <a:off x="457200" y="1295400"/>
            <a:ext cx="8229600" cy="4114800"/>
          </a:xfrm>
        </p:spPr>
        <p:txBody>
          <a:bodyPr/>
          <a:lstStyle/>
          <a:p>
            <a:pPr eaLnBrk="1" hangingPunct="1">
              <a:defRPr/>
            </a:pPr>
            <a:r>
              <a:rPr lang="en-US" sz="2800" smtClean="0"/>
              <a:t>More likely to attract liked-minded volunteers if they hear how much you have enjoyed your time of service</a:t>
            </a:r>
          </a:p>
          <a:p>
            <a:pPr eaLnBrk="1" hangingPunct="1">
              <a:buFont typeface="Wingdings" pitchFamily="2" charset="2"/>
              <a:buNone/>
              <a:defRPr/>
            </a:pPr>
            <a:endParaRPr lang="en-US" sz="2800" smtClean="0"/>
          </a:p>
          <a:p>
            <a:pPr eaLnBrk="1" hangingPunct="1">
              <a:defRPr/>
            </a:pPr>
            <a:r>
              <a:rPr lang="en-US" sz="2800" smtClean="0"/>
              <a:t>Show being in leadership is fun and rewarding</a:t>
            </a:r>
          </a:p>
          <a:p>
            <a:pPr eaLnBrk="1" hangingPunct="1">
              <a:buFont typeface="Wingdings" pitchFamily="2" charset="2"/>
              <a:buNone/>
              <a:defRPr/>
            </a:pPr>
            <a:endParaRPr lang="en-US" sz="2800" smtClean="0"/>
          </a:p>
          <a:p>
            <a:pPr eaLnBrk="1" hangingPunct="1">
              <a:defRPr/>
            </a:pPr>
            <a:r>
              <a:rPr lang="en-US" sz="2800" smtClean="0"/>
              <a:t>Explain value you can gain from volunteering</a:t>
            </a:r>
          </a:p>
        </p:txBody>
      </p:sp>
      <p:sp>
        <p:nvSpPr>
          <p:cNvPr id="205829" name="Rectangle 5"/>
          <p:cNvSpPr>
            <a:spLocks noGrp="1" noChangeArrowheads="1"/>
          </p:cNvSpPr>
          <p:nvPr>
            <p:ph type="title"/>
          </p:nvPr>
        </p:nvSpPr>
        <p:spPr>
          <a:xfrm>
            <a:off x="457200" y="228600"/>
            <a:ext cx="8229600" cy="914400"/>
          </a:xfrm>
        </p:spPr>
        <p:txBody>
          <a:bodyPr/>
          <a:lstStyle/>
          <a:p>
            <a:pPr eaLnBrk="1" hangingPunct="1">
              <a:defRPr/>
            </a:pPr>
            <a:r>
              <a:rPr lang="en-US" smtClean="0">
                <a:solidFill>
                  <a:srgbClr val="FFFF00"/>
                </a:solidFill>
              </a:rPr>
              <a:t>Steps</a:t>
            </a:r>
            <a:r>
              <a:rPr lang="en-US" smtClean="0"/>
              <a:t> </a:t>
            </a:r>
            <a:r>
              <a:rPr lang="en-US" smtClean="0">
                <a:solidFill>
                  <a:srgbClr val="FFFF00"/>
                </a:solidFill>
              </a:rPr>
              <a:t>continued</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a:xfrm>
            <a:off x="457200" y="0"/>
            <a:ext cx="8229600" cy="990600"/>
          </a:xfrm>
        </p:spPr>
        <p:txBody>
          <a:bodyPr/>
          <a:lstStyle/>
          <a:p>
            <a:pPr eaLnBrk="1" hangingPunct="1">
              <a:defRPr/>
            </a:pPr>
            <a:r>
              <a:rPr lang="en-US" smtClean="0">
                <a:solidFill>
                  <a:srgbClr val="FFFF00"/>
                </a:solidFill>
              </a:rPr>
              <a:t>Steps continued</a:t>
            </a:r>
          </a:p>
        </p:txBody>
      </p:sp>
      <p:sp>
        <p:nvSpPr>
          <p:cNvPr id="179203" name="Rectangle 3"/>
          <p:cNvSpPr>
            <a:spLocks noGrp="1" noChangeArrowheads="1"/>
          </p:cNvSpPr>
          <p:nvPr>
            <p:ph type="body" idx="1"/>
          </p:nvPr>
        </p:nvSpPr>
        <p:spPr>
          <a:xfrm>
            <a:off x="152400" y="1066800"/>
            <a:ext cx="8991600" cy="6172200"/>
          </a:xfrm>
        </p:spPr>
        <p:txBody>
          <a:bodyPr/>
          <a:lstStyle/>
          <a:p>
            <a:pPr eaLnBrk="1" hangingPunct="1">
              <a:lnSpc>
                <a:spcPct val="90000"/>
              </a:lnSpc>
              <a:spcBef>
                <a:spcPct val="5000"/>
              </a:spcBef>
              <a:defRPr/>
            </a:pPr>
            <a:r>
              <a:rPr lang="en-US" sz="2800" smtClean="0"/>
              <a:t>If they say,</a:t>
            </a:r>
          </a:p>
          <a:p>
            <a:pPr eaLnBrk="1" hangingPunct="1">
              <a:lnSpc>
                <a:spcPct val="90000"/>
              </a:lnSpc>
              <a:spcBef>
                <a:spcPct val="5000"/>
              </a:spcBef>
              <a:buFont typeface="Wingdings" pitchFamily="2" charset="2"/>
              <a:buNone/>
              <a:defRPr/>
            </a:pPr>
            <a:endParaRPr lang="en-US" sz="2800" smtClean="0"/>
          </a:p>
          <a:p>
            <a:pPr lvl="1" eaLnBrk="1" hangingPunct="1">
              <a:lnSpc>
                <a:spcPct val="90000"/>
              </a:lnSpc>
              <a:spcBef>
                <a:spcPct val="5000"/>
              </a:spcBef>
              <a:buFont typeface="Wingdings" pitchFamily="2" charset="2"/>
              <a:buChar char="Ø"/>
              <a:defRPr/>
            </a:pPr>
            <a:r>
              <a:rPr lang="en-US" sz="2400" smtClean="0"/>
              <a:t> </a:t>
            </a:r>
            <a:r>
              <a:rPr lang="en-US" sz="2600" smtClean="0">
                <a:latin typeface="Arial" charset="0"/>
              </a:rPr>
              <a:t>“yes”, take their name to  nominating committee for consideration for either election or match them up with a committee</a:t>
            </a:r>
          </a:p>
          <a:p>
            <a:pPr eaLnBrk="1" hangingPunct="1">
              <a:lnSpc>
                <a:spcPct val="90000"/>
              </a:lnSpc>
              <a:spcBef>
                <a:spcPct val="5000"/>
              </a:spcBef>
              <a:buFont typeface="Wingdings" pitchFamily="2" charset="2"/>
              <a:buChar char="Ø"/>
              <a:defRPr/>
            </a:pPr>
            <a:endParaRPr lang="en-US" sz="2600" smtClean="0">
              <a:latin typeface="Arial" charset="0"/>
            </a:endParaRPr>
          </a:p>
          <a:p>
            <a:pPr lvl="1" eaLnBrk="1" hangingPunct="1">
              <a:lnSpc>
                <a:spcPct val="90000"/>
              </a:lnSpc>
              <a:spcBef>
                <a:spcPct val="5000"/>
              </a:spcBef>
              <a:buFont typeface="Wingdings" pitchFamily="2" charset="2"/>
              <a:buChar char="Ø"/>
              <a:defRPr/>
            </a:pPr>
            <a:r>
              <a:rPr lang="en-US" sz="2600" smtClean="0">
                <a:latin typeface="Arial" charset="0"/>
              </a:rPr>
              <a:t>“not now”, ask when they might be ready or can they be considered in the future</a:t>
            </a:r>
          </a:p>
          <a:p>
            <a:pPr eaLnBrk="1" hangingPunct="1">
              <a:lnSpc>
                <a:spcPct val="90000"/>
              </a:lnSpc>
              <a:spcBef>
                <a:spcPct val="5000"/>
              </a:spcBef>
              <a:buFont typeface="Wingdings" pitchFamily="2" charset="2"/>
              <a:buChar char="Ø"/>
              <a:defRPr/>
            </a:pPr>
            <a:endParaRPr lang="en-US" sz="2600" smtClean="0">
              <a:latin typeface="Arial" charset="0"/>
            </a:endParaRPr>
          </a:p>
          <a:p>
            <a:pPr lvl="1" eaLnBrk="1" hangingPunct="1">
              <a:lnSpc>
                <a:spcPct val="90000"/>
              </a:lnSpc>
              <a:spcBef>
                <a:spcPct val="5000"/>
              </a:spcBef>
              <a:buFont typeface="Wingdings" pitchFamily="2" charset="2"/>
              <a:buChar char="Ø"/>
              <a:defRPr/>
            </a:pPr>
            <a:r>
              <a:rPr lang="en-US" sz="2600" smtClean="0">
                <a:latin typeface="Arial" charset="0"/>
              </a:rPr>
              <a:t>“no”, get their input of someone they suggest or if they would like to do something else</a:t>
            </a:r>
          </a:p>
          <a:p>
            <a:pPr eaLnBrk="1" hangingPunct="1">
              <a:lnSpc>
                <a:spcPct val="90000"/>
              </a:lnSpc>
              <a:spcBef>
                <a:spcPct val="5000"/>
              </a:spcBef>
              <a:buFont typeface="Wingdings" pitchFamily="2" charset="2"/>
              <a:buNone/>
              <a:defRPr/>
            </a:pPr>
            <a:endParaRPr lang="en-US" sz="2600" smtClean="0">
              <a:latin typeface="Arial" charset="0"/>
            </a:endParaRPr>
          </a:p>
          <a:p>
            <a:pPr eaLnBrk="1" hangingPunct="1">
              <a:lnSpc>
                <a:spcPct val="90000"/>
              </a:lnSpc>
              <a:spcBef>
                <a:spcPct val="5000"/>
              </a:spcBef>
              <a:defRPr/>
            </a:pPr>
            <a:r>
              <a:rPr lang="en-US" sz="2800" smtClean="0"/>
              <a:t>Keep trying until you have the volunteers you need</a:t>
            </a:r>
          </a:p>
          <a:p>
            <a:pPr eaLnBrk="1" hangingPunct="1">
              <a:lnSpc>
                <a:spcPct val="90000"/>
              </a:lnSpc>
              <a:spcBef>
                <a:spcPct val="5000"/>
              </a:spcBef>
              <a:defRPr/>
            </a:pPr>
            <a:endParaRPr lang="en-US" sz="28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p:txBody>
          <a:bodyPr/>
          <a:lstStyle/>
          <a:p>
            <a:pPr eaLnBrk="1" hangingPunct="1">
              <a:defRPr/>
            </a:pPr>
            <a:r>
              <a:rPr lang="en-US" smtClean="0">
                <a:solidFill>
                  <a:srgbClr val="FFFF00"/>
                </a:solidFill>
              </a:rPr>
              <a:t>Selection/Recruitment Recap	</a:t>
            </a:r>
          </a:p>
        </p:txBody>
      </p:sp>
      <p:sp>
        <p:nvSpPr>
          <p:cNvPr id="180227" name="Rectangle 3"/>
          <p:cNvSpPr>
            <a:spLocks noGrp="1" noChangeArrowheads="1"/>
          </p:cNvSpPr>
          <p:nvPr>
            <p:ph type="body" idx="1"/>
          </p:nvPr>
        </p:nvSpPr>
        <p:spPr/>
        <p:txBody>
          <a:bodyPr/>
          <a:lstStyle/>
          <a:p>
            <a:pPr eaLnBrk="1" hangingPunct="1">
              <a:defRPr/>
            </a:pPr>
            <a:r>
              <a:rPr lang="en-US" sz="3600" smtClean="0"/>
              <a:t>Use the position description to inform</a:t>
            </a:r>
          </a:p>
          <a:p>
            <a:pPr eaLnBrk="1" hangingPunct="1">
              <a:defRPr/>
            </a:pPr>
            <a:r>
              <a:rPr lang="en-US" sz="3600" smtClean="0"/>
              <a:t>Use the position description to recruit</a:t>
            </a:r>
          </a:p>
          <a:p>
            <a:pPr eaLnBrk="1" hangingPunct="1">
              <a:defRPr/>
            </a:pPr>
            <a:r>
              <a:rPr lang="en-US" sz="3600" smtClean="0"/>
              <a:t>Use others to help with recruitment</a:t>
            </a:r>
          </a:p>
          <a:p>
            <a:pPr eaLnBrk="1" hangingPunct="1">
              <a:defRPr/>
            </a:pPr>
            <a:r>
              <a:rPr lang="en-US" sz="3600" smtClean="0"/>
              <a:t>Match the volunteer to the position</a:t>
            </a:r>
          </a:p>
          <a:p>
            <a:pPr eaLnBrk="1" hangingPunct="1">
              <a:defRPr/>
            </a:pPr>
            <a:r>
              <a:rPr lang="en-US" sz="3600" smtClean="0"/>
              <a:t>Begin treating volunteers like VIPS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p:txBody>
          <a:bodyPr/>
          <a:lstStyle/>
          <a:p>
            <a:pPr eaLnBrk="1" hangingPunct="1">
              <a:defRPr/>
            </a:pPr>
            <a:r>
              <a:rPr lang="en-US" smtClean="0">
                <a:solidFill>
                  <a:srgbClr val="FFFF00"/>
                </a:solidFill>
              </a:rPr>
              <a:t>How should we treat them?</a:t>
            </a:r>
          </a:p>
        </p:txBody>
      </p:sp>
      <p:sp>
        <p:nvSpPr>
          <p:cNvPr id="181251" name="Rectangle 3"/>
          <p:cNvSpPr>
            <a:spLocks noGrp="1" noChangeArrowheads="1"/>
          </p:cNvSpPr>
          <p:nvPr>
            <p:ph type="body" idx="1"/>
          </p:nvPr>
        </p:nvSpPr>
        <p:spPr>
          <a:xfrm>
            <a:off x="533400" y="1676400"/>
            <a:ext cx="7931150" cy="4041775"/>
          </a:xfrm>
        </p:spPr>
        <p:txBody>
          <a:bodyPr/>
          <a:lstStyle/>
          <a:p>
            <a:pPr eaLnBrk="1" hangingPunct="1">
              <a:defRPr/>
            </a:pPr>
            <a:r>
              <a:rPr lang="en-US" sz="3600" smtClean="0"/>
              <a:t>Make them feel special and thank them on a regular basis</a:t>
            </a:r>
          </a:p>
          <a:p>
            <a:pPr eaLnBrk="1" hangingPunct="1">
              <a:defRPr/>
            </a:pPr>
            <a:r>
              <a:rPr lang="en-US" sz="3600" smtClean="0"/>
              <a:t>Mention them at every opportunity</a:t>
            </a:r>
          </a:p>
          <a:p>
            <a:pPr eaLnBrk="1" hangingPunct="1">
              <a:defRPr/>
            </a:pPr>
            <a:r>
              <a:rPr lang="en-US" sz="3600" smtClean="0"/>
              <a:t>Communicate – two way is better than one</a:t>
            </a:r>
          </a:p>
          <a:p>
            <a:pPr eaLnBrk="1" hangingPunct="1">
              <a:defRPr/>
            </a:pPr>
            <a:r>
              <a:rPr lang="en-US" sz="3600" smtClean="0"/>
              <a:t>Give regular feedback on how they are doing</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298" name="Rectangle 2"/>
          <p:cNvSpPr>
            <a:spLocks noGrp="1" noChangeArrowheads="1"/>
          </p:cNvSpPr>
          <p:nvPr>
            <p:ph type="title"/>
          </p:nvPr>
        </p:nvSpPr>
        <p:spPr>
          <a:xfrm>
            <a:off x="609600" y="228600"/>
            <a:ext cx="7931150" cy="838200"/>
          </a:xfrm>
        </p:spPr>
        <p:txBody>
          <a:bodyPr/>
          <a:lstStyle/>
          <a:p>
            <a:pPr eaLnBrk="1" hangingPunct="1">
              <a:defRPr/>
            </a:pPr>
            <a:r>
              <a:rPr lang="en-US" smtClean="0">
                <a:solidFill>
                  <a:srgbClr val="FFFF00"/>
                </a:solidFill>
              </a:rPr>
              <a:t>Summary</a:t>
            </a:r>
          </a:p>
        </p:txBody>
      </p:sp>
      <p:sp>
        <p:nvSpPr>
          <p:cNvPr id="183299" name="Rectangle 3"/>
          <p:cNvSpPr>
            <a:spLocks noGrp="1" noChangeArrowheads="1"/>
          </p:cNvSpPr>
          <p:nvPr>
            <p:ph type="body" idx="1"/>
          </p:nvPr>
        </p:nvSpPr>
        <p:spPr>
          <a:xfrm>
            <a:off x="457200" y="1143000"/>
            <a:ext cx="8229600" cy="5334000"/>
          </a:xfrm>
        </p:spPr>
        <p:txBody>
          <a:bodyPr/>
          <a:lstStyle/>
          <a:p>
            <a:pPr eaLnBrk="1" hangingPunct="1">
              <a:defRPr/>
            </a:pPr>
            <a:r>
              <a:rPr lang="en-US" smtClean="0"/>
              <a:t>This method may seem more time-consuming but it will result in:</a:t>
            </a:r>
          </a:p>
          <a:p>
            <a:pPr lvl="1" eaLnBrk="1" hangingPunct="1">
              <a:buSzPct val="90000"/>
              <a:buFont typeface="Wingdings" pitchFamily="2" charset="2"/>
              <a:buChar char="Ø"/>
              <a:defRPr/>
            </a:pPr>
            <a:r>
              <a:rPr lang="en-US" smtClean="0"/>
              <a:t>More accurate assessment of leadership needs</a:t>
            </a:r>
          </a:p>
          <a:p>
            <a:pPr lvl="1" eaLnBrk="1" hangingPunct="1">
              <a:buSzPct val="90000"/>
              <a:buFont typeface="Wingdings" pitchFamily="2" charset="2"/>
              <a:buChar char="Ø"/>
              <a:defRPr/>
            </a:pPr>
            <a:r>
              <a:rPr lang="en-US" smtClean="0"/>
              <a:t>An organized process to identify, contact and secure commitment from best qualified individuals, and</a:t>
            </a:r>
          </a:p>
          <a:p>
            <a:pPr lvl="1" eaLnBrk="1" hangingPunct="1">
              <a:buSzPct val="90000"/>
              <a:buFont typeface="Wingdings" pitchFamily="2" charset="2"/>
              <a:buChar char="Ø"/>
              <a:defRPr/>
            </a:pPr>
            <a:r>
              <a:rPr lang="en-US" smtClean="0"/>
              <a:t>A solid beginning on an orientation process beginning with their first contact during the recruiting process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730" name="Rectangle 2"/>
          <p:cNvSpPr>
            <a:spLocks noGrp="1" noChangeArrowheads="1"/>
          </p:cNvSpPr>
          <p:nvPr>
            <p:ph type="ctrTitle"/>
          </p:nvPr>
        </p:nvSpPr>
        <p:spPr>
          <a:xfrm>
            <a:off x="685800" y="2743200"/>
            <a:ext cx="7772400" cy="1736725"/>
          </a:xfrm>
        </p:spPr>
        <p:txBody>
          <a:bodyPr/>
          <a:lstStyle/>
          <a:p>
            <a:pPr eaLnBrk="1" hangingPunct="1">
              <a:defRPr/>
            </a:pPr>
            <a:r>
              <a:rPr lang="en-US" sz="4800" smtClean="0">
                <a:solidFill>
                  <a:srgbClr val="FFFF00"/>
                </a:solidFill>
              </a:rPr>
              <a:t>Recruiting Chapter Leadership</a:t>
            </a:r>
          </a:p>
        </p:txBody>
      </p:sp>
      <p:sp>
        <p:nvSpPr>
          <p:cNvPr id="201731" name="Rectangle 3"/>
          <p:cNvSpPr>
            <a:spLocks noGrp="1" noChangeArrowheads="1"/>
          </p:cNvSpPr>
          <p:nvPr>
            <p:ph type="subTitle" idx="1"/>
          </p:nvPr>
        </p:nvSpPr>
        <p:spPr>
          <a:xfrm>
            <a:off x="1371600" y="4648200"/>
            <a:ext cx="6400800" cy="1752600"/>
          </a:xfrm>
        </p:spPr>
        <p:txBody>
          <a:bodyPr/>
          <a:lstStyle/>
          <a:p>
            <a:pPr eaLnBrk="1" hangingPunct="1">
              <a:defRPr/>
            </a:pPr>
            <a:r>
              <a:rPr lang="en-US" sz="4800" smtClean="0"/>
              <a:t>Now, was that hard?</a:t>
            </a:r>
          </a:p>
        </p:txBody>
      </p:sp>
      <p:pic>
        <p:nvPicPr>
          <p:cNvPr id="27652" name="Picture 4" descr="newseal"/>
          <p:cNvPicPr>
            <a:picLocks noChangeAspect="1" noChangeArrowheads="1"/>
          </p:cNvPicPr>
          <p:nvPr/>
        </p:nvPicPr>
        <p:blipFill>
          <a:blip r:embed="rId3" cstate="print"/>
          <a:srcRect/>
          <a:stretch>
            <a:fillRect/>
          </a:stretch>
        </p:blipFill>
        <p:spPr bwMode="auto">
          <a:xfrm>
            <a:off x="3352800" y="533400"/>
            <a:ext cx="2114550" cy="21145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3" name="Rectangle 3"/>
          <p:cNvSpPr>
            <a:spLocks noGrp="1" noChangeArrowheads="1"/>
          </p:cNvSpPr>
          <p:nvPr>
            <p:ph type="body" idx="1"/>
          </p:nvPr>
        </p:nvSpPr>
        <p:spPr>
          <a:xfrm>
            <a:off x="457200" y="1905000"/>
            <a:ext cx="8458200" cy="4530725"/>
          </a:xfrm>
        </p:spPr>
        <p:txBody>
          <a:bodyPr/>
          <a:lstStyle/>
          <a:p>
            <a:pPr eaLnBrk="1" hangingPunct="1">
              <a:defRPr/>
            </a:pPr>
            <a:r>
              <a:rPr lang="en-US" dirty="0" smtClean="0">
                <a:latin typeface="Arial" charset="0"/>
              </a:rPr>
              <a:t>They’re the only people who’s not assigned</a:t>
            </a:r>
          </a:p>
          <a:p>
            <a:pPr eaLnBrk="1" hangingPunct="1">
              <a:defRPr/>
            </a:pPr>
            <a:r>
              <a:rPr lang="en-US" dirty="0" smtClean="0">
                <a:latin typeface="Arial" charset="0"/>
              </a:rPr>
              <a:t>Deny that we need any new officers or committees!! </a:t>
            </a:r>
          </a:p>
          <a:p>
            <a:pPr eaLnBrk="1" hangingPunct="1">
              <a:defRPr/>
            </a:pPr>
            <a:r>
              <a:rPr lang="en-US" dirty="0" smtClean="0">
                <a:latin typeface="Arial" charset="0"/>
              </a:rPr>
              <a:t>Hey, it’s a warm body!</a:t>
            </a:r>
          </a:p>
          <a:p>
            <a:pPr algn="ctr" eaLnBrk="1" hangingPunct="1">
              <a:buFont typeface="Wingdings" pitchFamily="2" charset="2"/>
              <a:buNone/>
              <a:defRPr/>
            </a:pPr>
            <a:r>
              <a:rPr lang="en-US" sz="3600" b="1" i="1" dirty="0" smtClean="0">
                <a:latin typeface="Arial" charset="0"/>
              </a:rPr>
              <a:t>OR</a:t>
            </a:r>
            <a:r>
              <a:rPr lang="en-US" sz="3600" i="1" dirty="0" smtClean="0">
                <a:latin typeface="Arial" charset="0"/>
              </a:rPr>
              <a:t> </a:t>
            </a:r>
          </a:p>
          <a:p>
            <a:pPr eaLnBrk="1" hangingPunct="1">
              <a:defRPr/>
            </a:pPr>
            <a:r>
              <a:rPr lang="en-US" sz="4000" dirty="0" smtClean="0">
                <a:latin typeface="Arial" charset="0"/>
              </a:rPr>
              <a:t>Make It an Intentional Process</a:t>
            </a:r>
          </a:p>
        </p:txBody>
      </p:sp>
      <p:sp>
        <p:nvSpPr>
          <p:cNvPr id="112645" name="Rectangle 5"/>
          <p:cNvSpPr>
            <a:spLocks noRot="1" noChangeArrowheads="1"/>
          </p:cNvSpPr>
          <p:nvPr/>
        </p:nvSpPr>
        <p:spPr bwMode="auto">
          <a:xfrm>
            <a:off x="454025" y="381000"/>
            <a:ext cx="8540750" cy="1143000"/>
          </a:xfrm>
          <a:prstGeom prst="rect">
            <a:avLst/>
          </a:prstGeom>
          <a:noFill/>
          <a:ln w="9525">
            <a:noFill/>
            <a:miter lim="800000"/>
            <a:headEnd/>
            <a:tailEnd/>
          </a:ln>
          <a:effectLst/>
        </p:spPr>
        <p:txBody>
          <a:bodyPr anchor="ctr"/>
          <a:lstStyle/>
          <a:p>
            <a:pPr algn="ctr" eaLnBrk="1" hangingPunct="1">
              <a:defRPr/>
            </a:pPr>
            <a:r>
              <a:rPr lang="en-US" sz="4400" b="0">
                <a:solidFill>
                  <a:srgbClr val="FFFF00"/>
                </a:solidFill>
                <a:effectLst>
                  <a:outerShdw blurRad="38100" dist="38100" dir="2700000" algn="tl">
                    <a:srgbClr val="000000"/>
                  </a:outerShdw>
                </a:effectLst>
              </a:rPr>
              <a:t>Is this how your chapter finds</a:t>
            </a:r>
            <a:br>
              <a:rPr lang="en-US" sz="4400" b="0">
                <a:solidFill>
                  <a:srgbClr val="FFFF00"/>
                </a:solidFill>
                <a:effectLst>
                  <a:outerShdw blurRad="38100" dist="38100" dir="2700000" algn="tl">
                    <a:srgbClr val="000000"/>
                  </a:outerShdw>
                </a:effectLst>
              </a:rPr>
            </a:br>
            <a:r>
              <a:rPr lang="en-US" sz="4400" b="0">
                <a:solidFill>
                  <a:srgbClr val="FFFF00"/>
                </a:solidFill>
                <a:effectLst>
                  <a:outerShdw blurRad="38100" dist="38100" dir="2700000" algn="tl">
                    <a:srgbClr val="000000"/>
                  </a:outerShdw>
                </a:effectLst>
              </a:rPr>
              <a:t>chapter leadership?</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title"/>
          </p:nvPr>
        </p:nvSpPr>
        <p:spPr>
          <a:xfrm>
            <a:off x="457200" y="381000"/>
            <a:ext cx="8229600" cy="914400"/>
          </a:xfrm>
        </p:spPr>
        <p:txBody>
          <a:bodyPr/>
          <a:lstStyle/>
          <a:p>
            <a:pPr eaLnBrk="1" hangingPunct="1">
              <a:defRPr/>
            </a:pPr>
            <a:r>
              <a:rPr lang="en-US" sz="4000" smtClean="0">
                <a:solidFill>
                  <a:srgbClr val="FFFF00"/>
                </a:solidFill>
              </a:rPr>
              <a:t>Key problems with nominating committees</a:t>
            </a:r>
          </a:p>
        </p:txBody>
      </p:sp>
      <p:sp>
        <p:nvSpPr>
          <p:cNvPr id="184323" name="Rectangle 3"/>
          <p:cNvSpPr>
            <a:spLocks noGrp="1" noChangeArrowheads="1"/>
          </p:cNvSpPr>
          <p:nvPr>
            <p:ph type="body" idx="1"/>
          </p:nvPr>
        </p:nvSpPr>
        <p:spPr>
          <a:xfrm>
            <a:off x="304800" y="1676400"/>
            <a:ext cx="8229600" cy="5181600"/>
          </a:xfrm>
        </p:spPr>
        <p:txBody>
          <a:bodyPr/>
          <a:lstStyle/>
          <a:p>
            <a:pPr eaLnBrk="1" hangingPunct="1">
              <a:defRPr/>
            </a:pPr>
            <a:r>
              <a:rPr lang="en-US" sz="2800" smtClean="0"/>
              <a:t>Haphazard or casual way to recruit, select and orient leaders</a:t>
            </a:r>
          </a:p>
          <a:p>
            <a:pPr eaLnBrk="1" hangingPunct="1">
              <a:defRPr/>
            </a:pPr>
            <a:r>
              <a:rPr lang="en-US" sz="2800" smtClean="0"/>
              <a:t>Bylaws may describe appointing/electing a </a:t>
            </a:r>
            <a:r>
              <a:rPr lang="en-US" sz="2800" u="sng" smtClean="0"/>
              <a:t>nominating committee</a:t>
            </a:r>
            <a:r>
              <a:rPr lang="en-US" sz="2800" smtClean="0"/>
              <a:t> which:</a:t>
            </a:r>
          </a:p>
          <a:p>
            <a:pPr lvl="1" eaLnBrk="1" hangingPunct="1">
              <a:buFont typeface="Wingdings" pitchFamily="2" charset="2"/>
              <a:buChar char="Ø"/>
              <a:defRPr/>
            </a:pPr>
            <a:r>
              <a:rPr lang="en-US" smtClean="0"/>
              <a:t>Traditionally does little recruiting work</a:t>
            </a:r>
          </a:p>
          <a:p>
            <a:pPr lvl="1" eaLnBrk="1" hangingPunct="1">
              <a:buFont typeface="Wingdings" pitchFamily="2" charset="2"/>
              <a:buChar char="Ø"/>
              <a:defRPr/>
            </a:pPr>
            <a:r>
              <a:rPr lang="en-US" smtClean="0"/>
              <a:t>Relies on whomever is available from a closed “circle of people” who are active</a:t>
            </a:r>
          </a:p>
          <a:p>
            <a:pPr eaLnBrk="1" hangingPunct="1">
              <a:defRPr/>
            </a:pPr>
            <a:r>
              <a:rPr lang="en-US" sz="2800" smtClean="0"/>
              <a:t>Short-term recruitment process focuses narrowly on filling anticipated vacancies for current year</a:t>
            </a:r>
          </a:p>
          <a:p>
            <a:pPr eaLnBrk="1" hangingPunct="1">
              <a:buFont typeface="Wingdings" pitchFamily="2" charset="2"/>
              <a:buNone/>
              <a:defRPr/>
            </a:pPr>
            <a:endParaRPr lang="en-US" sz="28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57200" y="381000"/>
            <a:ext cx="8686800" cy="1371600"/>
          </a:xfrm>
        </p:spPr>
        <p:txBody>
          <a:bodyPr/>
          <a:lstStyle/>
          <a:p>
            <a:pPr eaLnBrk="1" hangingPunct="1">
              <a:defRPr/>
            </a:pPr>
            <a:r>
              <a:rPr lang="en-US" sz="3600" smtClean="0">
                <a:solidFill>
                  <a:srgbClr val="FFFF00"/>
                </a:solidFill>
                <a:latin typeface="Arial" charset="0"/>
              </a:rPr>
              <a:t>Developing a Leadership Recruiting Plan 	</a:t>
            </a:r>
          </a:p>
        </p:txBody>
      </p:sp>
      <p:sp>
        <p:nvSpPr>
          <p:cNvPr id="36867" name="Rectangle 3"/>
          <p:cNvSpPr>
            <a:spLocks noGrp="1" noChangeArrowheads="1"/>
          </p:cNvSpPr>
          <p:nvPr>
            <p:ph type="body" idx="1"/>
          </p:nvPr>
        </p:nvSpPr>
        <p:spPr>
          <a:xfrm>
            <a:off x="304800" y="1295400"/>
            <a:ext cx="8458200" cy="5181600"/>
          </a:xfrm>
        </p:spPr>
        <p:txBody>
          <a:bodyPr/>
          <a:lstStyle/>
          <a:p>
            <a:pPr eaLnBrk="1" hangingPunct="1">
              <a:lnSpc>
                <a:spcPct val="80000"/>
              </a:lnSpc>
              <a:defRPr/>
            </a:pPr>
            <a:r>
              <a:rPr lang="en-US" smtClean="0"/>
              <a:t>Form both a Recruiting Committee and a Nominating Committee soon immediately after current election</a:t>
            </a:r>
          </a:p>
          <a:p>
            <a:pPr eaLnBrk="1" hangingPunct="1">
              <a:lnSpc>
                <a:spcPct val="80000"/>
              </a:lnSpc>
              <a:defRPr/>
            </a:pPr>
            <a:endParaRPr lang="en-US" sz="2400" smtClean="0"/>
          </a:p>
          <a:p>
            <a:pPr eaLnBrk="1" hangingPunct="1">
              <a:lnSpc>
                <a:spcPct val="80000"/>
              </a:lnSpc>
              <a:defRPr/>
            </a:pPr>
            <a:r>
              <a:rPr lang="en-US" smtClean="0"/>
              <a:t>Don’t wait until shortly before next election to seek out candidates</a:t>
            </a:r>
          </a:p>
          <a:p>
            <a:pPr eaLnBrk="1" hangingPunct="1">
              <a:lnSpc>
                <a:spcPct val="80000"/>
              </a:lnSpc>
              <a:defRPr/>
            </a:pPr>
            <a:endParaRPr lang="en-US" sz="2400" smtClean="0"/>
          </a:p>
          <a:p>
            <a:pPr eaLnBrk="1" hangingPunct="1">
              <a:lnSpc>
                <a:spcPct val="80000"/>
              </a:lnSpc>
              <a:defRPr/>
            </a:pPr>
            <a:r>
              <a:rPr lang="en-US" smtClean="0"/>
              <a:t>Think of recruiting as a year round ongoing process</a:t>
            </a:r>
          </a:p>
          <a:p>
            <a:pPr eaLnBrk="1" hangingPunct="1">
              <a:lnSpc>
                <a:spcPct val="80000"/>
              </a:lnSpc>
              <a:buFont typeface="Wingdings" pitchFamily="2" charset="2"/>
              <a:buNone/>
              <a:defRPr/>
            </a:pPr>
            <a:endParaRPr lang="en-US" smtClean="0"/>
          </a:p>
          <a:p>
            <a:pPr eaLnBrk="1" hangingPunct="1">
              <a:lnSpc>
                <a:spcPct val="80000"/>
              </a:lnSpc>
              <a:defRPr/>
            </a:pPr>
            <a:r>
              <a:rPr lang="en-US" smtClean="0"/>
              <a:t>Develop a committee system within the chapter to grow candidates</a:t>
            </a:r>
          </a:p>
          <a:p>
            <a:pPr eaLnBrk="1" hangingPunct="1">
              <a:lnSpc>
                <a:spcPct val="80000"/>
              </a:lnSpc>
              <a:buFont typeface="Wingdings" pitchFamily="2" charset="2"/>
              <a:buNone/>
              <a:defRPr/>
            </a:pPr>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p:cNvSpPr>
            <a:spLocks noGrp="1" noChangeArrowheads="1"/>
          </p:cNvSpPr>
          <p:nvPr>
            <p:ph type="title"/>
          </p:nvPr>
        </p:nvSpPr>
        <p:spPr>
          <a:xfrm>
            <a:off x="228600" y="304800"/>
            <a:ext cx="8915400" cy="1524000"/>
          </a:xfrm>
        </p:spPr>
        <p:txBody>
          <a:bodyPr anchorCtr="1"/>
          <a:lstStyle/>
          <a:p>
            <a:pPr eaLnBrk="1" hangingPunct="1">
              <a:defRPr/>
            </a:pPr>
            <a:r>
              <a:rPr lang="en-US" sz="3600" smtClean="0">
                <a:solidFill>
                  <a:srgbClr val="FFFF00"/>
                </a:solidFill>
              </a:rPr>
              <a:t>Developing a committee system to recruit</a:t>
            </a:r>
            <a:br>
              <a:rPr lang="en-US" sz="3600" smtClean="0">
                <a:solidFill>
                  <a:srgbClr val="FFFF00"/>
                </a:solidFill>
              </a:rPr>
            </a:br>
            <a:endParaRPr lang="en-US" sz="3600" smtClean="0">
              <a:solidFill>
                <a:srgbClr val="FFFF00"/>
              </a:solidFill>
            </a:endParaRPr>
          </a:p>
        </p:txBody>
      </p:sp>
      <p:sp>
        <p:nvSpPr>
          <p:cNvPr id="107523" name="Rectangle 3"/>
          <p:cNvSpPr>
            <a:spLocks noGrp="1" noChangeArrowheads="1"/>
          </p:cNvSpPr>
          <p:nvPr>
            <p:ph type="body" idx="1"/>
          </p:nvPr>
        </p:nvSpPr>
        <p:spPr>
          <a:xfrm>
            <a:off x="533400" y="1295400"/>
            <a:ext cx="8077200" cy="5105400"/>
          </a:xfrm>
        </p:spPr>
        <p:txBody>
          <a:bodyPr/>
          <a:lstStyle/>
          <a:p>
            <a:pPr eaLnBrk="1" hangingPunct="1">
              <a:lnSpc>
                <a:spcPct val="90000"/>
              </a:lnSpc>
              <a:spcBef>
                <a:spcPct val="0"/>
              </a:spcBef>
              <a:defRPr/>
            </a:pPr>
            <a:r>
              <a:rPr lang="en-US" smtClean="0">
                <a:latin typeface="Arial" charset="0"/>
              </a:rPr>
              <a:t>Recruit members for time-limited committees to start them out</a:t>
            </a:r>
          </a:p>
          <a:p>
            <a:pPr eaLnBrk="1" hangingPunct="1">
              <a:lnSpc>
                <a:spcPct val="90000"/>
              </a:lnSpc>
              <a:spcBef>
                <a:spcPct val="0"/>
              </a:spcBef>
              <a:buFont typeface="Wingdings" pitchFamily="2" charset="2"/>
              <a:buNone/>
              <a:defRPr/>
            </a:pPr>
            <a:endParaRPr lang="en-US" sz="1800" smtClean="0">
              <a:latin typeface="Arial" charset="0"/>
            </a:endParaRPr>
          </a:p>
          <a:p>
            <a:pPr eaLnBrk="1" hangingPunct="1">
              <a:lnSpc>
                <a:spcPct val="90000"/>
              </a:lnSpc>
              <a:spcBef>
                <a:spcPct val="0"/>
              </a:spcBef>
              <a:defRPr/>
            </a:pPr>
            <a:r>
              <a:rPr lang="en-US" smtClean="0">
                <a:latin typeface="Arial" charset="0"/>
              </a:rPr>
              <a:t>Watch their performance on those committees to evaluate their attributes</a:t>
            </a:r>
          </a:p>
          <a:p>
            <a:pPr eaLnBrk="1" hangingPunct="1">
              <a:lnSpc>
                <a:spcPct val="90000"/>
              </a:lnSpc>
              <a:spcBef>
                <a:spcPct val="0"/>
              </a:spcBef>
              <a:buFont typeface="Wingdings" pitchFamily="2" charset="2"/>
              <a:buNone/>
              <a:defRPr/>
            </a:pPr>
            <a:endParaRPr lang="en-US" sz="1800" smtClean="0">
              <a:latin typeface="Arial" charset="0"/>
            </a:endParaRPr>
          </a:p>
          <a:p>
            <a:pPr eaLnBrk="1" hangingPunct="1">
              <a:lnSpc>
                <a:spcPct val="90000"/>
              </a:lnSpc>
              <a:spcBef>
                <a:spcPct val="0"/>
              </a:spcBef>
              <a:defRPr/>
            </a:pPr>
            <a:r>
              <a:rPr lang="en-US" smtClean="0">
                <a:latin typeface="Arial" charset="0"/>
              </a:rPr>
              <a:t>If you recruit someone and are told  “no”, ask if that means never</a:t>
            </a:r>
          </a:p>
          <a:p>
            <a:pPr eaLnBrk="1" hangingPunct="1">
              <a:lnSpc>
                <a:spcPct val="90000"/>
              </a:lnSpc>
              <a:spcBef>
                <a:spcPct val="0"/>
              </a:spcBef>
              <a:buFont typeface="Wingdings" pitchFamily="2" charset="2"/>
              <a:buNone/>
              <a:defRPr/>
            </a:pPr>
            <a:endParaRPr lang="en-US" sz="1800" smtClean="0">
              <a:latin typeface="Arial" charset="0"/>
            </a:endParaRPr>
          </a:p>
          <a:p>
            <a:pPr eaLnBrk="1" hangingPunct="1">
              <a:lnSpc>
                <a:spcPct val="90000"/>
              </a:lnSpc>
              <a:spcBef>
                <a:spcPct val="0"/>
              </a:spcBef>
              <a:defRPr/>
            </a:pPr>
            <a:r>
              <a:rPr lang="en-US" smtClean="0">
                <a:latin typeface="Arial" charset="0"/>
              </a:rPr>
              <a:t>Establish current leaders as mentors</a:t>
            </a:r>
          </a:p>
          <a:p>
            <a:pPr eaLnBrk="1" hangingPunct="1">
              <a:lnSpc>
                <a:spcPct val="90000"/>
              </a:lnSpc>
              <a:spcBef>
                <a:spcPct val="0"/>
              </a:spcBef>
              <a:buFont typeface="Wingdings" pitchFamily="2" charset="2"/>
              <a:buNone/>
              <a:defRPr/>
            </a:pPr>
            <a:endParaRPr lang="en-US" sz="1800" smtClean="0">
              <a:latin typeface="Arial" charset="0"/>
            </a:endParaRPr>
          </a:p>
          <a:p>
            <a:pPr eaLnBrk="1" hangingPunct="1">
              <a:lnSpc>
                <a:spcPct val="90000"/>
              </a:lnSpc>
              <a:spcBef>
                <a:spcPct val="0"/>
              </a:spcBef>
              <a:defRPr/>
            </a:pPr>
            <a:r>
              <a:rPr lang="en-US" smtClean="0">
                <a:latin typeface="Arial" charset="0"/>
              </a:rPr>
              <a:t>Don’t take “any” warm body, match them to the job</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ChangeArrowheads="1"/>
          </p:cNvSpPr>
          <p:nvPr>
            <p:ph type="title"/>
          </p:nvPr>
        </p:nvSpPr>
        <p:spPr/>
        <p:txBody>
          <a:bodyPr/>
          <a:lstStyle/>
          <a:p>
            <a:pPr eaLnBrk="1" hangingPunct="1">
              <a:defRPr/>
            </a:pPr>
            <a:r>
              <a:rPr lang="en-US" smtClean="0">
                <a:solidFill>
                  <a:srgbClr val="FFFF00"/>
                </a:solidFill>
              </a:rPr>
              <a:t>Identification of chapter needs</a:t>
            </a:r>
          </a:p>
        </p:txBody>
      </p:sp>
      <p:sp>
        <p:nvSpPr>
          <p:cNvPr id="108547" name="Rectangle 3"/>
          <p:cNvSpPr>
            <a:spLocks noGrp="1" noChangeArrowheads="1"/>
          </p:cNvSpPr>
          <p:nvPr>
            <p:ph type="body" idx="1"/>
          </p:nvPr>
        </p:nvSpPr>
        <p:spPr>
          <a:xfrm>
            <a:off x="457200" y="1600200"/>
            <a:ext cx="8229600" cy="5257800"/>
          </a:xfrm>
        </p:spPr>
        <p:txBody>
          <a:bodyPr/>
          <a:lstStyle/>
          <a:p>
            <a:pPr eaLnBrk="1" hangingPunct="1">
              <a:lnSpc>
                <a:spcPct val="90000"/>
              </a:lnSpc>
              <a:buClr>
                <a:srgbClr val="FF3300"/>
              </a:buClr>
              <a:defRPr/>
            </a:pPr>
            <a:r>
              <a:rPr lang="en-US" sz="3600" smtClean="0">
                <a:latin typeface="Arial" charset="0"/>
              </a:rPr>
              <a:t>Identify which positions are needed</a:t>
            </a:r>
          </a:p>
          <a:p>
            <a:pPr eaLnBrk="1" hangingPunct="1">
              <a:lnSpc>
                <a:spcPct val="90000"/>
              </a:lnSpc>
              <a:defRPr/>
            </a:pPr>
            <a:r>
              <a:rPr lang="en-US" sz="3600" smtClean="0">
                <a:latin typeface="Arial" charset="0"/>
              </a:rPr>
              <a:t>What is the purpose of the position?</a:t>
            </a:r>
          </a:p>
          <a:p>
            <a:pPr eaLnBrk="1" hangingPunct="1">
              <a:lnSpc>
                <a:spcPct val="90000"/>
              </a:lnSpc>
              <a:defRPr/>
            </a:pPr>
            <a:r>
              <a:rPr lang="en-US" sz="3600" smtClean="0">
                <a:latin typeface="Arial" charset="0"/>
              </a:rPr>
              <a:t>What are the responsibilities of the position?</a:t>
            </a:r>
          </a:p>
          <a:p>
            <a:pPr eaLnBrk="1" hangingPunct="1">
              <a:lnSpc>
                <a:spcPct val="90000"/>
              </a:lnSpc>
              <a:defRPr/>
            </a:pPr>
            <a:r>
              <a:rPr lang="en-US" sz="3600" smtClean="0">
                <a:latin typeface="Arial" charset="0"/>
              </a:rPr>
              <a:t>What skills and knowledge are needed?</a:t>
            </a:r>
          </a:p>
          <a:p>
            <a:pPr eaLnBrk="1" hangingPunct="1">
              <a:lnSpc>
                <a:spcPct val="90000"/>
              </a:lnSpc>
              <a:defRPr/>
            </a:pPr>
            <a:r>
              <a:rPr lang="en-US" sz="3600" smtClean="0"/>
              <a:t>What training and resources are available?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ChangeArrowheads="1"/>
          </p:cNvSpPr>
          <p:nvPr>
            <p:ph type="title"/>
          </p:nvPr>
        </p:nvSpPr>
        <p:spPr/>
        <p:txBody>
          <a:bodyPr/>
          <a:lstStyle/>
          <a:p>
            <a:pPr eaLnBrk="1" hangingPunct="1">
              <a:defRPr/>
            </a:pPr>
            <a:r>
              <a:rPr lang="en-US" smtClean="0">
                <a:solidFill>
                  <a:srgbClr val="FFFF00"/>
                </a:solidFill>
              </a:rPr>
              <a:t>Identification</a:t>
            </a:r>
          </a:p>
        </p:txBody>
      </p:sp>
      <p:sp>
        <p:nvSpPr>
          <p:cNvPr id="109571" name="Rectangle 3"/>
          <p:cNvSpPr>
            <a:spLocks noGrp="1" noChangeArrowheads="1"/>
          </p:cNvSpPr>
          <p:nvPr>
            <p:ph type="body" idx="1"/>
          </p:nvPr>
        </p:nvSpPr>
        <p:spPr>
          <a:xfrm>
            <a:off x="457200" y="1600200"/>
            <a:ext cx="8229600" cy="4495800"/>
          </a:xfrm>
        </p:spPr>
        <p:txBody>
          <a:bodyPr/>
          <a:lstStyle/>
          <a:p>
            <a:pPr eaLnBrk="1" hangingPunct="1">
              <a:defRPr/>
            </a:pPr>
            <a:endParaRPr lang="en-US" sz="3600" smtClean="0"/>
          </a:p>
          <a:p>
            <a:pPr eaLnBrk="1" hangingPunct="1">
              <a:defRPr/>
            </a:pPr>
            <a:r>
              <a:rPr lang="en-US" sz="3600" smtClean="0"/>
              <a:t>How much time will this job take?</a:t>
            </a:r>
          </a:p>
          <a:p>
            <a:pPr eaLnBrk="1" hangingPunct="1">
              <a:defRPr/>
            </a:pPr>
            <a:r>
              <a:rPr lang="en-US" sz="3600" smtClean="0"/>
              <a:t>What are the benefits to the volunteer?</a:t>
            </a:r>
          </a:p>
          <a:p>
            <a:pPr eaLnBrk="1" hangingPunct="1">
              <a:defRPr/>
            </a:pPr>
            <a:r>
              <a:rPr lang="en-US" sz="3600" smtClean="0"/>
              <a:t>Do we have a position description available?</a:t>
            </a:r>
          </a:p>
          <a:p>
            <a:pPr eaLnBrk="1" hangingPunct="1">
              <a:buFont typeface="Wingdings" pitchFamily="2" charset="2"/>
              <a:buNone/>
              <a:defRPr/>
            </a:pPr>
            <a:endParaRPr lang="en-US" sz="36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p:cNvSpPr>
            <a:spLocks noGrp="1" noChangeArrowheads="1"/>
          </p:cNvSpPr>
          <p:nvPr>
            <p:ph type="title"/>
          </p:nvPr>
        </p:nvSpPr>
        <p:spPr/>
        <p:txBody>
          <a:bodyPr/>
          <a:lstStyle/>
          <a:p>
            <a:pPr eaLnBrk="1" hangingPunct="1">
              <a:defRPr/>
            </a:pPr>
            <a:r>
              <a:rPr lang="en-US" smtClean="0">
                <a:solidFill>
                  <a:srgbClr val="FFFF00"/>
                </a:solidFill>
              </a:rPr>
              <a:t>Who are our prospects?</a:t>
            </a:r>
          </a:p>
        </p:txBody>
      </p:sp>
      <p:sp>
        <p:nvSpPr>
          <p:cNvPr id="110595" name="Rectangle 3"/>
          <p:cNvSpPr>
            <a:spLocks noGrp="1" noChangeArrowheads="1"/>
          </p:cNvSpPr>
          <p:nvPr>
            <p:ph type="body" idx="1"/>
          </p:nvPr>
        </p:nvSpPr>
        <p:spPr>
          <a:xfrm>
            <a:off x="457200" y="1600200"/>
            <a:ext cx="8458200" cy="4530725"/>
          </a:xfrm>
        </p:spPr>
        <p:txBody>
          <a:bodyPr/>
          <a:lstStyle/>
          <a:p>
            <a:pPr eaLnBrk="1" hangingPunct="1">
              <a:defRPr/>
            </a:pPr>
            <a:r>
              <a:rPr lang="en-US" dirty="0" smtClean="0"/>
              <a:t>Members in good standing (paid up dues)</a:t>
            </a:r>
          </a:p>
          <a:p>
            <a:pPr eaLnBrk="1" hangingPunct="1">
              <a:defRPr/>
            </a:pPr>
            <a:r>
              <a:rPr lang="en-US" dirty="0" smtClean="0"/>
              <a:t>Members who aren’t currently serving</a:t>
            </a:r>
          </a:p>
          <a:p>
            <a:pPr eaLnBrk="1" hangingPunct="1">
              <a:defRPr/>
            </a:pPr>
            <a:r>
              <a:rPr lang="en-US" dirty="0" smtClean="0"/>
              <a:t>New members </a:t>
            </a:r>
          </a:p>
          <a:p>
            <a:pPr eaLnBrk="1" hangingPunct="1">
              <a:defRPr/>
            </a:pPr>
            <a:r>
              <a:rPr lang="en-US" dirty="0" smtClean="0"/>
              <a:t>People who are happy, busy, outgoing, friendly, bored with the usual, and not reluctant to become involved </a:t>
            </a:r>
          </a:p>
          <a:p>
            <a:pPr eaLnBrk="1" hangingPunct="1">
              <a:buFont typeface="Wingdings" pitchFamily="2" charset="2"/>
              <a:buNone/>
              <a:defRPr/>
            </a:pPr>
            <a:endParaRPr lang="en-US" dirty="0" smtClean="0"/>
          </a:p>
          <a:p>
            <a:pPr algn="ctr" eaLnBrk="1" hangingPunct="1">
              <a:buFont typeface="Wingdings" pitchFamily="2" charset="2"/>
              <a:buNone/>
              <a:defRPr/>
            </a:pPr>
            <a:r>
              <a:rPr lang="en-US" sz="4000" b="1" i="1" dirty="0" smtClean="0"/>
              <a:t>BUT</a:t>
            </a:r>
          </a:p>
          <a:p>
            <a:pPr eaLnBrk="1" hangingPunct="1">
              <a:defRPr/>
            </a:pPr>
            <a:endParaRPr lang="en-US" dirty="0" smtClean="0"/>
          </a:p>
          <a:p>
            <a:pPr eaLnBrk="1" hangingPunct="1">
              <a:defRPr/>
            </a:pP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xtured">
  <a:themeElements>
    <a:clrScheme name="Textured 9">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FF3300"/>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400" b="1" i="0" u="none" strike="noStrike" cap="none" normalizeH="0" baseline="0" smtClean="0">
            <a:ln>
              <a:noFill/>
            </a:ln>
            <a:solidFill>
              <a:schemeClr val="tx1"/>
            </a:solidFill>
            <a:effectLst/>
            <a:latin typeface="Tahoma" pitchFamily="34"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
      <a:clrScheme name="Textured 9">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FF3300"/>
        </a:hlink>
        <a:folHlink>
          <a:srgbClr val="FFCC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1159</TotalTime>
  <Words>4495</Words>
  <Application>Microsoft Office PowerPoint</Application>
  <PresentationFormat>On-screen Show (4:3)</PresentationFormat>
  <Paragraphs>389</Paragraphs>
  <Slides>26</Slides>
  <Notes>26</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1" baseType="lpstr">
      <vt:lpstr>Tahoma</vt:lpstr>
      <vt:lpstr>Arial</vt:lpstr>
      <vt:lpstr>Wingdings</vt:lpstr>
      <vt:lpstr>Textured</vt:lpstr>
      <vt:lpstr>Adobe Acrobat 7.0 Document</vt:lpstr>
      <vt:lpstr>Recruiting Chapter Leadership</vt:lpstr>
      <vt:lpstr>Is this how your chapter finds chapter leadership?</vt:lpstr>
      <vt:lpstr>Slide 3</vt:lpstr>
      <vt:lpstr>Key problems with nominating committees</vt:lpstr>
      <vt:lpstr>Developing a Leadership Recruiting Plan  </vt:lpstr>
      <vt:lpstr>Developing a committee system to recruit </vt:lpstr>
      <vt:lpstr>Identification of chapter needs</vt:lpstr>
      <vt:lpstr>Identification</vt:lpstr>
      <vt:lpstr>Who are our prospects?</vt:lpstr>
      <vt:lpstr>Other unlikely prospects!</vt:lpstr>
      <vt:lpstr>How do you find candidates?</vt:lpstr>
      <vt:lpstr>So, what will?</vt:lpstr>
      <vt:lpstr>So, what will?</vt:lpstr>
      <vt:lpstr>So what will?</vt:lpstr>
      <vt:lpstr>What’s the next step?</vt:lpstr>
      <vt:lpstr>NARFE Position Descriptions</vt:lpstr>
      <vt:lpstr>Steps continued</vt:lpstr>
      <vt:lpstr>Steps continued</vt:lpstr>
      <vt:lpstr>Steps continued</vt:lpstr>
      <vt:lpstr>Steps continued</vt:lpstr>
      <vt:lpstr>Steps continued</vt:lpstr>
      <vt:lpstr>Steps continued</vt:lpstr>
      <vt:lpstr>Selection/Recruitment Recap </vt:lpstr>
      <vt:lpstr>How should we treat them?</vt:lpstr>
      <vt:lpstr>Summary</vt:lpstr>
      <vt:lpstr>Recruiting Chapter Leadership</vt:lpstr>
    </vt:vector>
  </TitlesOfParts>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Recruiting Chapter Leadership</dc:title>
  <dc:creator>Cagle</dc:creator>
  <cp:lastModifiedBy>Admin</cp:lastModifiedBy>
  <cp:revision>36</cp:revision>
  <dcterms:created xsi:type="dcterms:W3CDTF">2009-03-08T01:24:46Z</dcterms:created>
  <dcterms:modified xsi:type="dcterms:W3CDTF">2011-07-22T14:10:50Z</dcterms:modified>
</cp:coreProperties>
</file>