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56" r:id="rId2"/>
    <p:sldId id="278" r:id="rId3"/>
    <p:sldId id="314" r:id="rId4"/>
    <p:sldId id="280" r:id="rId5"/>
    <p:sldId id="315" r:id="rId6"/>
    <p:sldId id="281" r:id="rId7"/>
    <p:sldId id="279" r:id="rId8"/>
    <p:sldId id="297" r:id="rId9"/>
    <p:sldId id="285" r:id="rId10"/>
    <p:sldId id="311" r:id="rId11"/>
    <p:sldId id="259" r:id="rId12"/>
    <p:sldId id="276" r:id="rId13"/>
    <p:sldId id="283" r:id="rId14"/>
    <p:sldId id="316" r:id="rId15"/>
    <p:sldId id="284" r:id="rId16"/>
    <p:sldId id="291" r:id="rId17"/>
    <p:sldId id="290" r:id="rId18"/>
    <p:sldId id="292" r:id="rId19"/>
    <p:sldId id="310" r:id="rId20"/>
    <p:sldId id="309" r:id="rId21"/>
    <p:sldId id="293" r:id="rId22"/>
    <p:sldId id="317" r:id="rId23"/>
    <p:sldId id="296" r:id="rId24"/>
    <p:sldId id="287" r:id="rId25"/>
    <p:sldId id="304" r:id="rId26"/>
    <p:sldId id="305" r:id="rId27"/>
    <p:sldId id="306" r:id="rId28"/>
    <p:sldId id="307" r:id="rId29"/>
    <p:sldId id="288" r:id="rId30"/>
    <p:sldId id="318" r:id="rId31"/>
    <p:sldId id="301" r:id="rId32"/>
    <p:sldId id="319" r:id="rId33"/>
    <p:sldId id="299" r:id="rId34"/>
    <p:sldId id="295" r:id="rId35"/>
    <p:sldId id="294" r:id="rId36"/>
    <p:sldId id="286" r:id="rId37"/>
    <p:sldId id="302" r:id="rId38"/>
    <p:sldId id="303" r:id="rId39"/>
    <p:sldId id="300" r:id="rId40"/>
    <p:sldId id="275" r:id="rId41"/>
    <p:sldId id="312" r:id="rId42"/>
    <p:sldId id="277" r:id="rId43"/>
    <p:sldId id="313"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929" autoAdjust="0"/>
  </p:normalViewPr>
  <p:slideViewPr>
    <p:cSldViewPr>
      <p:cViewPr>
        <p:scale>
          <a:sx n="51" d="100"/>
          <a:sy n="51" d="100"/>
        </p:scale>
        <p:origin x="-1464"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12"/>
    </p:cViewPr>
  </p:sorterViewPr>
  <p:notesViewPr>
    <p:cSldViewPr>
      <p:cViewPr varScale="1">
        <p:scale>
          <a:sx n="61" d="100"/>
          <a:sy n="61" d="100"/>
        </p:scale>
        <p:origin x="-213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ACF4823-B74C-4741-8E4A-D8AE2B4BF695}" type="datetimeFigureOut">
              <a:rPr lang="en-US"/>
              <a:pPr>
                <a:defRPr/>
              </a:pPr>
              <a:t>7/22/2011</a:t>
            </a:fld>
            <a:endParaRPr lang="en-US"/>
          </a:p>
        </p:txBody>
      </p:sp>
      <p:sp>
        <p:nvSpPr>
          <p:cNvPr id="4" name="Slide Image Placeholder 3"/>
          <p:cNvSpPr>
            <a:spLocks noGrp="1" noRot="1" noChangeAspect="1"/>
          </p:cNvSpPr>
          <p:nvPr>
            <p:ph type="sldImg" idx="2"/>
          </p:nvPr>
        </p:nvSpPr>
        <p:spPr>
          <a:xfrm>
            <a:off x="2057400" y="685800"/>
            <a:ext cx="3124200" cy="2343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3200400"/>
            <a:ext cx="5867400" cy="5257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E47D3A-EE7D-4E3E-8463-6343D26A41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jclements@narfe.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narfe.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8FE3E-94A8-4F15-9393-00D7AA2F2F4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Knowing where to Dig:  Know and focus on the demographics – where might the prospects (active and retired) be</a:t>
            </a:r>
          </a:p>
          <a:p>
            <a:pPr eaLnBrk="1" hangingPunct="1">
              <a:spcBef>
                <a:spcPct val="0"/>
              </a:spcBef>
            </a:pPr>
            <a:r>
              <a:rPr lang="en-US" sz="1400" u="sng" smtClean="0"/>
              <a:t>  But also be aware of the differences</a:t>
            </a:r>
            <a:r>
              <a:rPr lang="en-US" sz="1400" smtClean="0"/>
              <a:t>…….See the slide</a:t>
            </a:r>
          </a:p>
          <a:p>
            <a:pPr eaLnBrk="1" hangingPunct="1">
              <a:spcBef>
                <a:spcPct val="0"/>
              </a:spcBef>
            </a:pPr>
            <a:endParaRPr lang="en-US" sz="140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8427A8-FFA6-42A2-A3F8-0F8F12CB81D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are the recruiting inducements? </a:t>
            </a:r>
          </a:p>
          <a:p>
            <a:pPr eaLnBrk="1" hangingPunct="1">
              <a:spcBef>
                <a:spcPct val="0"/>
              </a:spcBef>
            </a:pPr>
            <a:r>
              <a:rPr lang="en-US" smtClean="0"/>
              <a:t> Pressure on job</a:t>
            </a:r>
          </a:p>
          <a:p>
            <a:pPr eaLnBrk="1" hangingPunct="1">
              <a:spcBef>
                <a:spcPct val="0"/>
              </a:spcBef>
            </a:pPr>
            <a:r>
              <a:rPr lang="en-US" smtClean="0"/>
              <a:t> Political  process coverage and uncertainty</a:t>
            </a:r>
          </a:p>
          <a:p>
            <a:pPr eaLnBrk="1" hangingPunct="1">
              <a:spcBef>
                <a:spcPct val="0"/>
              </a:spcBef>
            </a:pPr>
            <a:r>
              <a:rPr lang="en-US" smtClean="0"/>
              <a:t> Empowerment</a:t>
            </a:r>
          </a:p>
          <a:p>
            <a:pPr eaLnBrk="1" hangingPunct="1">
              <a:spcBef>
                <a:spcPct val="0"/>
              </a:spcBef>
            </a:pPr>
            <a:r>
              <a:rPr lang="en-US" smtClean="0"/>
              <a:t>Pressure on benefits</a:t>
            </a:r>
          </a:p>
          <a:p>
            <a:pPr eaLnBrk="1" hangingPunct="1">
              <a:spcBef>
                <a:spcPct val="0"/>
              </a:spcBef>
            </a:pPr>
            <a:r>
              <a:rPr lang="en-US" smtClean="0"/>
              <a:t>Approaching retirement</a:t>
            </a:r>
          </a:p>
          <a:p>
            <a:pPr eaLnBrk="1" hangingPunct="1">
              <a:spcBef>
                <a:spcPct val="0"/>
              </a:spcBef>
            </a:pPr>
            <a:r>
              <a:rPr lang="en-US" smtClean="0"/>
              <a:t> I’m always going to be a retired federal employee</a:t>
            </a:r>
          </a:p>
          <a:p>
            <a:pPr eaLnBrk="1" hangingPunct="1">
              <a:spcBef>
                <a:spcPct val="0"/>
              </a:spcBef>
            </a:pPr>
            <a:r>
              <a:rPr lang="en-US" smtClean="0"/>
              <a:t>(Your suggestions)</a:t>
            </a:r>
          </a:p>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DDF730-29AF-4E4C-98F5-982380302D92}"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u="sng" smtClean="0"/>
              <a:t>How does WSFC PR fit into this?  </a:t>
            </a:r>
            <a:endParaRPr lang="en-US" sz="1300" smtClean="0"/>
          </a:p>
          <a:p>
            <a:pPr eaLnBrk="1" hangingPunct="1">
              <a:spcBef>
                <a:spcPct val="0"/>
              </a:spcBef>
            </a:pPr>
            <a:r>
              <a:rPr lang="en-US" sz="1300" smtClean="0"/>
              <a:t> Awareness</a:t>
            </a:r>
          </a:p>
          <a:p>
            <a:pPr eaLnBrk="1" hangingPunct="1">
              <a:spcBef>
                <a:spcPct val="0"/>
              </a:spcBef>
            </a:pPr>
            <a:r>
              <a:rPr lang="en-US" sz="1300" smtClean="0"/>
              <a:t>- Accessing key media </a:t>
            </a:r>
          </a:p>
          <a:p>
            <a:pPr eaLnBrk="1" hangingPunct="1">
              <a:spcBef>
                <a:spcPct val="0"/>
              </a:spcBef>
            </a:pPr>
            <a:r>
              <a:rPr lang="en-US" sz="1300" smtClean="0"/>
              <a:t>- Developing presentation materials</a:t>
            </a:r>
          </a:p>
          <a:p>
            <a:pPr eaLnBrk="1" hangingPunct="1">
              <a:spcBef>
                <a:spcPct val="0"/>
              </a:spcBef>
            </a:pPr>
            <a:r>
              <a:rPr lang="en-US" sz="1300" smtClean="0"/>
              <a:t> Guidance</a:t>
            </a:r>
          </a:p>
          <a:p>
            <a:pPr eaLnBrk="1" hangingPunct="1">
              <a:spcBef>
                <a:spcPct val="0"/>
              </a:spcBef>
            </a:pPr>
            <a:r>
              <a:rPr lang="en-US" sz="1300" smtClean="0"/>
              <a:t>- Quarterly recommendations in Federal Reporter</a:t>
            </a:r>
          </a:p>
          <a:p>
            <a:pPr eaLnBrk="1" hangingPunct="1">
              <a:spcBef>
                <a:spcPct val="0"/>
              </a:spcBef>
            </a:pPr>
            <a:r>
              <a:rPr lang="en-US" sz="1300" smtClean="0"/>
              <a:t>- Training Chapter PR and other folks</a:t>
            </a:r>
          </a:p>
          <a:p>
            <a:pPr eaLnBrk="1" hangingPunct="1">
              <a:spcBef>
                <a:spcPct val="0"/>
              </a:spcBef>
            </a:pPr>
            <a:r>
              <a:rPr lang="en-US" sz="1300" smtClean="0"/>
              <a:t>- Respond to Queries on Process</a:t>
            </a:r>
          </a:p>
          <a:p>
            <a:pPr eaLnBrk="1" hangingPunct="1">
              <a:spcBef>
                <a:spcPct val="0"/>
              </a:spcBef>
            </a:pPr>
            <a:r>
              <a:rPr lang="en-US" sz="1300" smtClean="0"/>
              <a:t>Supporting materials and presentation information (most available on www.narfe.org and www.narfewa.net)</a:t>
            </a:r>
          </a:p>
          <a:p>
            <a:pPr eaLnBrk="1" hangingPunct="1">
              <a:spcBef>
                <a:spcPct val="0"/>
              </a:spcBef>
            </a:pPr>
            <a:r>
              <a:rPr lang="en-US" sz="1300" smtClean="0"/>
              <a:t>Coordination</a:t>
            </a:r>
          </a:p>
          <a:p>
            <a:pPr eaLnBrk="1" hangingPunct="1">
              <a:spcBef>
                <a:spcPct val="0"/>
              </a:spcBef>
              <a:buFontTx/>
              <a:buChar char="-"/>
            </a:pPr>
            <a:r>
              <a:rPr lang="en-US" sz="1300" smtClean="0"/>
              <a:t> Between Chapters and Agencies or other organization</a:t>
            </a:r>
          </a:p>
          <a:p>
            <a:pPr eaLnBrk="1" hangingPunct="1">
              <a:spcBef>
                <a:spcPct val="0"/>
              </a:spcBef>
              <a:buFontTx/>
              <a:buChar char="-"/>
            </a:pPr>
            <a:r>
              <a:rPr lang="en-US" sz="1300" smtClean="0"/>
              <a:t> Moving displays</a:t>
            </a:r>
          </a:p>
          <a:p>
            <a:pPr eaLnBrk="1" hangingPunct="1">
              <a:spcBef>
                <a:spcPct val="0"/>
              </a:spcBef>
            </a:pPr>
            <a:r>
              <a:rPr lang="en-US" sz="1300" smtClean="0"/>
              <a:t>Matching Funds</a:t>
            </a:r>
          </a:p>
          <a:p>
            <a:pPr eaLnBrk="1" hangingPunct="1">
              <a:spcBef>
                <a:spcPct val="0"/>
              </a:spcBef>
              <a:buFontTx/>
              <a:buChar char="-"/>
            </a:pPr>
            <a:r>
              <a:rPr lang="en-US" sz="1300" smtClean="0"/>
              <a:t> Managing the WSFC funds</a:t>
            </a:r>
          </a:p>
          <a:p>
            <a:pPr eaLnBrk="1" hangingPunct="1">
              <a:spcBef>
                <a:spcPct val="0"/>
              </a:spcBef>
              <a:buFontTx/>
              <a:buChar char="-"/>
            </a:pPr>
            <a:r>
              <a:rPr lang="en-US" sz="1300" smtClean="0"/>
              <a:t> Reviewing and providing recommendations on NARFE national matching fund applications</a:t>
            </a:r>
          </a:p>
          <a:p>
            <a:pPr eaLnBrk="1" hangingPunct="1">
              <a:spcBef>
                <a:spcPct val="0"/>
              </a:spcBef>
              <a:buFontTx/>
              <a:buChar char="-"/>
            </a:pPr>
            <a:r>
              <a:rPr lang="en-US" sz="1300" smtClean="0"/>
              <a:t> Providing guidance on matching fund applications</a:t>
            </a:r>
          </a:p>
          <a:p>
            <a:pPr eaLnBrk="1" hangingPunct="1">
              <a:spcBef>
                <a:spcPct val="0"/>
              </a:spcBef>
            </a:pPr>
            <a:r>
              <a:rPr lang="en-US" sz="1300" smtClean="0"/>
              <a:t>Displays and Tips</a:t>
            </a:r>
          </a:p>
          <a:p>
            <a:pPr eaLnBrk="1" hangingPunct="1">
              <a:spcBef>
                <a:spcPct val="0"/>
              </a:spcBef>
              <a:buFontTx/>
              <a:buChar char="-"/>
            </a:pPr>
            <a:r>
              <a:rPr lang="en-US" sz="1300" smtClean="0"/>
              <a:t> National Displays (ZAP – Tabletop) (Bring ZAP)</a:t>
            </a:r>
          </a:p>
          <a:p>
            <a:pPr eaLnBrk="1" hangingPunct="1">
              <a:spcBef>
                <a:spcPct val="0"/>
              </a:spcBef>
              <a:buFontTx/>
              <a:buChar char="-"/>
            </a:pPr>
            <a:r>
              <a:rPr lang="en-US" sz="1300" smtClean="0"/>
              <a:t> Print posters – from F-18 (Bring)</a:t>
            </a:r>
          </a:p>
          <a:p>
            <a:pPr eaLnBrk="1" hangingPunct="1">
              <a:spcBef>
                <a:spcPct val="0"/>
              </a:spcBef>
              <a:buFontTx/>
              <a:buChar char="-"/>
            </a:pPr>
            <a:r>
              <a:rPr lang="en-US" sz="1300" smtClean="0"/>
              <a:t> Downloadable Print Posters (Bring)</a:t>
            </a:r>
          </a:p>
          <a:p>
            <a:pPr eaLnBrk="1" hangingPunct="1">
              <a:spcBef>
                <a:spcPct val="0"/>
              </a:spcBef>
            </a:pPr>
            <a:r>
              <a:rPr lang="en-US" sz="1300" smtClean="0"/>
              <a:t>Promotional Items</a:t>
            </a:r>
          </a:p>
          <a:p>
            <a:pPr eaLnBrk="1" hangingPunct="1">
              <a:spcBef>
                <a:spcPct val="0"/>
              </a:spcBef>
              <a:buFontTx/>
              <a:buChar char="-"/>
            </a:pPr>
            <a:r>
              <a:rPr lang="en-US" sz="1300" smtClean="0"/>
              <a:t> Considerations (Price, Presence, Good continuing contact information)</a:t>
            </a:r>
          </a:p>
          <a:p>
            <a:pPr eaLnBrk="1" hangingPunct="1">
              <a:spcBef>
                <a:spcPct val="0"/>
              </a:spcBef>
              <a:buFontTx/>
              <a:buChar char="-"/>
            </a:pPr>
            <a:r>
              <a:rPr lang="en-US" sz="1300" smtClean="0"/>
              <a:t> Applications (Informational and recruiting events…give to those individuals who are interested in looking further into NARFE)</a:t>
            </a:r>
          </a:p>
          <a:p>
            <a:pPr eaLnBrk="1" hangingPunct="1">
              <a:spcBef>
                <a:spcPct val="0"/>
              </a:spcBef>
              <a:buFontTx/>
              <a:buChar char="-"/>
            </a:pPr>
            <a:r>
              <a:rPr lang="en-US" sz="1300" smtClean="0"/>
              <a:t> Available  (Thru WSFC PR – NARFE pens)</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915B4E-1212-4818-B4EA-72FFB4267FB9}"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50" u="sng" dirty="0" smtClean="0"/>
              <a:t>Working with the Government agencies. </a:t>
            </a:r>
          </a:p>
          <a:p>
            <a:pPr lvl="1" eaLnBrk="1" fontAlgn="auto" hangingPunct="1">
              <a:spcBef>
                <a:spcPts val="0"/>
              </a:spcBef>
              <a:spcAft>
                <a:spcPts val="0"/>
              </a:spcAft>
              <a:defRPr/>
            </a:pPr>
            <a:r>
              <a:rPr lang="en-US" sz="1250" dirty="0" smtClean="0"/>
              <a:t>How to find the proper contacts.</a:t>
            </a:r>
          </a:p>
          <a:p>
            <a:pPr lvl="1" eaLnBrk="1" fontAlgn="auto" hangingPunct="1">
              <a:spcBef>
                <a:spcPts val="0"/>
              </a:spcBef>
              <a:spcAft>
                <a:spcPts val="0"/>
              </a:spcAft>
              <a:defRPr/>
            </a:pPr>
            <a:r>
              <a:rPr lang="en-US" sz="1250" dirty="0" smtClean="0"/>
              <a:t>	Ask.  It will come clear fairly quickly.</a:t>
            </a:r>
          </a:p>
          <a:p>
            <a:pPr lvl="1" eaLnBrk="1" fontAlgn="auto" hangingPunct="1">
              <a:spcBef>
                <a:spcPts val="0"/>
              </a:spcBef>
              <a:spcAft>
                <a:spcPts val="0"/>
              </a:spcAft>
              <a:defRPr/>
            </a:pPr>
            <a:r>
              <a:rPr lang="en-US" sz="1250" dirty="0" smtClean="0"/>
              <a:t>	Typical choices:  Supervisor, Admin Coordinator, Public Relations, Human Relations.</a:t>
            </a:r>
          </a:p>
          <a:p>
            <a:pPr lvl="1" eaLnBrk="1" fontAlgn="auto" hangingPunct="1">
              <a:spcBef>
                <a:spcPts val="0"/>
              </a:spcBef>
              <a:spcAft>
                <a:spcPts val="0"/>
              </a:spcAft>
              <a:defRPr/>
            </a:pPr>
            <a:r>
              <a:rPr lang="en-US" sz="1250" dirty="0" smtClean="0"/>
              <a:t>	Build a database of these individuals.  Update it at least annually.</a:t>
            </a:r>
          </a:p>
          <a:p>
            <a:pPr lvl="1" eaLnBrk="1" fontAlgn="auto" hangingPunct="1">
              <a:spcBef>
                <a:spcPts val="0"/>
              </a:spcBef>
              <a:spcAft>
                <a:spcPts val="0"/>
              </a:spcAft>
              <a:defRPr/>
            </a:pPr>
            <a:endParaRPr lang="en-US" sz="1250" dirty="0" smtClean="0"/>
          </a:p>
          <a:p>
            <a:pPr lvl="1" eaLnBrk="1" fontAlgn="auto" hangingPunct="1">
              <a:spcBef>
                <a:spcPts val="0"/>
              </a:spcBef>
              <a:spcAft>
                <a:spcPts val="0"/>
              </a:spcAft>
              <a:defRPr/>
            </a:pPr>
            <a:r>
              <a:rPr lang="en-US" sz="1250" dirty="0" smtClean="0"/>
              <a:t>What and how to ask for.</a:t>
            </a:r>
          </a:p>
          <a:p>
            <a:pPr lvl="1" eaLnBrk="1" fontAlgn="auto" hangingPunct="1">
              <a:spcBef>
                <a:spcPts val="0"/>
              </a:spcBef>
              <a:spcAft>
                <a:spcPts val="0"/>
              </a:spcAft>
              <a:defRPr/>
            </a:pPr>
            <a:r>
              <a:rPr lang="en-US" sz="1250" dirty="0" smtClean="0"/>
              <a:t>-	Can we make a presentation?  How long?  Can I just give a talk or what would I need to bring equipment to project something? What is the time frame…and time limit?  </a:t>
            </a:r>
          </a:p>
          <a:p>
            <a:pPr lvl="1" eaLnBrk="1" fontAlgn="auto" hangingPunct="1">
              <a:spcBef>
                <a:spcPts val="0"/>
              </a:spcBef>
              <a:spcAft>
                <a:spcPts val="0"/>
              </a:spcAft>
              <a:defRPr/>
            </a:pPr>
            <a:r>
              <a:rPr lang="en-US" sz="1250" dirty="0" smtClean="0"/>
              <a:t>	- How many do you expect?  What is the rough description of the group.</a:t>
            </a:r>
          </a:p>
          <a:p>
            <a:pPr lvl="1" eaLnBrk="1" fontAlgn="auto" hangingPunct="1">
              <a:spcBef>
                <a:spcPts val="0"/>
              </a:spcBef>
              <a:spcAft>
                <a:spcPts val="0"/>
              </a:spcAft>
              <a:defRPr/>
            </a:pPr>
            <a:r>
              <a:rPr lang="en-US" sz="1250" dirty="0" smtClean="0"/>
              <a:t>	- Can we set up a table or share a table?</a:t>
            </a:r>
          </a:p>
          <a:p>
            <a:pPr lvl="1" eaLnBrk="1" fontAlgn="auto" hangingPunct="1">
              <a:spcBef>
                <a:spcPts val="0"/>
              </a:spcBef>
              <a:spcAft>
                <a:spcPts val="0"/>
              </a:spcAft>
              <a:defRPr/>
            </a:pPr>
            <a:r>
              <a:rPr lang="en-US" sz="1250" dirty="0" smtClean="0"/>
              <a:t> 	- Who else will be there?  From what agencies or organizations?  Can I get an agenda?</a:t>
            </a:r>
          </a:p>
          <a:p>
            <a:pPr lvl="1" eaLnBrk="1" fontAlgn="auto" hangingPunct="1">
              <a:spcBef>
                <a:spcPts val="0"/>
              </a:spcBef>
              <a:spcAft>
                <a:spcPts val="0"/>
              </a:spcAft>
              <a:defRPr/>
            </a:pPr>
            <a:r>
              <a:rPr lang="en-US" sz="1250" dirty="0" smtClean="0"/>
              <a:t>	- Will there be room for a display unit?</a:t>
            </a:r>
          </a:p>
          <a:p>
            <a:pPr lvl="1" eaLnBrk="1" fontAlgn="auto" hangingPunct="1">
              <a:spcBef>
                <a:spcPts val="0"/>
              </a:spcBef>
              <a:spcAft>
                <a:spcPts val="0"/>
              </a:spcAft>
              <a:defRPr/>
            </a:pPr>
            <a:r>
              <a:rPr lang="en-US" sz="1250" dirty="0" smtClean="0"/>
              <a:t>	- When do we need to get there and set up?</a:t>
            </a:r>
          </a:p>
          <a:p>
            <a:pPr lvl="1" eaLnBrk="1" fontAlgn="auto" hangingPunct="1">
              <a:spcBef>
                <a:spcPts val="0"/>
              </a:spcBef>
              <a:spcAft>
                <a:spcPts val="0"/>
              </a:spcAft>
              <a:defRPr/>
            </a:pPr>
            <a:r>
              <a:rPr lang="en-US" sz="1250" dirty="0" smtClean="0"/>
              <a:t>	- Can I/we hand out materials?</a:t>
            </a:r>
          </a:p>
          <a:p>
            <a:pPr lvl="1" eaLnBrk="1" fontAlgn="auto" hangingPunct="1">
              <a:spcBef>
                <a:spcPts val="0"/>
              </a:spcBef>
              <a:spcAft>
                <a:spcPts val="0"/>
              </a:spcAft>
              <a:defRPr/>
            </a:pPr>
            <a:r>
              <a:rPr lang="en-US" sz="1250" dirty="0" smtClean="0"/>
              <a:t>	- Can we get…or solicit…names and contact information?  </a:t>
            </a:r>
          </a:p>
          <a:p>
            <a:pPr lvl="1" eaLnBrk="1" fontAlgn="auto" hangingPunct="1">
              <a:spcBef>
                <a:spcPts val="0"/>
              </a:spcBef>
              <a:spcAft>
                <a:spcPts val="0"/>
              </a:spcAft>
              <a:defRPr/>
            </a:pPr>
            <a:r>
              <a:rPr lang="en-US" sz="1250" dirty="0" smtClean="0"/>
              <a:t>	- What will be provided?  Will there be power available?</a:t>
            </a:r>
          </a:p>
          <a:p>
            <a:pPr lvl="1" eaLnBrk="1" fontAlgn="auto" hangingPunct="1">
              <a:spcBef>
                <a:spcPts val="0"/>
              </a:spcBef>
              <a:spcAft>
                <a:spcPts val="0"/>
              </a:spcAft>
              <a:defRPr/>
            </a:pPr>
            <a:r>
              <a:rPr lang="en-US" sz="1250" dirty="0" smtClean="0"/>
              <a:t>	- Are there any restrictions on where we can go or what we might do?</a:t>
            </a:r>
          </a:p>
          <a:p>
            <a:pPr lvl="1" eaLnBrk="1" fontAlgn="auto" hangingPunct="1">
              <a:spcBef>
                <a:spcPts val="0"/>
              </a:spcBef>
              <a:spcAft>
                <a:spcPts val="0"/>
              </a:spcAft>
              <a:defRPr/>
            </a:pPr>
            <a:r>
              <a:rPr lang="en-US" sz="1250" dirty="0" smtClean="0"/>
              <a:t>	- How frequently can we do this?</a:t>
            </a:r>
          </a:p>
          <a:p>
            <a:pPr lvl="1" eaLnBrk="1" fontAlgn="auto" hangingPunct="1">
              <a:spcBef>
                <a:spcPts val="0"/>
              </a:spcBef>
              <a:spcAft>
                <a:spcPts val="0"/>
              </a:spcAft>
              <a:defRPr/>
            </a:pPr>
            <a:r>
              <a:rPr lang="en-US" sz="1250" dirty="0" smtClean="0"/>
              <a:t>	- Are there other events or venues where we can talk with your employees?</a:t>
            </a:r>
          </a:p>
          <a:p>
            <a:pPr lvl="1" eaLnBrk="1" fontAlgn="auto" hangingPunct="1">
              <a:spcBef>
                <a:spcPts val="0"/>
              </a:spcBef>
              <a:spcAft>
                <a:spcPts val="0"/>
              </a:spcAft>
              <a:defRPr/>
            </a:pPr>
            <a:r>
              <a:rPr lang="en-US" sz="1250" dirty="0" smtClean="0"/>
              <a:t>	</a:t>
            </a:r>
          </a:p>
          <a:p>
            <a:pPr lvl="1" eaLnBrk="1" fontAlgn="auto" hangingPunct="1">
              <a:spcBef>
                <a:spcPts val="0"/>
              </a:spcBef>
              <a:spcAft>
                <a:spcPts val="0"/>
              </a:spcAft>
              <a:defRPr/>
            </a:pPr>
            <a:r>
              <a:rPr lang="en-US" sz="1250" dirty="0" smtClean="0"/>
              <a:t>What can we provide in return?</a:t>
            </a:r>
          </a:p>
          <a:p>
            <a:pPr lvl="1" eaLnBrk="1" fontAlgn="auto" hangingPunct="1">
              <a:spcBef>
                <a:spcPts val="0"/>
              </a:spcBef>
              <a:spcAft>
                <a:spcPts val="0"/>
              </a:spcAft>
              <a:defRPr/>
            </a:pPr>
            <a:r>
              <a:rPr lang="en-US" sz="1250" dirty="0" smtClean="0"/>
              <a:t>	 - Materials – Magazine, posters, releases, links.</a:t>
            </a:r>
          </a:p>
          <a:p>
            <a:pPr lvl="1" eaLnBrk="1" fontAlgn="auto" hangingPunct="1">
              <a:spcBef>
                <a:spcPts val="0"/>
              </a:spcBef>
              <a:spcAft>
                <a:spcPts val="0"/>
              </a:spcAft>
              <a:defRPr/>
            </a:pPr>
            <a:r>
              <a:rPr lang="en-US" sz="1250" dirty="0" smtClean="0"/>
              <a:t>	 - Researched answers </a:t>
            </a:r>
          </a:p>
          <a:p>
            <a:pPr lvl="1" eaLnBrk="1" fontAlgn="auto" hangingPunct="1">
              <a:spcBef>
                <a:spcPts val="0"/>
              </a:spcBef>
              <a:spcAft>
                <a:spcPts val="0"/>
              </a:spcAft>
              <a:defRPr/>
            </a:pPr>
            <a:r>
              <a:rPr lang="en-US" sz="1250" dirty="0" smtClean="0"/>
              <a:t>	-  People they can talk to about life as a retiree.  “What’s available to me?”, “How does this work?”, “What do I need to do to prepare for retirement?”, etc. </a:t>
            </a:r>
          </a:p>
          <a:p>
            <a:pPr lvl="1" eaLnBrk="1" fontAlgn="auto" hangingPunct="1">
              <a:spcBef>
                <a:spcPts val="0"/>
              </a:spcBef>
              <a:spcAft>
                <a:spcPts val="0"/>
              </a:spcAft>
              <a:defRPr/>
            </a:pPr>
            <a:r>
              <a:rPr lang="en-US" sz="1250" dirty="0" smtClean="0"/>
              <a:t>	-  Remember, no one in the audience or on the staff really knows what it is like to be retired.  Could we provide a panel of retirees? </a:t>
            </a:r>
          </a:p>
          <a:p>
            <a:pPr eaLnBrk="1" fontAlgn="auto" hangingPunct="1">
              <a:spcBef>
                <a:spcPts val="0"/>
              </a:spcBef>
              <a:spcAft>
                <a:spcPts val="0"/>
              </a:spcAft>
              <a:defRPr/>
            </a:pPr>
            <a:endParaRPr lang="en-US" sz="1300"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7A7F6F-E920-4306-AE40-8E9DAB5E7928}"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….Prospecting:</a:t>
            </a:r>
          </a:p>
          <a:p>
            <a:pPr eaLnBrk="1" hangingPunct="1">
              <a:spcBef>
                <a:spcPct val="0"/>
              </a:spcBef>
            </a:pPr>
            <a:r>
              <a:rPr lang="en-US" sz="1400" smtClean="0"/>
              <a:t>	What am I looking for?</a:t>
            </a:r>
          </a:p>
          <a:p>
            <a:pPr eaLnBrk="1" hangingPunct="1">
              <a:spcBef>
                <a:spcPct val="0"/>
              </a:spcBef>
            </a:pPr>
            <a:r>
              <a:rPr lang="en-US" sz="1400" smtClean="0"/>
              <a:t>	Where should I look?</a:t>
            </a:r>
          </a:p>
          <a:p>
            <a:pPr eaLnBrk="1" hangingPunct="1">
              <a:spcBef>
                <a:spcPct val="0"/>
              </a:spcBef>
            </a:pPr>
            <a:r>
              <a:rPr lang="en-US" sz="1400" smtClean="0"/>
              <a:t>	</a:t>
            </a:r>
            <a:r>
              <a:rPr lang="en-US" sz="1400" b="1" u="sng" smtClean="0"/>
              <a:t>What tools and supplies do I need?</a:t>
            </a:r>
          </a:p>
          <a:p>
            <a:pPr eaLnBrk="1" hangingPunct="1">
              <a:spcBef>
                <a:spcPct val="0"/>
              </a:spcBef>
            </a:pPr>
            <a:r>
              <a:rPr lang="en-US" sz="1400" smtClean="0"/>
              <a:t>	What help do I need?</a:t>
            </a:r>
          </a:p>
          <a:p>
            <a:pPr eaLnBrk="1" hangingPunct="1">
              <a:spcBef>
                <a:spcPct val="0"/>
              </a:spcBef>
            </a:pPr>
            <a:r>
              <a:rPr lang="en-US" sz="1400" smtClean="0"/>
              <a:t>	When do I go after it?</a:t>
            </a:r>
          </a:p>
          <a:p>
            <a:pPr eaLnBrk="1" hangingPunct="1">
              <a:spcBef>
                <a:spcPct val="0"/>
              </a:spcBef>
            </a:pPr>
            <a:r>
              <a:rPr lang="en-US" sz="1400" smtClean="0"/>
              <a:t>	How do I get it out?</a:t>
            </a:r>
          </a:p>
          <a:p>
            <a:pPr eaLnBrk="1" hangingPunct="1">
              <a:spcBef>
                <a:spcPct val="0"/>
              </a:spcBef>
            </a:pPr>
            <a:r>
              <a:rPr lang="en-US" sz="1400" smtClean="0"/>
              <a:t>	What do I do once I have it?</a:t>
            </a:r>
          </a:p>
          <a:p>
            <a:pPr eaLnBrk="1" hangingPunct="1">
              <a:spcBef>
                <a:spcPct val="0"/>
              </a:spcBef>
            </a:pPr>
            <a:endParaRPr lang="en-US" sz="140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9EBBE-D798-44A2-951C-F6B350ACFA53}"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300" dirty="0" smtClean="0">
                <a:latin typeface="+mj-lt"/>
              </a:rPr>
              <a:t>TOOLS:  Form and recruiting materials management</a:t>
            </a:r>
          </a:p>
          <a:p>
            <a:pPr lvl="1" eaLnBrk="1" fontAlgn="auto" hangingPunct="1">
              <a:spcBef>
                <a:spcPts val="0"/>
              </a:spcBef>
              <a:spcAft>
                <a:spcPts val="0"/>
              </a:spcAft>
              <a:defRPr/>
            </a:pPr>
            <a:r>
              <a:rPr lang="en-US" sz="1300" dirty="0" smtClean="0">
                <a:latin typeface="+mj-lt"/>
              </a:rPr>
              <a:t>Describe my experience with Army Recruiting windows and forms in the back room.  As with them, offers and materials change.</a:t>
            </a:r>
          </a:p>
          <a:p>
            <a:pPr lvl="1" eaLnBrk="1" fontAlgn="auto" hangingPunct="1">
              <a:spcBef>
                <a:spcPts val="0"/>
              </a:spcBef>
              <a:spcAft>
                <a:spcPts val="0"/>
              </a:spcAft>
              <a:defRPr/>
            </a:pPr>
            <a:r>
              <a:rPr lang="en-US" sz="1300" dirty="0" smtClean="0">
                <a:latin typeface="+mj-lt"/>
              </a:rPr>
              <a:t>Tracking on what is online.</a:t>
            </a:r>
          </a:p>
          <a:p>
            <a:pPr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Make sure your publications are current</a:t>
            </a:r>
          </a:p>
          <a:p>
            <a:pPr lvl="1"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 Regularly check the F-18 listing on the NARFE web site</a:t>
            </a:r>
            <a:r>
              <a:rPr lang="en-US" sz="1300" u="sng" dirty="0" smtClean="0">
                <a:latin typeface="+mj-lt"/>
                <a:ea typeface="Tahoma" pitchFamily="34" charset="0"/>
                <a:cs typeface="Tahoma" pitchFamily="34" charset="0"/>
              </a:rPr>
              <a:t>…(if possible, click to the site and show them)</a:t>
            </a:r>
            <a:r>
              <a:rPr lang="en-US" sz="1300" dirty="0" smtClean="0">
                <a:latin typeface="+mj-lt"/>
                <a:ea typeface="Tahoma" pitchFamily="34" charset="0"/>
                <a:cs typeface="Tahoma" pitchFamily="34" charset="0"/>
              </a:rPr>
              <a:t>.  Watch the dates.  Use what is current, don’t use the rest.</a:t>
            </a:r>
          </a:p>
          <a:p>
            <a:pPr lvl="1"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 Don’t just use the stuff that is marked for recruiting.  Some good items are available under legislative (L-1 – GPO/WEP,) and retention (F-122 - What has NARFE done for you lately).  Also, for most audiences, use both “10 Worst Things”….since active members need to be aware of some things in the retiree version.</a:t>
            </a:r>
          </a:p>
          <a:p>
            <a:pPr eaLnBrk="1" fontAlgn="auto" hangingPunct="1">
              <a:spcBef>
                <a:spcPts val="0"/>
              </a:spcBef>
              <a:spcAft>
                <a:spcPts val="0"/>
              </a:spcAft>
              <a:defRPr/>
            </a:pPr>
            <a:r>
              <a:rPr lang="en-US" sz="1300" dirty="0" smtClean="0">
                <a:latin typeface="+mj-lt"/>
                <a:ea typeface="Tahoma" pitchFamily="34" charset="0"/>
                <a:cs typeface="Tahoma" pitchFamily="34" charset="0"/>
              </a:rPr>
              <a:t>- Ordering online is quickest and easiest.  Fill out the F-18 and click it.  </a:t>
            </a:r>
          </a:p>
          <a:p>
            <a:pPr eaLnBrk="1" fontAlgn="auto" hangingPunct="1">
              <a:spcBef>
                <a:spcPts val="0"/>
              </a:spcBef>
              <a:spcAft>
                <a:spcPts val="0"/>
              </a:spcAft>
              <a:defRPr/>
            </a:pPr>
            <a:r>
              <a:rPr lang="en-US" sz="1300" dirty="0" smtClean="0">
                <a:latin typeface="+mj-lt"/>
                <a:ea typeface="Tahoma" pitchFamily="34" charset="0"/>
                <a:cs typeface="Tahoma" pitchFamily="34" charset="0"/>
              </a:rPr>
              <a:t>- Who in your chapter orders materials?  Who culls them?</a:t>
            </a:r>
          </a:p>
          <a:p>
            <a:pPr eaLnBrk="1" fontAlgn="auto" hangingPunct="1">
              <a:spcBef>
                <a:spcPts val="0"/>
              </a:spcBef>
              <a:spcAft>
                <a:spcPts val="0"/>
              </a:spcAft>
              <a:defRPr/>
            </a:pPr>
            <a:r>
              <a:rPr lang="en-US" sz="1300" dirty="0" smtClean="0">
                <a:latin typeface="+mj-lt"/>
                <a:ea typeface="Tahoma" pitchFamily="34" charset="0"/>
                <a:cs typeface="Tahoma" pitchFamily="34" charset="0"/>
              </a:rPr>
              <a:t>- Ordering for special events We will cover these shortly.  (Don’t order too many more than you need for an event…unless you have a plan for using them quickly.)</a:t>
            </a:r>
          </a:p>
          <a:p>
            <a:pPr eaLnBrk="1" fontAlgn="auto" hangingPunct="1">
              <a:spcBef>
                <a:spcPts val="0"/>
              </a:spcBef>
              <a:spcAft>
                <a:spcPts val="0"/>
              </a:spcAft>
              <a:defRPr/>
            </a:pPr>
            <a:r>
              <a:rPr lang="en-US" sz="1300" dirty="0" smtClean="0">
                <a:latin typeface="+mj-lt"/>
                <a:ea typeface="Tahoma" pitchFamily="34" charset="0"/>
                <a:cs typeface="Tahoma" pitchFamily="34" charset="0"/>
              </a:rPr>
              <a:t>- Include shipping and preparation time.  Figure 3-4 weeks before major events.</a:t>
            </a:r>
          </a:p>
          <a:p>
            <a:pPr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Building and displaying your packets/materials</a:t>
            </a:r>
          </a:p>
          <a:p>
            <a:pPr lvl="1"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 Depends on your event…do you want to hand out a full packet, or individual brochures.</a:t>
            </a:r>
          </a:p>
          <a:p>
            <a:pPr lvl="2"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 Think about the order in which you want the person to read them.</a:t>
            </a:r>
          </a:p>
          <a:p>
            <a:pPr lvl="1"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 Arrange and refill.  </a:t>
            </a:r>
          </a:p>
          <a:p>
            <a:pPr lvl="1"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 Presentation items – pens, etc.  (Costly items, good handout at PRS, but at health fair, etc,  provide only to those who show an interest in NARFE)  What is their purpose? To repeatedly reinforce the NARFE message and provide an easy contact point.  Really push the NARFE web site shown on the pen)</a:t>
            </a:r>
          </a:p>
          <a:p>
            <a:pPr lvl="1" eaLnBrk="1" fontAlgn="auto" hangingPunct="1">
              <a:spcBef>
                <a:spcPts val="0"/>
              </a:spcBef>
              <a:spcAft>
                <a:spcPts val="0"/>
              </a:spcAft>
              <a:buFontTx/>
              <a:buChar char="-"/>
              <a:defRPr/>
            </a:pPr>
            <a:r>
              <a:rPr lang="en-US" sz="1300" dirty="0" smtClean="0">
                <a:latin typeface="+mj-lt"/>
                <a:ea typeface="Tahoma" pitchFamily="34" charset="0"/>
                <a:cs typeface="Tahoma" pitchFamily="34" charset="0"/>
              </a:rPr>
              <a:t> Business cards or letter with local contact information</a:t>
            </a:r>
          </a:p>
          <a:p>
            <a:pPr lvl="1" eaLnBrk="1" fontAlgn="auto" hangingPunct="1">
              <a:spcBef>
                <a:spcPts val="0"/>
              </a:spcBef>
              <a:spcAft>
                <a:spcPts val="0"/>
              </a:spcAft>
              <a:defRPr/>
            </a:pPr>
            <a:r>
              <a:rPr lang="en-US" sz="1300" dirty="0" smtClean="0">
                <a:latin typeface="+mj-lt"/>
                <a:ea typeface="Tahoma" pitchFamily="34" charset="0"/>
                <a:cs typeface="Tahoma" pitchFamily="34" charset="0"/>
              </a:rPr>
              <a:t> Tablecloth? To dress a table and highlight NARFE.  We now have seven NARFE tablecloths available in WSFC – contact PR or your District VP to obtain. If you have other displays, the cover can be plain.  </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D2FDF-2094-4DE5-AEB4-D84617DA1B5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NARFE HQ Recruitment and Retention has a new policy…They will send prepacked “Event Kits” for presentations at Pre-Retirement Seminars or other locations where you get to speak to groups of AFEs or retirees.  For Health Fairs or other “tabling” events, you can order all of the elements, but they will not be assembled.  NARFE feels that you can do a better job by having the individual items laid out on the table and can talk more effectively about the appropriate ones.</a:t>
            </a:r>
          </a:p>
          <a:p>
            <a:pPr eaLnBrk="1" hangingPunct="1">
              <a:spcBef>
                <a:spcPct val="0"/>
              </a:spcBef>
            </a:pPr>
            <a:r>
              <a:rPr lang="en-US" smtClean="0"/>
              <a:t>                              _____________________________________________________________</a:t>
            </a:r>
          </a:p>
          <a:p>
            <a:pPr eaLnBrk="1" hangingPunct="1">
              <a:spcBef>
                <a:spcPct val="0"/>
              </a:spcBef>
            </a:pPr>
            <a:r>
              <a:rPr lang="en-US" smtClean="0"/>
              <a:t>Subject: Recruitment Materials for Special Events</a:t>
            </a:r>
          </a:p>
          <a:p>
            <a:pPr eaLnBrk="1" hangingPunct="1">
              <a:spcBef>
                <a:spcPct val="0"/>
              </a:spcBef>
            </a:pPr>
            <a:r>
              <a:rPr lang="en-US" smtClean="0"/>
              <a:t>To: Federation Presidents/Chapter Presidents</a:t>
            </a:r>
          </a:p>
          <a:p>
            <a:pPr eaLnBrk="1" hangingPunct="1">
              <a:spcBef>
                <a:spcPct val="0"/>
              </a:spcBef>
            </a:pPr>
            <a:r>
              <a:rPr lang="en-US" smtClean="0"/>
              <a:t>CC: NEB</a:t>
            </a:r>
          </a:p>
          <a:p>
            <a:pPr eaLnBrk="1" hangingPunct="1">
              <a:spcBef>
                <a:spcPct val="0"/>
              </a:spcBef>
            </a:pPr>
            <a:r>
              <a:rPr lang="en-US" smtClean="0"/>
              <a:t>In the past we have distributed large numbers of Event Kits to our recruiters that were used in a multitude of special events other than what they were designed for – informational retirement seminars.  We have changed our policy.  If our recruiters are attending a retirement seminar we will continue to provide Event Kits in two versions which are listed in the attachment.</a:t>
            </a:r>
          </a:p>
          <a:p>
            <a:pPr eaLnBrk="1" hangingPunct="1">
              <a:spcBef>
                <a:spcPct val="0"/>
              </a:spcBef>
            </a:pPr>
            <a:r>
              <a:rPr lang="en-US" smtClean="0"/>
              <a:t>For other events, i.e., health fairs, state conventions, community meetings, etc., we will no longer provide a kit.  Our recruiters will customize their order and request specific forms needed.  Materials will not be bundled and placed in envelopes.  The most frequently requested recruiting publications are also listed in the attachment.</a:t>
            </a:r>
          </a:p>
          <a:p>
            <a:pPr eaLnBrk="1" hangingPunct="1">
              <a:spcBef>
                <a:spcPct val="0"/>
              </a:spcBef>
            </a:pPr>
            <a:r>
              <a:rPr lang="en-US" smtClean="0"/>
              <a:t>The Recruitment Materials for Special Events attachment will be posted on our NARFE website under NARFE Leadership/Membership Recruitment.</a:t>
            </a:r>
          </a:p>
          <a:p>
            <a:pPr eaLnBrk="1" hangingPunct="1">
              <a:spcBef>
                <a:spcPct val="0"/>
              </a:spcBef>
            </a:pPr>
            <a:r>
              <a:rPr lang="en-US" smtClean="0"/>
              <a:t>My project officer is John Clements, Director of Membership Development, </a:t>
            </a:r>
            <a:r>
              <a:rPr lang="en-US" u="sng" smtClean="0">
                <a:hlinkClick r:id="rId3" tooltip="mailto:jclements@narfe.org"/>
              </a:rPr>
              <a:t>jclements@narfe.org</a:t>
            </a:r>
            <a:r>
              <a:rPr lang="en-US" smtClean="0"/>
              <a:t>.</a:t>
            </a:r>
          </a:p>
          <a:p>
            <a:pPr eaLnBrk="1" hangingPunct="1">
              <a:spcBef>
                <a:spcPct val="0"/>
              </a:spcBef>
            </a:pPr>
            <a:r>
              <a:rPr lang="en-US" smtClean="0"/>
              <a:t/>
            </a:r>
            <a:br>
              <a:rPr lang="en-US" smtClean="0"/>
            </a:br>
            <a:r>
              <a:rPr lang="en-US" smtClean="0"/>
              <a:t>Nathaniel L. Brown</a:t>
            </a:r>
            <a:br>
              <a:rPr lang="en-US" smtClean="0"/>
            </a:br>
            <a:r>
              <a:rPr lang="en-US" smtClean="0"/>
              <a:t>National Secretary</a:t>
            </a:r>
          </a:p>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1C84E5-8380-4CC0-8097-1F6F849E0DF0}"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Assemble the kit materials I ordered.  </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CBD877-E5E7-4AE3-B156-CB5E69AE71A4}"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Wording from the magazine labels:</a:t>
            </a:r>
          </a:p>
          <a:p>
            <a:pPr eaLnBrk="1" hangingPunct="1">
              <a:spcBef>
                <a:spcPct val="0"/>
              </a:spcBef>
            </a:pPr>
            <a:r>
              <a:rPr lang="en-US" smtClean="0"/>
              <a:t>  For Tacoma and Olympia:  This Magazine Compliments of NARFE Chapters 163 and 236, Tacoma and Olympia, 253-531-xxx  / 360-456-xxxx.</a:t>
            </a:r>
          </a:p>
          <a:p>
            <a:pPr eaLnBrk="1" hangingPunct="1">
              <a:spcBef>
                <a:spcPct val="0"/>
              </a:spcBef>
            </a:pPr>
            <a:endParaRPr lang="en-US" smtClean="0"/>
          </a:p>
          <a:p>
            <a:pPr eaLnBrk="1" hangingPunct="1">
              <a:spcBef>
                <a:spcPct val="0"/>
              </a:spcBef>
            </a:pPr>
            <a:r>
              <a:rPr lang="en-US" smtClean="0"/>
              <a:t>  For Olympia Only:  This Magazine Compliments of NARFE Chapter 236, Olympia, 360-456-xxxx</a:t>
            </a:r>
          </a:p>
          <a:p>
            <a:pPr eaLnBrk="1" hangingPunct="1">
              <a:spcBef>
                <a:spcPct val="0"/>
              </a:spcBef>
            </a:pPr>
            <a:endParaRPr lang="en-US" smtClean="0"/>
          </a:p>
          <a:p>
            <a:pPr eaLnBrk="1" hangingPunct="1">
              <a:spcBef>
                <a:spcPct val="0"/>
              </a:spcBef>
            </a:pPr>
            <a:r>
              <a:rPr lang="en-US" smtClean="0"/>
              <a:t>Important Questions for Open Season (in file pocket)  </a:t>
            </a:r>
          </a:p>
          <a:p>
            <a:pPr eaLnBrk="1" hangingPunct="1">
              <a:spcBef>
                <a:spcPct val="0"/>
              </a:spcBef>
            </a:pPr>
            <a:r>
              <a:rPr lang="en-US" smtClean="0"/>
              <a:t>  From the Magazine, Narfe Disclaimer, then, “If you want to speak with someone in the local area about NARFE, Call</a:t>
            </a:r>
          </a:p>
          <a:p>
            <a:pPr eaLnBrk="1" hangingPunct="1">
              <a:spcBef>
                <a:spcPct val="0"/>
              </a:spcBef>
            </a:pPr>
            <a:r>
              <a:rPr lang="en-US" smtClean="0"/>
              <a:t>      Tacoma (531-8526), Olympia – (360)456-xxxx.</a:t>
            </a:r>
          </a:p>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1EE4C0-7276-4D51-8339-752B858209B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National matching funds – and national policies  (All are aimed at prospective members </a:t>
            </a:r>
            <a:r>
              <a:rPr lang="en-US" u="sng" smtClean="0"/>
              <a:t>outside</a:t>
            </a:r>
            <a:r>
              <a:rPr lang="en-US" smtClean="0"/>
              <a:t> of NARFE)</a:t>
            </a:r>
          </a:p>
          <a:p>
            <a:pPr eaLnBrk="1" hangingPunct="1">
              <a:spcBef>
                <a:spcPct val="0"/>
              </a:spcBef>
            </a:pPr>
            <a:endParaRPr lang="en-US" smtClean="0"/>
          </a:p>
          <a:p>
            <a:pPr eaLnBrk="1" hangingPunct="1">
              <a:spcBef>
                <a:spcPct val="0"/>
              </a:spcBef>
              <a:buFontTx/>
              <a:buChar char="-"/>
            </a:pPr>
            <a:r>
              <a:rPr lang="en-US" smtClean="0"/>
              <a:t> Chapter provides half, WSFC PR may provide half, NARFE may provide half.  Or Chapter and WSFC provide half, NARFE provides half.</a:t>
            </a:r>
          </a:p>
          <a:p>
            <a:pPr eaLnBrk="1" hangingPunct="1">
              <a:spcBef>
                <a:spcPct val="0"/>
              </a:spcBef>
              <a:buFontTx/>
              <a:buChar char="-"/>
            </a:pPr>
            <a:r>
              <a:rPr lang="en-US" smtClean="0"/>
              <a:t> Very specific purposes (enumerate)  (I have the guidance – NARFE and Federation in folder)</a:t>
            </a:r>
          </a:p>
          <a:p>
            <a:pPr lvl="1" eaLnBrk="1" hangingPunct="1">
              <a:spcBef>
                <a:spcPct val="0"/>
              </a:spcBef>
              <a:buFontTx/>
              <a:buChar char="-"/>
            </a:pPr>
            <a:r>
              <a:rPr lang="en-US" smtClean="0"/>
              <a:t> Ad, table fee, food for prospects, </a:t>
            </a:r>
          </a:p>
          <a:p>
            <a:pPr lvl="1" eaLnBrk="1" hangingPunct="1">
              <a:spcBef>
                <a:spcPct val="0"/>
              </a:spcBef>
              <a:buFontTx/>
              <a:buChar char="-"/>
            </a:pPr>
            <a:endParaRPr lang="en-US" smtClean="0"/>
          </a:p>
          <a:p>
            <a:pPr eaLnBrk="1" hangingPunct="1">
              <a:spcBef>
                <a:spcPct val="0"/>
              </a:spcBef>
              <a:buFontTx/>
              <a:buChar char="-"/>
            </a:pPr>
            <a:r>
              <a:rPr lang="en-US" smtClean="0"/>
              <a:t> Federation policies mirror those of NARFE.</a:t>
            </a:r>
          </a:p>
          <a:p>
            <a:pPr eaLnBrk="1" hangingPunct="1">
              <a:spcBef>
                <a:spcPct val="0"/>
              </a:spcBef>
              <a:buFontTx/>
              <a:buChar char="-"/>
            </a:pPr>
            <a:endParaRPr lang="en-US" smtClean="0"/>
          </a:p>
          <a:p>
            <a:pPr eaLnBrk="1" hangingPunct="1">
              <a:spcBef>
                <a:spcPct val="0"/>
              </a:spcBef>
              <a:buFontTx/>
              <a:buChar char="-"/>
            </a:pPr>
            <a:r>
              <a:rPr lang="en-US" smtClean="0"/>
              <a:t> Talk to PR in advance.</a:t>
            </a:r>
          </a:p>
          <a:p>
            <a:pPr eaLnBrk="1" hangingPunct="1">
              <a:spcBef>
                <a:spcPct val="0"/>
              </a:spcBef>
              <a:buFontTx/>
              <a:buChar char="-"/>
            </a:pPr>
            <a:endParaRPr lang="en-US" smtClean="0"/>
          </a:p>
          <a:p>
            <a:pPr eaLnBrk="1" hangingPunct="1">
              <a:spcBef>
                <a:spcPct val="0"/>
              </a:spcBef>
              <a:buFontTx/>
              <a:buChar char="-"/>
            </a:pPr>
            <a:r>
              <a:rPr lang="en-US" smtClean="0"/>
              <a:t> Approved request gets passed through WSFC president (both for WSFC funding and for NARFE funding.)</a:t>
            </a:r>
          </a:p>
          <a:p>
            <a:pPr eaLnBrk="1" hangingPunct="1">
              <a:spcBef>
                <a:spcPct val="0"/>
              </a:spcBef>
              <a:buFontTx/>
              <a:buChar char="-"/>
            </a:pPr>
            <a:endParaRPr lang="en-US" smtClean="0"/>
          </a:p>
          <a:p>
            <a:pPr eaLnBrk="1" hangingPunct="1">
              <a:spcBef>
                <a:spcPct val="0"/>
              </a:spcBef>
              <a:buFontTx/>
              <a:buChar char="-"/>
            </a:pPr>
            <a:r>
              <a:rPr lang="en-US" smtClean="0"/>
              <a:t> The Federation and NARFE both need after action reports – What was the challenge? What did you do? What was the result?  What did it cost? </a:t>
            </a:r>
            <a:r>
              <a:rPr lang="en-US" u="sng" smtClean="0"/>
              <a:t>(provide receipts)</a:t>
            </a:r>
          </a:p>
          <a:p>
            <a:pPr eaLnBrk="1" hangingPunct="1">
              <a:spcBef>
                <a:spcPct val="0"/>
              </a:spcBef>
              <a:buFontTx/>
              <a:buChar char="-"/>
            </a:pPr>
            <a:endParaRPr lang="en-US" u="sng" smtClean="0"/>
          </a:p>
          <a:p>
            <a:pPr eaLnBrk="1" hangingPunct="1">
              <a:spcBef>
                <a:spcPct val="0"/>
              </a:spcBef>
              <a:buFontTx/>
              <a:buChar char="-"/>
            </a:pPr>
            <a:r>
              <a:rPr lang="en-US" smtClean="0"/>
              <a:t> NARFE sends the funds to the Federation Treasurer, who will, in turn reimburse the chapter involved.</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6594B6-5A10-4648-8F4C-F4F6A7D5E786}"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….Prospecting:</a:t>
            </a:r>
          </a:p>
          <a:p>
            <a:pPr eaLnBrk="1" hangingPunct="1">
              <a:spcBef>
                <a:spcPct val="0"/>
              </a:spcBef>
            </a:pPr>
            <a:r>
              <a:rPr lang="en-US" sz="1400" smtClean="0"/>
              <a:t>	What am I looking for?</a:t>
            </a:r>
          </a:p>
          <a:p>
            <a:pPr eaLnBrk="1" hangingPunct="1">
              <a:spcBef>
                <a:spcPct val="0"/>
              </a:spcBef>
            </a:pPr>
            <a:r>
              <a:rPr lang="en-US" sz="1400" smtClean="0"/>
              <a:t>	Where should I look?</a:t>
            </a:r>
          </a:p>
          <a:p>
            <a:pPr eaLnBrk="1" hangingPunct="1">
              <a:spcBef>
                <a:spcPct val="0"/>
              </a:spcBef>
            </a:pPr>
            <a:r>
              <a:rPr lang="en-US" sz="1400" smtClean="0"/>
              <a:t>	What tools and supplies do I need?</a:t>
            </a:r>
          </a:p>
          <a:p>
            <a:pPr eaLnBrk="1" hangingPunct="1">
              <a:spcBef>
                <a:spcPct val="0"/>
              </a:spcBef>
            </a:pPr>
            <a:r>
              <a:rPr lang="en-US" sz="1400" smtClean="0"/>
              <a:t>	What help do I need?</a:t>
            </a:r>
          </a:p>
          <a:p>
            <a:pPr eaLnBrk="1" hangingPunct="1">
              <a:spcBef>
                <a:spcPct val="0"/>
              </a:spcBef>
            </a:pPr>
            <a:r>
              <a:rPr lang="en-US" sz="1400" smtClean="0"/>
              <a:t>	When do I go after it?</a:t>
            </a:r>
          </a:p>
          <a:p>
            <a:pPr eaLnBrk="1" hangingPunct="1">
              <a:spcBef>
                <a:spcPct val="0"/>
              </a:spcBef>
            </a:pPr>
            <a:r>
              <a:rPr lang="en-US" sz="1400" smtClean="0"/>
              <a:t>	How do I get it out?</a:t>
            </a:r>
          </a:p>
          <a:p>
            <a:pPr eaLnBrk="1" hangingPunct="1">
              <a:spcBef>
                <a:spcPct val="0"/>
              </a:spcBef>
            </a:pPr>
            <a:r>
              <a:rPr lang="en-US" sz="1400" smtClean="0"/>
              <a:t>	What do I do once I have it?</a:t>
            </a:r>
          </a:p>
          <a:p>
            <a:pPr eaLnBrk="1" hangingPunct="1">
              <a:spcBef>
                <a:spcPct val="0"/>
              </a:spcBef>
            </a:pPr>
            <a:endParaRPr lang="en-US" sz="140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E5CB28-0321-4692-BEC0-9BA78DEF4C27}"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smtClean="0"/>
              <a:t>Speaking Honorarium from NARFE</a:t>
            </a:r>
          </a:p>
          <a:p>
            <a:pPr eaLnBrk="1" hangingPunct="1">
              <a:spcBef>
                <a:spcPct val="0"/>
              </a:spcBef>
            </a:pPr>
            <a:endParaRPr lang="en-US" smtClean="0"/>
          </a:p>
          <a:p>
            <a:pPr eaLnBrk="1" hangingPunct="1">
              <a:spcBef>
                <a:spcPct val="0"/>
              </a:spcBef>
            </a:pPr>
            <a:r>
              <a:rPr lang="en-US" smtClean="0">
                <a:latin typeface="Arial" charset="0"/>
                <a:cs typeface="Arial" charset="0"/>
              </a:rPr>
              <a:t>1 speaker at a function addressing AFEs/Retirees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 $40 honorarium plus mileage</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 Give presentation &amp; hand out materials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 Evaluation Form (FH-24, 03/08)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 Expense Voucher (F-75</a:t>
            </a:r>
            <a:r>
              <a:rPr lang="en-US" u="sng" smtClean="0">
                <a:latin typeface="Arial" charset="0"/>
                <a:cs typeface="Arial" charset="0"/>
              </a:rPr>
              <a:t>) (rules for this are on next sheet)</a:t>
            </a:r>
          </a:p>
          <a:p>
            <a:pPr eaLnBrk="1" hangingPunct="1">
              <a:spcBef>
                <a:spcPct val="0"/>
              </a:spcBef>
            </a:pPr>
            <a:endParaRPr lang="en-US" u="sng" smtClean="0">
              <a:latin typeface="Arial" charset="0"/>
              <a:cs typeface="Arial" charset="0"/>
            </a:endParaRPr>
          </a:p>
          <a:p>
            <a:pPr eaLnBrk="1" hangingPunct="1">
              <a:spcBef>
                <a:spcPct val="0"/>
              </a:spcBef>
            </a:pPr>
            <a:r>
              <a:rPr lang="en-US" smtClean="0">
                <a:latin typeface="Arial" charset="0"/>
                <a:cs typeface="Arial" charset="0"/>
              </a:rPr>
              <a:t> Send </a:t>
            </a:r>
            <a:r>
              <a:rPr lang="en-US" u="sng" smtClean="0">
                <a:latin typeface="Arial" charset="0"/>
                <a:cs typeface="Arial" charset="0"/>
              </a:rPr>
              <a:t>through</a:t>
            </a:r>
            <a:r>
              <a:rPr lang="en-US" smtClean="0">
                <a:latin typeface="Arial" charset="0"/>
                <a:cs typeface="Arial" charset="0"/>
              </a:rPr>
              <a:t> WSFC President to NARFE Recruiting  (we’ll need to decide if there is an interim routing thru Membership or PR)</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 NARFE will send check directly to the speaker.</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  May consider doing something like this in the Federation.</a:t>
            </a:r>
          </a:p>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C73BAB-DF53-4BFE-81E1-D986D58A1C8B}"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b="1" smtClean="0"/>
              <a:t>Marketing</a:t>
            </a:r>
            <a:r>
              <a:rPr lang="en-US" sz="1400" smtClean="0"/>
              <a:t> refers to everything you do to place your services in the hands of potential clients and to interest potential donors in your mission.</a:t>
            </a:r>
          </a:p>
          <a:p>
            <a:pPr eaLnBrk="1" hangingPunct="1">
              <a:spcBef>
                <a:spcPct val="0"/>
              </a:spcBef>
            </a:pPr>
            <a:r>
              <a:rPr lang="en-US" sz="1400" smtClean="0"/>
              <a:t> </a:t>
            </a:r>
          </a:p>
          <a:p>
            <a:pPr eaLnBrk="1" hangingPunct="1">
              <a:spcBef>
                <a:spcPct val="0"/>
              </a:spcBef>
            </a:pPr>
            <a:r>
              <a:rPr lang="en-US" sz="1400" b="1" smtClean="0"/>
              <a:t>Communications</a:t>
            </a:r>
            <a:r>
              <a:rPr lang="en-US" sz="1400" smtClean="0"/>
              <a:t> is a broader term that refers to "getting the word out" about your organization—to clients, potential donors, the media, and the community.</a:t>
            </a:r>
          </a:p>
          <a:p>
            <a:pPr eaLnBrk="1" hangingPunct="1">
              <a:spcBef>
                <a:spcPct val="0"/>
              </a:spcBef>
            </a:pPr>
            <a:r>
              <a:rPr lang="en-US" sz="1400" smtClean="0"/>
              <a:t> </a:t>
            </a:r>
          </a:p>
          <a:p>
            <a:pPr eaLnBrk="1" hangingPunct="1">
              <a:spcBef>
                <a:spcPct val="0"/>
              </a:spcBef>
            </a:pPr>
            <a:r>
              <a:rPr lang="en-US" sz="1400" smtClean="0"/>
              <a:t>Examples of marketing and communications include:</a:t>
            </a:r>
          </a:p>
          <a:p>
            <a:pPr eaLnBrk="1" hangingPunct="1">
              <a:spcBef>
                <a:spcPct val="0"/>
              </a:spcBef>
            </a:pPr>
            <a:r>
              <a:rPr lang="en-US" sz="1400" smtClean="0"/>
              <a:t>- Branding, building a visual and mental image for your agency</a:t>
            </a:r>
          </a:p>
          <a:p>
            <a:pPr eaLnBrk="1" hangingPunct="1">
              <a:spcBef>
                <a:spcPct val="0"/>
              </a:spcBef>
            </a:pPr>
            <a:r>
              <a:rPr lang="en-US" sz="1400" smtClean="0"/>
              <a:t>- "Friend-raising," developing membership</a:t>
            </a:r>
          </a:p>
          <a:p>
            <a:pPr eaLnBrk="1" hangingPunct="1">
              <a:spcBef>
                <a:spcPct val="0"/>
              </a:spcBef>
            </a:pPr>
            <a:r>
              <a:rPr lang="en-US" sz="1400" smtClean="0"/>
              <a:t>- Community relations, political activities</a:t>
            </a:r>
          </a:p>
          <a:p>
            <a:pPr eaLnBrk="1" hangingPunct="1">
              <a:spcBef>
                <a:spcPct val="0"/>
              </a:spcBef>
            </a:pPr>
            <a:r>
              <a:rPr lang="en-US" sz="1400" smtClean="0"/>
              <a:t>- Education on an issue relevant to your mission </a:t>
            </a:r>
          </a:p>
          <a:p>
            <a:pPr eaLnBrk="1" hangingPunct="1">
              <a:spcBef>
                <a:spcPct val="0"/>
              </a:spcBef>
            </a:pPr>
            <a:r>
              <a:rPr lang="en-US" sz="1400" smtClean="0"/>
              <a:t> </a:t>
            </a:r>
          </a:p>
          <a:p>
            <a:pPr eaLnBrk="1" hangingPunct="1">
              <a:spcBef>
                <a:spcPct val="0"/>
              </a:spcBef>
            </a:pPr>
            <a:r>
              <a:rPr lang="en-US" sz="1400" b="1" smtClean="0"/>
              <a:t>Elements of a Strategic Communications Plan</a:t>
            </a:r>
            <a:endParaRPr lang="en-US" sz="1400" smtClean="0"/>
          </a:p>
          <a:p>
            <a:pPr eaLnBrk="1" hangingPunct="1">
              <a:spcBef>
                <a:spcPct val="0"/>
              </a:spcBef>
            </a:pPr>
            <a:r>
              <a:rPr lang="en-US" sz="1400" smtClean="0"/>
              <a:t>Determine Goal</a:t>
            </a:r>
          </a:p>
          <a:p>
            <a:pPr eaLnBrk="1" hangingPunct="1">
              <a:spcBef>
                <a:spcPct val="0"/>
              </a:spcBef>
            </a:pPr>
            <a:r>
              <a:rPr lang="en-US" sz="1400" smtClean="0"/>
              <a:t>Identify and Profile Audience</a:t>
            </a:r>
          </a:p>
          <a:p>
            <a:pPr eaLnBrk="1" hangingPunct="1">
              <a:spcBef>
                <a:spcPct val="0"/>
              </a:spcBef>
            </a:pPr>
            <a:r>
              <a:rPr lang="en-US" sz="1400" smtClean="0"/>
              <a:t>Develop Messages</a:t>
            </a:r>
          </a:p>
          <a:p>
            <a:pPr eaLnBrk="1" hangingPunct="1">
              <a:spcBef>
                <a:spcPct val="0"/>
              </a:spcBef>
            </a:pPr>
            <a:r>
              <a:rPr lang="en-US" sz="1400" smtClean="0"/>
              <a:t>Select Communication Channels</a:t>
            </a:r>
          </a:p>
          <a:p>
            <a:pPr eaLnBrk="1" hangingPunct="1">
              <a:spcBef>
                <a:spcPct val="0"/>
              </a:spcBef>
            </a:pPr>
            <a:r>
              <a:rPr lang="en-US" sz="1400" smtClean="0"/>
              <a:t>Choose Activities and Materials</a:t>
            </a:r>
          </a:p>
          <a:p>
            <a:pPr eaLnBrk="1" hangingPunct="1">
              <a:spcBef>
                <a:spcPct val="0"/>
              </a:spcBef>
            </a:pPr>
            <a:r>
              <a:rPr lang="en-US" sz="1400" smtClean="0"/>
              <a:t>Establish Partnerships</a:t>
            </a:r>
          </a:p>
          <a:p>
            <a:pPr eaLnBrk="1" hangingPunct="1">
              <a:spcBef>
                <a:spcPct val="0"/>
              </a:spcBef>
            </a:pPr>
            <a:r>
              <a:rPr lang="en-US" sz="1400" smtClean="0"/>
              <a:t>Implement the Plan</a:t>
            </a:r>
          </a:p>
          <a:p>
            <a:pPr eaLnBrk="1" hangingPunct="1">
              <a:spcBef>
                <a:spcPct val="0"/>
              </a:spcBef>
            </a:pPr>
            <a:r>
              <a:rPr lang="en-US" sz="1400" smtClean="0"/>
              <a:t>Evaluate and Make Mid-Course Corrections</a:t>
            </a:r>
          </a:p>
          <a:p>
            <a:pPr eaLnBrk="1" hangingPunct="1">
              <a:spcBef>
                <a:spcPct val="0"/>
              </a:spcBef>
            </a:pPr>
            <a:endParaRPr lang="en-US" sz="140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F0E591-6AB5-4D04-AF1D-E1907A48E56F}"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….Prospecting:</a:t>
            </a:r>
          </a:p>
          <a:p>
            <a:pPr eaLnBrk="1" hangingPunct="1">
              <a:spcBef>
                <a:spcPct val="0"/>
              </a:spcBef>
            </a:pPr>
            <a:r>
              <a:rPr lang="en-US" smtClean="0"/>
              <a:t>	What am I looking for?</a:t>
            </a:r>
          </a:p>
          <a:p>
            <a:pPr eaLnBrk="1" hangingPunct="1">
              <a:spcBef>
                <a:spcPct val="0"/>
              </a:spcBef>
            </a:pPr>
            <a:r>
              <a:rPr lang="en-US" smtClean="0"/>
              <a:t>	Where should I look?</a:t>
            </a:r>
          </a:p>
          <a:p>
            <a:pPr eaLnBrk="1" hangingPunct="1">
              <a:spcBef>
                <a:spcPct val="0"/>
              </a:spcBef>
            </a:pPr>
            <a:r>
              <a:rPr lang="en-US" smtClean="0"/>
              <a:t>	What tools and supplies do I need?</a:t>
            </a:r>
          </a:p>
          <a:p>
            <a:pPr eaLnBrk="1" hangingPunct="1">
              <a:spcBef>
                <a:spcPct val="0"/>
              </a:spcBef>
            </a:pPr>
            <a:r>
              <a:rPr lang="en-US" smtClean="0"/>
              <a:t>	What help do I need?</a:t>
            </a:r>
          </a:p>
          <a:p>
            <a:pPr eaLnBrk="1" hangingPunct="1">
              <a:spcBef>
                <a:spcPct val="0"/>
              </a:spcBef>
            </a:pPr>
            <a:r>
              <a:rPr lang="en-US" smtClean="0"/>
              <a:t>	</a:t>
            </a:r>
            <a:r>
              <a:rPr lang="en-US" b="1" smtClean="0"/>
              <a:t>When do I go after it?</a:t>
            </a:r>
          </a:p>
          <a:p>
            <a:pPr eaLnBrk="1" hangingPunct="1">
              <a:spcBef>
                <a:spcPct val="0"/>
              </a:spcBef>
            </a:pPr>
            <a:r>
              <a:rPr lang="en-US" smtClean="0"/>
              <a:t>	How do I get it out?</a:t>
            </a:r>
          </a:p>
          <a:p>
            <a:pPr eaLnBrk="1" hangingPunct="1">
              <a:spcBef>
                <a:spcPct val="0"/>
              </a:spcBef>
            </a:pPr>
            <a:r>
              <a:rPr lang="en-US" smtClean="0"/>
              <a:t>	What do I do once I have it?</a:t>
            </a:r>
          </a:p>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1222D9-87C9-4D98-86FD-8CC8022143A9}"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smtClean="0"/>
              <a:t>Chapter 65 in San Francisco has formalized three goals that set the process very nicely:</a:t>
            </a:r>
          </a:p>
          <a:p>
            <a:pPr eaLnBrk="1" fontAlgn="auto" hangingPunct="1">
              <a:spcBef>
                <a:spcPts val="0"/>
              </a:spcBef>
              <a:spcAft>
                <a:spcPts val="0"/>
              </a:spcAft>
              <a:defRPr/>
            </a:pPr>
            <a:endParaRPr lang="en-US" sz="1400" dirty="0" smtClean="0"/>
          </a:p>
          <a:p>
            <a:pPr marL="228600" indent="-228600" eaLnBrk="1" fontAlgn="auto" hangingPunct="1">
              <a:spcBef>
                <a:spcPts val="0"/>
              </a:spcBef>
              <a:spcAft>
                <a:spcPts val="0"/>
              </a:spcAft>
              <a:buFontTx/>
              <a:buAutoNum type="arabicPeriod"/>
              <a:defRPr/>
            </a:pPr>
            <a:r>
              <a:rPr lang="en-US" sz="1400" dirty="0" smtClean="0"/>
              <a:t>Familiarize workers with what NARFE is, and how NARFE works for them.</a:t>
            </a:r>
          </a:p>
          <a:p>
            <a:pPr marL="228600" indent="-228600" eaLnBrk="1" fontAlgn="auto" hangingPunct="1">
              <a:spcBef>
                <a:spcPts val="0"/>
              </a:spcBef>
              <a:spcAft>
                <a:spcPts val="0"/>
              </a:spcAft>
              <a:buFontTx/>
              <a:buAutoNum type="arabicPeriod"/>
              <a:defRPr/>
            </a:pPr>
            <a:endParaRPr lang="en-US" sz="1400" dirty="0" smtClean="0"/>
          </a:p>
          <a:p>
            <a:pPr marL="228600" indent="-228600" eaLnBrk="1" fontAlgn="auto" hangingPunct="1">
              <a:spcBef>
                <a:spcPts val="0"/>
              </a:spcBef>
              <a:spcAft>
                <a:spcPts val="0"/>
              </a:spcAft>
              <a:buFontTx/>
              <a:buAutoNum type="arabicPeriod"/>
              <a:defRPr/>
            </a:pPr>
            <a:r>
              <a:rPr lang="en-US" sz="1400" dirty="0" smtClean="0"/>
              <a:t> Sit with those who express interest in joining, and help them fill out their applications</a:t>
            </a:r>
          </a:p>
          <a:p>
            <a:pPr marL="228600" indent="-228600" eaLnBrk="1" fontAlgn="auto" hangingPunct="1">
              <a:spcBef>
                <a:spcPts val="0"/>
              </a:spcBef>
              <a:spcAft>
                <a:spcPts val="0"/>
              </a:spcAft>
              <a:buFontTx/>
              <a:buAutoNum type="arabicPeriod"/>
              <a:defRPr/>
            </a:pPr>
            <a:endParaRPr lang="en-US" sz="1400" dirty="0" smtClean="0"/>
          </a:p>
          <a:p>
            <a:pPr marL="228600" indent="-228600" eaLnBrk="1" fontAlgn="auto" hangingPunct="1">
              <a:spcBef>
                <a:spcPts val="0"/>
              </a:spcBef>
              <a:spcAft>
                <a:spcPts val="0"/>
              </a:spcAft>
              <a:buFontTx/>
              <a:buAutoNum type="arabicPeriod"/>
              <a:defRPr/>
            </a:pPr>
            <a:r>
              <a:rPr lang="en-US" sz="1400" dirty="0" smtClean="0"/>
              <a:t> Get newly recruited members to recruit other new members.</a:t>
            </a:r>
            <a:endParaRPr lang="en-US" sz="1400" dirty="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6D3ED-C1DB-42B8-A986-767DC52DF871}"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opportunities for reaching large numbers of eligible members at a single location.  These are usually aimed primarily at Active Federal Employees.</a:t>
            </a:r>
          </a:p>
          <a:p>
            <a:pPr eaLnBrk="1" hangingPunct="1">
              <a:spcBef>
                <a:spcPct val="0"/>
              </a:spcBef>
            </a:pPr>
            <a:r>
              <a:rPr lang="en-US" u="sng" smtClean="0"/>
              <a:t>The different events, aim at different points in the recruiting cycle.  We will take a detailed look at each of these in a minute.  </a:t>
            </a:r>
          </a:p>
          <a:p>
            <a:pPr eaLnBrk="1" hangingPunct="1">
              <a:spcBef>
                <a:spcPct val="0"/>
              </a:spcBef>
            </a:pPr>
            <a:endParaRPr lang="en-US" u="sng" smtClean="0"/>
          </a:p>
          <a:p>
            <a:pPr eaLnBrk="1" hangingPunct="1">
              <a:spcBef>
                <a:spcPct val="0"/>
              </a:spcBef>
            </a:pPr>
            <a:r>
              <a:rPr lang="en-US" u="sng" smtClean="0"/>
              <a:t>Health Fairs </a:t>
            </a:r>
            <a:r>
              <a:rPr lang="en-US" smtClean="0"/>
              <a:t>– Short Exposure window.  Objectives – Awareness and Information.</a:t>
            </a:r>
          </a:p>
          <a:p>
            <a:pPr eaLnBrk="1" hangingPunct="1">
              <a:spcBef>
                <a:spcPct val="0"/>
              </a:spcBef>
            </a:pPr>
            <a:endParaRPr lang="en-US" smtClean="0"/>
          </a:p>
          <a:p>
            <a:pPr eaLnBrk="1" hangingPunct="1">
              <a:spcBef>
                <a:spcPct val="0"/>
              </a:spcBef>
            </a:pPr>
            <a:r>
              <a:rPr lang="en-US" u="sng" smtClean="0"/>
              <a:t>Pre-Retirement Seminars </a:t>
            </a:r>
            <a:r>
              <a:rPr lang="en-US" smtClean="0"/>
              <a:t>– what to say. Objectives:  Awareness, Information, Contact, Collection of leads, Application,  Follow-up.  </a:t>
            </a:r>
          </a:p>
          <a:p>
            <a:pPr eaLnBrk="1" hangingPunct="1">
              <a:spcBef>
                <a:spcPct val="0"/>
              </a:spcBef>
            </a:pPr>
            <a:endParaRPr lang="en-US" smtClean="0"/>
          </a:p>
          <a:p>
            <a:pPr eaLnBrk="1" hangingPunct="1">
              <a:spcBef>
                <a:spcPct val="0"/>
              </a:spcBef>
            </a:pPr>
            <a:r>
              <a:rPr lang="en-US" u="sng" smtClean="0"/>
              <a:t>Tabling at agencies</a:t>
            </a:r>
            <a:r>
              <a:rPr lang="en-US" smtClean="0"/>
              <a:t>. Making use of their Common areas.  Objectives:  Awareness, Information, Contact, Application. Getting permission.  </a:t>
            </a:r>
          </a:p>
          <a:p>
            <a:pPr eaLnBrk="1" hangingPunct="1">
              <a:spcBef>
                <a:spcPct val="0"/>
              </a:spcBef>
            </a:pPr>
            <a:endParaRPr lang="en-US" smtClean="0"/>
          </a:p>
          <a:p>
            <a:pPr eaLnBrk="1" hangingPunct="1">
              <a:spcBef>
                <a:spcPct val="0"/>
              </a:spcBef>
            </a:pPr>
            <a:r>
              <a:rPr lang="en-US" u="sng" smtClean="0"/>
              <a:t>Prospecting at Agency conventions or related organization meetings</a:t>
            </a:r>
            <a:r>
              <a:rPr lang="en-US" smtClean="0"/>
              <a:t>. Objectives:  Awareness, Information, Contact, Application. </a:t>
            </a:r>
          </a:p>
          <a:p>
            <a:pPr eaLnBrk="1" hangingPunct="1">
              <a:spcBef>
                <a:spcPct val="0"/>
              </a:spcBef>
            </a:pPr>
            <a:endParaRPr lang="en-US" smtClean="0"/>
          </a:p>
          <a:p>
            <a:pPr eaLnBrk="1" hangingPunct="1">
              <a:spcBef>
                <a:spcPct val="0"/>
              </a:spcBef>
            </a:pPr>
            <a:r>
              <a:rPr lang="en-US" u="sng" smtClean="0"/>
              <a:t>Working through State chapters of affiliated/coalition organizations, professional government interest groups </a:t>
            </a:r>
            <a:r>
              <a:rPr lang="en-US" smtClean="0"/>
              <a:t>(FEW, FEB, etc), unions, etc.   </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DE593F-A2E6-41C9-9020-A2E01CCC66AD}"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Pre-Retirement Seminars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latin typeface="Arial" charset="0"/>
                <a:cs typeface="Arial" charset="0"/>
              </a:rPr>
              <a:t> Sponsored by NARFE or other organizations</a:t>
            </a:r>
          </a:p>
          <a:p>
            <a:pPr eaLnBrk="1" hangingPunct="1">
              <a:spcBef>
                <a:spcPct val="0"/>
              </a:spcBef>
            </a:pPr>
            <a:r>
              <a:rPr lang="en-US" smtClean="0">
                <a:latin typeface="Arial" charset="0"/>
                <a:cs typeface="Arial" charset="0"/>
              </a:rPr>
              <a:t> Objective: Excellent time to tell NARFE story and generate some prospects…and memberships</a:t>
            </a:r>
          </a:p>
          <a:p>
            <a:pPr eaLnBrk="1" hangingPunct="1">
              <a:spcBef>
                <a:spcPct val="0"/>
              </a:spcBef>
            </a:pPr>
            <a:r>
              <a:rPr lang="en-US" smtClean="0">
                <a:latin typeface="Arial" charset="0"/>
                <a:cs typeface="Arial" charset="0"/>
              </a:rPr>
              <a:t> Preparation</a:t>
            </a:r>
          </a:p>
          <a:p>
            <a:pPr eaLnBrk="1" hangingPunct="1">
              <a:spcBef>
                <a:spcPct val="0"/>
              </a:spcBef>
            </a:pPr>
            <a:r>
              <a:rPr lang="en-US" smtClean="0">
                <a:latin typeface="Arial" charset="0"/>
                <a:cs typeface="Arial" charset="0"/>
              </a:rPr>
              <a:t> Structured Presentation</a:t>
            </a:r>
          </a:p>
          <a:p>
            <a:pPr eaLnBrk="1" hangingPunct="1">
              <a:spcBef>
                <a:spcPct val="0"/>
              </a:spcBef>
            </a:pPr>
            <a:r>
              <a:rPr lang="en-US" smtClean="0">
                <a:latin typeface="Arial" charset="0"/>
                <a:cs typeface="Arial" charset="0"/>
              </a:rPr>
              <a:t> Packets</a:t>
            </a:r>
          </a:p>
          <a:p>
            <a:pPr eaLnBrk="1" hangingPunct="1">
              <a:spcBef>
                <a:spcPct val="0"/>
              </a:spcBef>
            </a:pPr>
            <a:r>
              <a:rPr lang="en-US" smtClean="0">
                <a:latin typeface="Arial" charset="0"/>
                <a:cs typeface="Arial" charset="0"/>
              </a:rPr>
              <a:t> Capturing contact information</a:t>
            </a:r>
          </a:p>
          <a:p>
            <a:pPr eaLnBrk="1" hangingPunct="1">
              <a:spcBef>
                <a:spcPct val="0"/>
              </a:spcBef>
            </a:pPr>
            <a:r>
              <a:rPr lang="en-US" smtClean="0">
                <a:latin typeface="Arial" charset="0"/>
                <a:cs typeface="Arial" charset="0"/>
              </a:rPr>
              <a:t> Presentation Items</a:t>
            </a:r>
          </a:p>
          <a:p>
            <a:pPr eaLnBrk="1" hangingPunct="1">
              <a:spcBef>
                <a:spcPct val="0"/>
              </a:spcBef>
            </a:pPr>
            <a:r>
              <a:rPr lang="en-US" smtClean="0">
                <a:latin typeface="Arial" charset="0"/>
                <a:cs typeface="Arial" charset="0"/>
              </a:rPr>
              <a:t> Follow-up</a:t>
            </a:r>
          </a:p>
          <a:p>
            <a:pPr eaLnBrk="1" hangingPunct="1">
              <a:spcBef>
                <a:spcPct val="0"/>
              </a:spcBef>
            </a:pPr>
            <a:r>
              <a:rPr lang="en-US" smtClean="0">
                <a:latin typeface="Arial" charset="0"/>
                <a:cs typeface="Arial" charset="0"/>
              </a:rPr>
              <a:t> Speakers Program Honorarium</a:t>
            </a:r>
          </a:p>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8A2DDA-FE24-49AA-ADDC-87AB9944C7C8}"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Health Fairs – Short Exposure window.  Objectives: Awareness, Contact.  How to maximize the impact.</a:t>
            </a:r>
          </a:p>
          <a:p>
            <a:pPr eaLnBrk="1" hangingPunct="1">
              <a:spcBef>
                <a:spcPct val="0"/>
              </a:spcBef>
            </a:pPr>
            <a:endParaRPr lang="en-US" sz="1400" smtClean="0"/>
          </a:p>
          <a:p>
            <a:pPr eaLnBrk="1" hangingPunct="1">
              <a:spcBef>
                <a:spcPct val="0"/>
              </a:spcBef>
              <a:buFontTx/>
              <a:buChar char="-"/>
            </a:pPr>
            <a:r>
              <a:rPr lang="en-US" sz="1400" smtClean="0"/>
              <a:t> The health fairs primarily exist to let employees and retirees talk with service providers about the plans.  NARFE access is a courtesy.  </a:t>
            </a:r>
          </a:p>
          <a:p>
            <a:pPr eaLnBrk="1" hangingPunct="1">
              <a:spcBef>
                <a:spcPct val="0"/>
              </a:spcBef>
              <a:buFontTx/>
              <a:buChar char="-"/>
            </a:pPr>
            <a:endParaRPr lang="en-US" sz="1400" smtClean="0"/>
          </a:p>
          <a:p>
            <a:pPr eaLnBrk="1" hangingPunct="1">
              <a:spcBef>
                <a:spcPct val="0"/>
              </a:spcBef>
              <a:buFontTx/>
              <a:buChar char="-"/>
            </a:pPr>
            <a:r>
              <a:rPr lang="en-US" sz="1400" smtClean="0"/>
              <a:t>  Agency contact name and information is provided by WSFC PR to the chapters.  Get in touch with that person.  Let them know that NARFE would like to attend (we have typically done so for the past few years).   Find out the physical arrangements.  Get an estimate of number of attendees.</a:t>
            </a:r>
          </a:p>
          <a:p>
            <a:pPr eaLnBrk="1" hangingPunct="1">
              <a:spcBef>
                <a:spcPct val="0"/>
              </a:spcBef>
              <a:buFontTx/>
              <a:buChar char="-"/>
            </a:pPr>
            <a:endParaRPr lang="en-US" sz="1400" smtClean="0"/>
          </a:p>
          <a:p>
            <a:pPr eaLnBrk="1" hangingPunct="1">
              <a:spcBef>
                <a:spcPct val="0"/>
              </a:spcBef>
              <a:buFontTx/>
              <a:buChar char="-"/>
            </a:pPr>
            <a:r>
              <a:rPr lang="en-US" sz="1400" smtClean="0"/>
              <a:t> Plan, order and build your packets beforehand.  NARFE will provide the material (including current magazine), but won’t assemble for health fairs.  Be sure to </a:t>
            </a:r>
            <a:r>
              <a:rPr lang="en-US" sz="1400" b="1" smtClean="0"/>
              <a:t>localize and personalize</a:t>
            </a:r>
            <a:r>
              <a:rPr lang="en-US" sz="1400" smtClean="0"/>
              <a:t>.  (Plan on 3-4 weeks for delivery).  Know the date you need to get the materials in time to assemble them.</a:t>
            </a:r>
          </a:p>
          <a:p>
            <a:pPr eaLnBrk="1" hangingPunct="1">
              <a:spcBef>
                <a:spcPct val="0"/>
              </a:spcBef>
              <a:buFontTx/>
              <a:buChar char="-"/>
            </a:pPr>
            <a:endParaRPr lang="en-US" sz="1400" smtClean="0"/>
          </a:p>
          <a:p>
            <a:pPr eaLnBrk="1" hangingPunct="1">
              <a:spcBef>
                <a:spcPct val="0"/>
              </a:spcBef>
              <a:buFontTx/>
              <a:buChar char="-"/>
            </a:pPr>
            <a:r>
              <a:rPr lang="en-US" sz="1400" smtClean="0"/>
              <a:t> Arrange with PR for Displays, or build them yourself.  (show samples)  (May include laptop with slide presentation running)</a:t>
            </a:r>
          </a:p>
          <a:p>
            <a:pPr eaLnBrk="1" hangingPunct="1">
              <a:spcBef>
                <a:spcPct val="0"/>
              </a:spcBef>
              <a:buFontTx/>
              <a:buChar char="-"/>
            </a:pPr>
            <a:endParaRPr lang="en-US" sz="1400" smtClean="0"/>
          </a:p>
          <a:p>
            <a:pPr eaLnBrk="1" hangingPunct="1">
              <a:spcBef>
                <a:spcPct val="0"/>
              </a:spcBef>
              <a:buFontTx/>
              <a:buChar char="-"/>
            </a:pPr>
            <a:r>
              <a:rPr lang="en-US" sz="1400" smtClean="0"/>
              <a:t> Presentation Items – Reinforce message and contact.  Because of price, pass to those who seem to be interested and get other information.</a:t>
            </a:r>
          </a:p>
          <a:p>
            <a:pPr eaLnBrk="1" hangingPunct="1">
              <a:spcBef>
                <a:spcPct val="0"/>
              </a:spcBef>
              <a:buFontTx/>
              <a:buChar char="-"/>
            </a:pPr>
            <a:endParaRPr lang="en-US" sz="1400" smtClean="0"/>
          </a:p>
          <a:p>
            <a:pPr eaLnBrk="1" hangingPunct="1">
              <a:spcBef>
                <a:spcPct val="0"/>
              </a:spcBef>
              <a:buFontTx/>
              <a:buChar char="-"/>
            </a:pPr>
            <a:r>
              <a:rPr lang="en-US" sz="1400" smtClean="0"/>
              <a:t>There is a brief window to speak to individuals – Typically 1 to 5 minutes, tops.</a:t>
            </a:r>
          </a:p>
          <a:p>
            <a:pPr eaLnBrk="1" hangingPunct="1">
              <a:spcBef>
                <a:spcPct val="0"/>
              </a:spcBef>
              <a:buFontTx/>
              <a:buChar char="-"/>
            </a:pPr>
            <a:endParaRPr lang="en-US" sz="1400" smtClean="0"/>
          </a:p>
          <a:p>
            <a:pPr eaLnBrk="1" hangingPunct="1">
              <a:spcBef>
                <a:spcPct val="0"/>
              </a:spcBef>
              <a:buFontTx/>
              <a:buChar char="-"/>
            </a:pPr>
            <a:r>
              <a:rPr lang="en-US" sz="1400" smtClean="0"/>
              <a:t> What is your primary objective?  To inform.  Get material about NARFE into the hands of employees and retirees, encourage them to read it.</a:t>
            </a:r>
          </a:p>
          <a:p>
            <a:pPr eaLnBrk="1" hangingPunct="1">
              <a:spcBef>
                <a:spcPct val="0"/>
              </a:spcBef>
              <a:buFontTx/>
              <a:buChar char="-"/>
            </a:pPr>
            <a:endParaRPr lang="en-US" sz="1400" smtClean="0"/>
          </a:p>
          <a:p>
            <a:pPr eaLnBrk="1" hangingPunct="1">
              <a:spcBef>
                <a:spcPct val="0"/>
              </a:spcBef>
              <a:buFontTx/>
              <a:buChar char="-"/>
            </a:pPr>
            <a:r>
              <a:rPr lang="en-US" sz="1400" smtClean="0"/>
              <a:t> Have some “What’s in it for me” materials, like the “Some important questions to ask about FEHBP” or the charts of different plan costs.  Remember, we are impartial.</a:t>
            </a:r>
          </a:p>
          <a:p>
            <a:pPr eaLnBrk="1" hangingPunct="1">
              <a:spcBef>
                <a:spcPct val="0"/>
              </a:spcBef>
              <a:buFontTx/>
              <a:buChar char="-"/>
            </a:pPr>
            <a:endParaRPr lang="en-US" sz="1400" smtClean="0"/>
          </a:p>
          <a:p>
            <a:pPr eaLnBrk="1" hangingPunct="1">
              <a:spcBef>
                <a:spcPct val="0"/>
              </a:spcBef>
              <a:buFontTx/>
              <a:buChar char="-"/>
            </a:pPr>
            <a:r>
              <a:rPr lang="en-US" sz="1400" smtClean="0"/>
              <a:t> Have a basic “elevator pitch” worked out beforehand, with some alternatives.  Remember that some of the attendees will be CSRS and most of the rest are FERS.  Be able to talk to each with pertinent information.</a:t>
            </a:r>
          </a:p>
          <a:p>
            <a:pPr eaLnBrk="1" hangingPunct="1">
              <a:spcBef>
                <a:spcPct val="0"/>
              </a:spcBef>
            </a:pPr>
            <a:endParaRPr lang="en-US" sz="1400" smtClean="0"/>
          </a:p>
          <a:p>
            <a:pPr eaLnBrk="1" hangingPunct="1">
              <a:spcBef>
                <a:spcPct val="0"/>
              </a:spcBef>
              <a:buFontTx/>
              <a:buChar char="-"/>
            </a:pPr>
            <a:r>
              <a:rPr lang="en-US" sz="1400" smtClean="0"/>
              <a:t>Your material will be competing with other material that they obtain at the health fair.  Try to get the point across that they need to read it.</a:t>
            </a:r>
          </a:p>
          <a:p>
            <a:pPr eaLnBrk="1" hangingPunct="1">
              <a:spcBef>
                <a:spcPct val="0"/>
              </a:spcBef>
              <a:buFontTx/>
              <a:buChar char="-"/>
            </a:pPr>
            <a:endParaRPr lang="en-US" sz="1400" smtClean="0"/>
          </a:p>
          <a:p>
            <a:pPr eaLnBrk="1" hangingPunct="1">
              <a:spcBef>
                <a:spcPct val="0"/>
              </a:spcBef>
              <a:buFontTx/>
              <a:buChar char="-"/>
            </a:pPr>
            <a:r>
              <a:rPr lang="en-US" sz="1400" smtClean="0"/>
              <a:t> The audience is a mixed bag</a:t>
            </a:r>
          </a:p>
          <a:p>
            <a:pPr eaLnBrk="1" hangingPunct="1">
              <a:spcBef>
                <a:spcPct val="0"/>
              </a:spcBef>
              <a:buFontTx/>
              <a:buChar char="-"/>
            </a:pPr>
            <a:endParaRPr lang="en-US" sz="1400" smtClean="0"/>
          </a:p>
          <a:p>
            <a:pPr eaLnBrk="1" hangingPunct="1">
              <a:spcBef>
                <a:spcPct val="0"/>
              </a:spcBef>
              <a:buFontTx/>
              <a:buChar char="-"/>
            </a:pPr>
            <a:r>
              <a:rPr lang="en-US" sz="1400" smtClean="0"/>
              <a:t> Might have packets ready, or assemble packets to suit the individual’s situation. (CSRS or FERS, etc).</a:t>
            </a:r>
          </a:p>
          <a:p>
            <a:pPr eaLnBrk="1" hangingPunct="1">
              <a:spcBef>
                <a:spcPct val="0"/>
              </a:spcBef>
              <a:buFontTx/>
              <a:buChar char="-"/>
            </a:pPr>
            <a:endParaRPr lang="en-US" sz="1400" smtClean="0"/>
          </a:p>
          <a:p>
            <a:pPr eaLnBrk="1" hangingPunct="1">
              <a:spcBef>
                <a:spcPct val="0"/>
              </a:spcBef>
              <a:buFontTx/>
              <a:buChar char="-"/>
            </a:pPr>
            <a:r>
              <a:rPr lang="en-US" sz="1400" smtClean="0"/>
              <a:t> Collecting names – several approaches.</a:t>
            </a:r>
          </a:p>
          <a:p>
            <a:pPr lvl="1" eaLnBrk="1" hangingPunct="1">
              <a:spcBef>
                <a:spcPct val="0"/>
              </a:spcBef>
              <a:buFontTx/>
              <a:buChar char="-"/>
            </a:pPr>
            <a:r>
              <a:rPr lang="en-US" sz="1400" smtClean="0"/>
              <a:t> Give me name (address, phone and e-mail), we will draw for something…</a:t>
            </a:r>
          </a:p>
          <a:p>
            <a:pPr lvl="1" eaLnBrk="1" hangingPunct="1">
              <a:spcBef>
                <a:spcPct val="0"/>
              </a:spcBef>
              <a:buFontTx/>
              <a:buChar char="-"/>
            </a:pPr>
            <a:r>
              <a:rPr lang="en-US" sz="1400" smtClean="0"/>
              <a:t>    “                                                      “, </a:t>
            </a:r>
          </a:p>
          <a:p>
            <a:pPr lvl="1" eaLnBrk="1" hangingPunct="1">
              <a:spcBef>
                <a:spcPct val="0"/>
              </a:spcBef>
              <a:buFontTx/>
              <a:buChar char="-"/>
            </a:pPr>
            <a:r>
              <a:rPr lang="en-US" sz="1400" smtClean="0"/>
              <a:t> Are you already a NARFE member?  Give me name, address, phone # and </a:t>
            </a:r>
            <a:r>
              <a:rPr lang="en-US" sz="1400" b="1" smtClean="0"/>
              <a:t>e-mail</a:t>
            </a:r>
            <a:r>
              <a:rPr lang="en-US" sz="1400" smtClean="0"/>
              <a:t>, We will update your records.  Would you be willing to serve as a conduit of NARFE information to your fellow employees?</a:t>
            </a:r>
          </a:p>
          <a:p>
            <a:pPr lvl="1" eaLnBrk="1" hangingPunct="1">
              <a:spcBef>
                <a:spcPct val="0"/>
              </a:spcBef>
              <a:buFontTx/>
              <a:buChar char="-"/>
            </a:pPr>
            <a:endParaRPr lang="en-US" sz="1400" smtClean="0"/>
          </a:p>
          <a:p>
            <a:pPr eaLnBrk="1" hangingPunct="1">
              <a:spcBef>
                <a:spcPct val="0"/>
              </a:spcBef>
            </a:pPr>
            <a:r>
              <a:rPr lang="en-US" sz="1400" smtClean="0"/>
              <a:t>- Thank the Agency contact.</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(SEE NEXT PAGE)</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05269-D585-40C1-8907-E561D588CCB7}"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Tabling at agencies.  - Make use of their common areas.</a:t>
            </a:r>
          </a:p>
          <a:p>
            <a:pPr eaLnBrk="1" hangingPunct="1">
              <a:spcBef>
                <a:spcPct val="0"/>
              </a:spcBef>
            </a:pPr>
            <a:endParaRPr lang="en-US" smtClean="0"/>
          </a:p>
          <a:p>
            <a:pPr eaLnBrk="1" hangingPunct="1">
              <a:lnSpc>
                <a:spcPct val="150000"/>
              </a:lnSpc>
              <a:spcBef>
                <a:spcPct val="0"/>
              </a:spcBef>
            </a:pPr>
            <a:r>
              <a:rPr lang="en-US" smtClean="0"/>
              <a:t>  - Getting permission (use those contacts).  Making physical arrangements.</a:t>
            </a:r>
          </a:p>
          <a:p>
            <a:pPr eaLnBrk="1" hangingPunct="1">
              <a:lnSpc>
                <a:spcPct val="150000"/>
              </a:lnSpc>
              <a:spcBef>
                <a:spcPct val="0"/>
              </a:spcBef>
            </a:pPr>
            <a:r>
              <a:rPr lang="en-US" smtClean="0"/>
              <a:t>  - Objective:  Be visible in workplace.  Pass out information about NARFE.  </a:t>
            </a:r>
          </a:p>
          <a:p>
            <a:pPr eaLnBrk="1" hangingPunct="1">
              <a:lnSpc>
                <a:spcPct val="150000"/>
              </a:lnSpc>
              <a:spcBef>
                <a:spcPct val="0"/>
              </a:spcBef>
            </a:pPr>
            <a:r>
              <a:rPr lang="en-US" smtClean="0"/>
              <a:t>  - Good place for NARFE “team” of one or two folks.  </a:t>
            </a:r>
          </a:p>
          <a:p>
            <a:pPr eaLnBrk="1" hangingPunct="1">
              <a:lnSpc>
                <a:spcPct val="150000"/>
              </a:lnSpc>
              <a:spcBef>
                <a:spcPct val="0"/>
              </a:spcBef>
            </a:pPr>
            <a:r>
              <a:rPr lang="en-US" smtClean="0"/>
              <a:t>  - A little more time to chat and answer questions.  Not quite as pressed as health fairs</a:t>
            </a:r>
          </a:p>
          <a:p>
            <a:pPr eaLnBrk="1" hangingPunct="1">
              <a:lnSpc>
                <a:spcPct val="150000"/>
              </a:lnSpc>
              <a:spcBef>
                <a:spcPct val="0"/>
              </a:spcBef>
            </a:pPr>
            <a:r>
              <a:rPr lang="en-US" smtClean="0"/>
              <a:t>  - Possibly the only organization  presenting - less competition for attention.</a:t>
            </a:r>
          </a:p>
          <a:p>
            <a:pPr eaLnBrk="1" hangingPunct="1">
              <a:lnSpc>
                <a:spcPct val="150000"/>
              </a:lnSpc>
              <a:spcBef>
                <a:spcPct val="0"/>
              </a:spcBef>
            </a:pPr>
            <a:r>
              <a:rPr lang="en-US" smtClean="0"/>
              <a:t>  - More important to have displays.</a:t>
            </a:r>
          </a:p>
          <a:p>
            <a:pPr eaLnBrk="1" hangingPunct="1">
              <a:lnSpc>
                <a:spcPct val="150000"/>
              </a:lnSpc>
              <a:spcBef>
                <a:spcPct val="0"/>
              </a:spcBef>
            </a:pPr>
            <a:r>
              <a:rPr lang="en-US" smtClean="0"/>
              <a:t>  - Packet preparation.  Can tailor packet build to meet their audience.  Be sure to localize.</a:t>
            </a:r>
          </a:p>
          <a:p>
            <a:pPr eaLnBrk="1" hangingPunct="1">
              <a:lnSpc>
                <a:spcPct val="150000"/>
              </a:lnSpc>
              <a:spcBef>
                <a:spcPct val="0"/>
              </a:spcBef>
            </a:pPr>
            <a:r>
              <a:rPr lang="en-US" smtClean="0"/>
              <a:t>  - Have talking points – rehearse beforehand – have a cheat sheet.  Good place for laptop with slide presentation.</a:t>
            </a:r>
          </a:p>
          <a:p>
            <a:pPr eaLnBrk="1" hangingPunct="1">
              <a:lnSpc>
                <a:spcPct val="150000"/>
              </a:lnSpc>
              <a:spcBef>
                <a:spcPct val="0"/>
              </a:spcBef>
            </a:pPr>
            <a:r>
              <a:rPr lang="en-US" smtClean="0"/>
              <a:t>  - Capture names and contact information of prospects…and current/past NARFE members.</a:t>
            </a:r>
          </a:p>
          <a:p>
            <a:pPr eaLnBrk="1" hangingPunct="1">
              <a:lnSpc>
                <a:spcPct val="150000"/>
              </a:lnSpc>
              <a:spcBef>
                <a:spcPct val="0"/>
              </a:spcBef>
            </a:pPr>
            <a:r>
              <a:rPr lang="en-US" smtClean="0"/>
              <a:t>  - May try multiple appearances.</a:t>
            </a:r>
          </a:p>
          <a:p>
            <a:pPr eaLnBrk="1" hangingPunct="1">
              <a:lnSpc>
                <a:spcPct val="150000"/>
              </a:lnSpc>
              <a:spcBef>
                <a:spcPct val="0"/>
              </a:spcBef>
            </a:pPr>
            <a:r>
              <a:rPr lang="en-US" smtClean="0"/>
              <a:t>  - Thank agency contact.  Clean up.</a:t>
            </a:r>
          </a:p>
          <a:p>
            <a:pPr eaLnBrk="1" hangingPunct="1">
              <a:spcBef>
                <a:spcPct val="0"/>
              </a:spcBef>
            </a:pPr>
            <a:r>
              <a:rPr lang="en-US" smtClean="0"/>
              <a:t> </a:t>
            </a:r>
          </a:p>
          <a:p>
            <a:pPr eaLnBrk="1" hangingPunct="1">
              <a:spcBef>
                <a:spcPct val="0"/>
              </a:spcBef>
            </a:pPr>
            <a:r>
              <a:rPr lang="en-US" smtClean="0"/>
              <a:t>  </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C3B69-79E1-429C-9013-71668FC857DE}"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smtClean="0"/>
              <a:t>Prospecting at Agency conventions or related organization meetings</a:t>
            </a:r>
            <a:r>
              <a:rPr lang="en-US" smtClean="0"/>
              <a:t>.</a:t>
            </a:r>
          </a:p>
          <a:p>
            <a:pPr eaLnBrk="1" hangingPunct="1">
              <a:spcBef>
                <a:spcPct val="0"/>
              </a:spcBef>
            </a:pPr>
            <a:endParaRPr lang="en-US" smtClean="0"/>
          </a:p>
          <a:p>
            <a:pPr eaLnBrk="1" hangingPunct="1">
              <a:spcBef>
                <a:spcPct val="0"/>
              </a:spcBef>
            </a:pPr>
            <a:r>
              <a:rPr lang="en-US" smtClean="0"/>
              <a:t>- Objective:  Meet the audience in a different setting, inform, provide information, get contact info.</a:t>
            </a:r>
          </a:p>
          <a:p>
            <a:pPr eaLnBrk="1" hangingPunct="1">
              <a:spcBef>
                <a:spcPct val="0"/>
              </a:spcBef>
            </a:pPr>
            <a:endParaRPr lang="en-US" smtClean="0"/>
          </a:p>
          <a:p>
            <a:pPr eaLnBrk="1" hangingPunct="1">
              <a:spcBef>
                <a:spcPct val="0"/>
              </a:spcBef>
              <a:buFontTx/>
              <a:buChar char="-"/>
            </a:pPr>
            <a:r>
              <a:rPr lang="en-US" smtClean="0"/>
              <a:t> Preliminary arrangements:  Getting permission. Physical setup.  Can we speak as well as table?</a:t>
            </a:r>
          </a:p>
          <a:p>
            <a:pPr eaLnBrk="1" hangingPunct="1">
              <a:spcBef>
                <a:spcPct val="0"/>
              </a:spcBef>
              <a:buFontTx/>
              <a:buChar char="-"/>
            </a:pPr>
            <a:r>
              <a:rPr lang="en-US" smtClean="0"/>
              <a:t> Helps to have the recruiters come from same or similar organization – Speaka tha lingo.</a:t>
            </a:r>
          </a:p>
          <a:p>
            <a:pPr eaLnBrk="1" hangingPunct="1">
              <a:spcBef>
                <a:spcPct val="0"/>
              </a:spcBef>
              <a:buFontTx/>
              <a:buChar char="-"/>
            </a:pPr>
            <a:r>
              <a:rPr lang="en-US" smtClean="0"/>
              <a:t> Have talking points for table…and a presentation if asked to speak.  Speaker’s Honorarium might apply</a:t>
            </a:r>
          </a:p>
          <a:p>
            <a:pPr eaLnBrk="1" hangingPunct="1">
              <a:spcBef>
                <a:spcPct val="0"/>
              </a:spcBef>
              <a:buFontTx/>
              <a:buChar char="-"/>
            </a:pPr>
            <a:r>
              <a:rPr lang="en-US" smtClean="0"/>
              <a:t> Try to get attendee contact info from event organizer…if not, obtain from individuals…</a:t>
            </a:r>
            <a:r>
              <a:rPr lang="en-US" b="1" smtClean="0"/>
              <a:t>share</a:t>
            </a:r>
            <a:r>
              <a:rPr lang="en-US" smtClean="0"/>
              <a:t> with other affected chapters.</a:t>
            </a:r>
          </a:p>
          <a:p>
            <a:pPr eaLnBrk="1" hangingPunct="1">
              <a:spcBef>
                <a:spcPct val="0"/>
              </a:spcBef>
              <a:buFontTx/>
              <a:buChar char="-"/>
            </a:pPr>
            <a:r>
              <a:rPr lang="en-US" smtClean="0"/>
              <a:t> Have packets at least partially assembled.  Have individual flyers on table.</a:t>
            </a:r>
          </a:p>
          <a:p>
            <a:pPr eaLnBrk="1" hangingPunct="1">
              <a:spcBef>
                <a:spcPct val="0"/>
              </a:spcBef>
              <a:buFontTx/>
              <a:buChar char="-"/>
            </a:pPr>
            <a:r>
              <a:rPr lang="en-US" smtClean="0"/>
              <a:t> Should have displays.</a:t>
            </a:r>
          </a:p>
          <a:p>
            <a:pPr eaLnBrk="1" hangingPunct="1">
              <a:spcBef>
                <a:spcPct val="0"/>
              </a:spcBef>
              <a:buFontTx/>
              <a:buChar char="-"/>
            </a:pPr>
            <a:r>
              <a:rPr lang="en-US" smtClean="0"/>
              <a:t> </a:t>
            </a:r>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49EFC-6C66-43DB-9F24-A875061AE3D3}"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Working other Locations and Events</a:t>
            </a:r>
          </a:p>
          <a:p>
            <a:pPr eaLnBrk="1" hangingPunct="1">
              <a:spcBef>
                <a:spcPct val="0"/>
              </a:spcBef>
            </a:pPr>
            <a:endParaRPr lang="en-US" smtClean="0"/>
          </a:p>
          <a:p>
            <a:pPr eaLnBrk="1" hangingPunct="1">
              <a:spcBef>
                <a:spcPct val="0"/>
              </a:spcBef>
            </a:pPr>
            <a:r>
              <a:rPr lang="en-US" smtClean="0"/>
              <a:t>Working through State chapters of affiliated/coalition organizations, professional government interest groups (FEW, FEB, etc), unions, etc.  (Speak at meetings, items for newsletters, invite to our meetings, add to e-mail lists, etc.)</a:t>
            </a:r>
          </a:p>
          <a:p>
            <a:pPr eaLnBrk="1" hangingPunct="1">
              <a:spcBef>
                <a:spcPct val="0"/>
              </a:spcBef>
            </a:pPr>
            <a:endParaRPr lang="en-US" smtClean="0"/>
          </a:p>
          <a:p>
            <a:pPr eaLnBrk="1" hangingPunct="1">
              <a:spcBef>
                <a:spcPct val="0"/>
              </a:spcBef>
            </a:pPr>
            <a:r>
              <a:rPr lang="en-US" smtClean="0"/>
              <a:t>Lunchtime at agencies.  Community events where employees or retirees are likely to gather.  </a:t>
            </a:r>
          </a:p>
          <a:p>
            <a:pPr eaLnBrk="1" hangingPunct="1">
              <a:spcBef>
                <a:spcPct val="0"/>
              </a:spcBef>
            </a:pPr>
            <a:endParaRPr lang="en-US" smtClean="0"/>
          </a:p>
          <a:p>
            <a:pPr eaLnBrk="1" hangingPunct="1">
              <a:spcBef>
                <a:spcPct val="0"/>
              </a:spcBef>
            </a:pPr>
            <a:r>
              <a:rPr lang="en-US" smtClean="0"/>
              <a:t>Materials to hand out.</a:t>
            </a:r>
          </a:p>
          <a:p>
            <a:pPr eaLnBrk="1" hangingPunct="1">
              <a:spcBef>
                <a:spcPct val="0"/>
              </a:spcBef>
            </a:pPr>
            <a:endParaRPr lang="en-US" smtClean="0"/>
          </a:p>
          <a:p>
            <a:pPr eaLnBrk="1" hangingPunct="1">
              <a:spcBef>
                <a:spcPct val="0"/>
              </a:spcBef>
            </a:pPr>
            <a:r>
              <a:rPr lang="en-US" smtClean="0"/>
              <a:t>Give a presentation.  (Speakers Honorarium)</a:t>
            </a:r>
          </a:p>
          <a:p>
            <a:pPr eaLnBrk="1" hangingPunct="1">
              <a:spcBef>
                <a:spcPct val="0"/>
              </a:spcBef>
            </a:pPr>
            <a:endParaRPr lang="en-US" smtClean="0"/>
          </a:p>
          <a:p>
            <a:pPr eaLnBrk="1" hangingPunct="1">
              <a:spcBef>
                <a:spcPct val="0"/>
              </a:spcBef>
            </a:pPr>
            <a:r>
              <a:rPr lang="en-US" smtClean="0"/>
              <a:t>Provide meal/snacks to participants.  (Matching funds)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638EB3-4013-43E2-A1C9-2F5A2AFCE1C8}"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r>
              <a:rPr lang="en-US" sz="1400" smtClean="0"/>
              <a:t>What is a prospect?  Someone eligible for a federal annuity who has shown an interest in NARFE, but has not yet joined.</a:t>
            </a:r>
          </a:p>
          <a:p>
            <a:pPr eaLnBrk="1" hangingPunct="1">
              <a:spcBef>
                <a:spcPct val="0"/>
              </a:spcBef>
            </a:pPr>
            <a:endParaRPr lang="en-US" sz="1400" smtClean="0"/>
          </a:p>
          <a:p>
            <a:pPr eaLnBrk="1" hangingPunct="1">
              <a:spcBef>
                <a:spcPct val="0"/>
              </a:spcBef>
            </a:pPr>
            <a:r>
              <a:rPr lang="en-US" sz="1400" smtClean="0"/>
              <a:t> How many do we get?  (53 on M-112 reports in the federation last quarter – get the chapter breakout  - Seattle Chapter 43 got 10)</a:t>
            </a:r>
          </a:p>
          <a:p>
            <a:pPr eaLnBrk="1" hangingPunct="1">
              <a:spcBef>
                <a:spcPct val="0"/>
              </a:spcBef>
            </a:pPr>
            <a:endParaRPr lang="en-US" sz="1400" smtClean="0"/>
          </a:p>
          <a:p>
            <a:pPr eaLnBrk="1" hangingPunct="1">
              <a:spcBef>
                <a:spcPct val="0"/>
              </a:spcBef>
            </a:pPr>
            <a:r>
              <a:rPr lang="en-US" sz="1400" smtClean="0"/>
              <a:t>CHECK THIS OUT</a:t>
            </a:r>
          </a:p>
          <a:p>
            <a:pPr eaLnBrk="1" hangingPunct="1">
              <a:spcBef>
                <a:spcPct val="0"/>
              </a:spcBef>
            </a:pPr>
            <a:endParaRPr lang="en-US" sz="1400" smtClean="0"/>
          </a:p>
          <a:p>
            <a:pPr eaLnBrk="1" hangingPunct="1">
              <a:spcBef>
                <a:spcPct val="0"/>
              </a:spcBef>
            </a:pPr>
            <a:r>
              <a:rPr lang="en-US" sz="1400" smtClean="0">
                <a:solidFill>
                  <a:srgbClr val="FF0000"/>
                </a:solidFill>
              </a:rPr>
              <a:t>Are any of them out there?  Yep.</a:t>
            </a:r>
          </a:p>
          <a:p>
            <a:pPr eaLnBrk="1" hangingPunct="1">
              <a:spcBef>
                <a:spcPct val="0"/>
              </a:spcBef>
            </a:pPr>
            <a:r>
              <a:rPr lang="en-US" sz="1400" smtClean="0">
                <a:solidFill>
                  <a:srgbClr val="FF0000"/>
                </a:solidFill>
              </a:rPr>
              <a:t>  Roughly 56,000 Federal Employees in Washington</a:t>
            </a:r>
          </a:p>
          <a:p>
            <a:pPr eaLnBrk="1" hangingPunct="1">
              <a:spcBef>
                <a:spcPct val="0"/>
              </a:spcBef>
            </a:pPr>
            <a:r>
              <a:rPr lang="en-US" sz="1400" smtClean="0">
                <a:solidFill>
                  <a:srgbClr val="FF0000"/>
                </a:solidFill>
              </a:rPr>
              <a:t>  About 62,000 Retirees and annuitants in Washington.</a:t>
            </a:r>
          </a:p>
          <a:p>
            <a:pPr eaLnBrk="1" hangingPunct="1">
              <a:spcBef>
                <a:spcPct val="0"/>
              </a:spcBef>
            </a:pPr>
            <a:r>
              <a:rPr lang="en-US" sz="1400" smtClean="0">
                <a:solidFill>
                  <a:srgbClr val="FF0000"/>
                </a:solidFill>
              </a:rPr>
              <a:t>  For a total of 150,000.  </a:t>
            </a:r>
          </a:p>
          <a:p>
            <a:pPr eaLnBrk="1" hangingPunct="1">
              <a:spcBef>
                <a:spcPct val="0"/>
              </a:spcBef>
            </a:pPr>
            <a:r>
              <a:rPr lang="en-US" sz="1400" smtClean="0">
                <a:solidFill>
                  <a:srgbClr val="FF0000"/>
                </a:solidFill>
              </a:rPr>
              <a:t>  About 1,068 AFEs in Washington  (1.9 percent)</a:t>
            </a:r>
          </a:p>
          <a:p>
            <a:pPr eaLnBrk="1" hangingPunct="1">
              <a:spcBef>
                <a:spcPct val="0"/>
              </a:spcBef>
            </a:pPr>
            <a:r>
              <a:rPr lang="en-US" sz="1400" smtClean="0">
                <a:solidFill>
                  <a:srgbClr val="FF0000"/>
                </a:solidFill>
              </a:rPr>
              <a:t>  About 6,995 Retired NARFE members in Washington (11.3 percent)</a:t>
            </a:r>
          </a:p>
          <a:p>
            <a:pPr eaLnBrk="1" hangingPunct="1">
              <a:spcBef>
                <a:spcPct val="0"/>
              </a:spcBef>
            </a:pPr>
            <a:endParaRPr lang="en-US" sz="1400" smtClean="0">
              <a:solidFill>
                <a:srgbClr val="FF0000"/>
              </a:solidFill>
            </a:endParaRPr>
          </a:p>
          <a:p>
            <a:pPr eaLnBrk="1" hangingPunct="1">
              <a:spcBef>
                <a:spcPct val="0"/>
              </a:spcBef>
            </a:pPr>
            <a:r>
              <a:rPr lang="en-US" sz="1400" smtClean="0">
                <a:solidFill>
                  <a:srgbClr val="FF0000"/>
                </a:solidFill>
              </a:rPr>
              <a:t>According to NARFE Membership, about 80 percent of all new members come from NARFE headquarters programs, and about 20 percent are brought in by chapter recruiters.</a:t>
            </a:r>
          </a:p>
          <a:p>
            <a:pPr eaLnBrk="1" hangingPunct="1">
              <a:spcBef>
                <a:spcPct val="0"/>
              </a:spcBef>
            </a:pPr>
            <a:endParaRPr lang="en-US" sz="1400" smtClean="0">
              <a:solidFill>
                <a:srgbClr val="FF0000"/>
              </a:solidFill>
            </a:endParaRP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1EA087-E144-4CA9-A9E8-264AE5C1AC7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….Prospecting:</a:t>
            </a:r>
          </a:p>
          <a:p>
            <a:pPr eaLnBrk="1" hangingPunct="1">
              <a:spcBef>
                <a:spcPct val="0"/>
              </a:spcBef>
            </a:pPr>
            <a:r>
              <a:rPr lang="en-US" smtClean="0"/>
              <a:t>	What am I looking for?</a:t>
            </a:r>
          </a:p>
          <a:p>
            <a:pPr eaLnBrk="1" hangingPunct="1">
              <a:spcBef>
                <a:spcPct val="0"/>
              </a:spcBef>
            </a:pPr>
            <a:r>
              <a:rPr lang="en-US" smtClean="0"/>
              <a:t>	Where should I look?</a:t>
            </a:r>
          </a:p>
          <a:p>
            <a:pPr eaLnBrk="1" hangingPunct="1">
              <a:spcBef>
                <a:spcPct val="0"/>
              </a:spcBef>
            </a:pPr>
            <a:r>
              <a:rPr lang="en-US" smtClean="0"/>
              <a:t>	What tools and supplies do I need?</a:t>
            </a:r>
          </a:p>
          <a:p>
            <a:pPr eaLnBrk="1" hangingPunct="1">
              <a:spcBef>
                <a:spcPct val="0"/>
              </a:spcBef>
            </a:pPr>
            <a:r>
              <a:rPr lang="en-US" smtClean="0"/>
              <a:t>	What help do I need?</a:t>
            </a:r>
          </a:p>
          <a:p>
            <a:pPr eaLnBrk="1" hangingPunct="1">
              <a:spcBef>
                <a:spcPct val="0"/>
              </a:spcBef>
            </a:pPr>
            <a:r>
              <a:rPr lang="en-US" smtClean="0"/>
              <a:t>	When do I go after it?</a:t>
            </a:r>
          </a:p>
          <a:p>
            <a:pPr eaLnBrk="1" hangingPunct="1">
              <a:spcBef>
                <a:spcPct val="0"/>
              </a:spcBef>
            </a:pPr>
            <a:r>
              <a:rPr lang="en-US" smtClean="0"/>
              <a:t>	</a:t>
            </a:r>
            <a:r>
              <a:rPr lang="en-US" b="1" smtClean="0"/>
              <a:t>How do I get it out?</a:t>
            </a:r>
          </a:p>
          <a:p>
            <a:pPr eaLnBrk="1" hangingPunct="1">
              <a:spcBef>
                <a:spcPct val="0"/>
              </a:spcBef>
            </a:pPr>
            <a:r>
              <a:rPr lang="en-US" smtClean="0"/>
              <a:t>	What do I do once I have it?</a:t>
            </a:r>
          </a:p>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FBD507-AB93-4046-8423-BF0AABD434B4}"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400" smtClean="0"/>
              <a:t> How many in your chapter actually do any recruiting?</a:t>
            </a:r>
          </a:p>
          <a:p>
            <a:pPr eaLnBrk="1" hangingPunct="1">
              <a:spcBef>
                <a:spcPct val="0"/>
              </a:spcBef>
              <a:buFontTx/>
              <a:buChar char="-"/>
            </a:pPr>
            <a:r>
              <a:rPr lang="en-US" sz="1400" smtClean="0"/>
              <a:t> Invite members to your recruiting team.</a:t>
            </a:r>
          </a:p>
          <a:p>
            <a:pPr lvl="1" eaLnBrk="1" hangingPunct="1">
              <a:spcBef>
                <a:spcPct val="0"/>
              </a:spcBef>
              <a:buFontTx/>
              <a:buChar char="-"/>
            </a:pPr>
            <a:r>
              <a:rPr lang="en-US" sz="1400" smtClean="0"/>
              <a:t> Have a regular program to invite new recruiters.</a:t>
            </a:r>
          </a:p>
          <a:p>
            <a:pPr eaLnBrk="1" hangingPunct="1">
              <a:spcBef>
                <a:spcPct val="0"/>
              </a:spcBef>
              <a:buFontTx/>
              <a:buChar char="-"/>
            </a:pPr>
            <a:r>
              <a:rPr lang="en-US" sz="1400" smtClean="0"/>
              <a:t> Train </a:t>
            </a:r>
          </a:p>
          <a:p>
            <a:pPr eaLnBrk="1" hangingPunct="1">
              <a:spcBef>
                <a:spcPct val="0"/>
              </a:spcBef>
              <a:buFontTx/>
              <a:buChar char="-"/>
            </a:pPr>
            <a:r>
              <a:rPr lang="en-US" sz="1400" smtClean="0"/>
              <a:t> Designate recruiters to work specific agencies</a:t>
            </a:r>
          </a:p>
          <a:p>
            <a:pPr lvl="1" eaLnBrk="1" hangingPunct="1">
              <a:spcBef>
                <a:spcPct val="0"/>
              </a:spcBef>
              <a:buFontTx/>
              <a:buChar char="-"/>
            </a:pPr>
            <a:r>
              <a:rPr lang="en-US" sz="1400" smtClean="0"/>
              <a:t> Let recruiters go to those agencies they were part of.</a:t>
            </a:r>
          </a:p>
          <a:p>
            <a:pPr lvl="1" eaLnBrk="1" hangingPunct="1">
              <a:spcBef>
                <a:spcPct val="0"/>
              </a:spcBef>
              <a:buFontTx/>
              <a:buChar char="-"/>
            </a:pPr>
            <a:r>
              <a:rPr lang="en-US" sz="1400" smtClean="0"/>
              <a:t> Security access to installations, facilities.</a:t>
            </a:r>
          </a:p>
          <a:p>
            <a:pPr eaLnBrk="1" hangingPunct="1">
              <a:spcBef>
                <a:spcPct val="0"/>
              </a:spcBef>
              <a:buFontTx/>
              <a:buChar char="-"/>
            </a:pPr>
            <a:r>
              <a:rPr lang="en-US" sz="1400" smtClean="0"/>
              <a:t> Build a schedule of recruiting activities</a:t>
            </a:r>
          </a:p>
          <a:p>
            <a:pPr eaLnBrk="1" hangingPunct="1">
              <a:spcBef>
                <a:spcPct val="0"/>
              </a:spcBef>
              <a:buFontTx/>
              <a:buChar char="-"/>
            </a:pPr>
            <a:r>
              <a:rPr lang="en-US" sz="1400" smtClean="0"/>
              <a:t> Start with simple tasks and limited time, work up</a:t>
            </a:r>
          </a:p>
          <a:p>
            <a:pPr eaLnBrk="1" hangingPunct="1">
              <a:spcBef>
                <a:spcPct val="0"/>
              </a:spcBef>
              <a:buFontTx/>
              <a:buChar char="-"/>
            </a:pPr>
            <a:r>
              <a:rPr lang="en-US" sz="1400" smtClean="0"/>
              <a:t> Coordinate handling of materials</a:t>
            </a:r>
          </a:p>
          <a:p>
            <a:pPr lvl="1" eaLnBrk="1" hangingPunct="1">
              <a:spcBef>
                <a:spcPct val="0"/>
              </a:spcBef>
              <a:buFontTx/>
              <a:buChar char="-"/>
            </a:pPr>
            <a:r>
              <a:rPr lang="en-US" sz="1400" smtClean="0"/>
              <a:t> </a:t>
            </a:r>
          </a:p>
          <a:p>
            <a:pPr eaLnBrk="1" hangingPunct="1">
              <a:spcBef>
                <a:spcPct val="0"/>
              </a:spcBef>
              <a:buFontTx/>
              <a:buChar char="-"/>
            </a:pPr>
            <a:r>
              <a:rPr lang="en-US" sz="1400" smtClean="0"/>
              <a:t> Spokane has built a team, build on their ideas.</a:t>
            </a:r>
          </a:p>
          <a:p>
            <a:pPr eaLnBrk="1" hangingPunct="1">
              <a:spcBef>
                <a:spcPct val="0"/>
              </a:spcBef>
              <a:buFontTx/>
              <a:buChar char="-"/>
            </a:pPr>
            <a:r>
              <a:rPr lang="en-US" sz="1400" smtClean="0"/>
              <a:t>	</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2002F6-FE12-47FA-BA0D-E2F0461042D3}"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….Prospecting:</a:t>
            </a:r>
          </a:p>
          <a:p>
            <a:pPr eaLnBrk="1" hangingPunct="1">
              <a:spcBef>
                <a:spcPct val="0"/>
              </a:spcBef>
            </a:pPr>
            <a:r>
              <a:rPr lang="en-US" smtClean="0"/>
              <a:t>	What am I looking for?</a:t>
            </a:r>
          </a:p>
          <a:p>
            <a:pPr eaLnBrk="1" hangingPunct="1">
              <a:spcBef>
                <a:spcPct val="0"/>
              </a:spcBef>
            </a:pPr>
            <a:r>
              <a:rPr lang="en-US" smtClean="0"/>
              <a:t>	Where should I look?</a:t>
            </a:r>
          </a:p>
          <a:p>
            <a:pPr eaLnBrk="1" hangingPunct="1">
              <a:spcBef>
                <a:spcPct val="0"/>
              </a:spcBef>
            </a:pPr>
            <a:r>
              <a:rPr lang="en-US" smtClean="0"/>
              <a:t>	What tools and supplies do I need?</a:t>
            </a:r>
          </a:p>
          <a:p>
            <a:pPr eaLnBrk="1" hangingPunct="1">
              <a:spcBef>
                <a:spcPct val="0"/>
              </a:spcBef>
            </a:pPr>
            <a:r>
              <a:rPr lang="en-US" smtClean="0"/>
              <a:t>	What help do I need?</a:t>
            </a:r>
          </a:p>
          <a:p>
            <a:pPr eaLnBrk="1" hangingPunct="1">
              <a:spcBef>
                <a:spcPct val="0"/>
              </a:spcBef>
            </a:pPr>
            <a:r>
              <a:rPr lang="en-US" smtClean="0"/>
              <a:t>	When do I go after it?</a:t>
            </a:r>
          </a:p>
          <a:p>
            <a:pPr eaLnBrk="1" hangingPunct="1">
              <a:spcBef>
                <a:spcPct val="0"/>
              </a:spcBef>
            </a:pPr>
            <a:r>
              <a:rPr lang="en-US" smtClean="0"/>
              <a:t>	How do I get it out?</a:t>
            </a:r>
          </a:p>
          <a:p>
            <a:pPr eaLnBrk="1" hangingPunct="1">
              <a:spcBef>
                <a:spcPct val="0"/>
              </a:spcBef>
            </a:pPr>
            <a:r>
              <a:rPr lang="en-US" smtClean="0"/>
              <a:t>	</a:t>
            </a:r>
            <a:r>
              <a:rPr lang="en-US" b="1" smtClean="0"/>
              <a:t>What do I do once I have it?</a:t>
            </a:r>
          </a:p>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E24A92-88F2-4FCB-9885-3E0E4FF2A519}"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smtClean="0">
                <a:latin typeface="+mj-lt"/>
              </a:rPr>
              <a:t>Eureka -  You Found a prospect.  </a:t>
            </a:r>
            <a:r>
              <a:rPr lang="en-US" sz="1400" dirty="0" smtClean="0">
                <a:latin typeface="+mj-lt"/>
                <a:cs typeface="Arial" pitchFamily="34" charset="0"/>
              </a:rPr>
              <a:t>Are you done?</a:t>
            </a:r>
            <a:endParaRPr lang="en-US" sz="1400" dirty="0">
              <a:latin typeface="+mj-lt"/>
            </a:endParaRP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8AE5F5-1DBD-4439-9892-45B40F7E4749}"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What is a prospect? (Let them tell me: Someone eligible for a federal annuity who has shown an interest in NARFE, but has not yet joined.)</a:t>
            </a:r>
          </a:p>
          <a:p>
            <a:pPr eaLnBrk="1" hangingPunct="1">
              <a:spcBef>
                <a:spcPct val="0"/>
              </a:spcBef>
            </a:pPr>
            <a:endParaRPr lang="en-US" smtClean="0"/>
          </a:p>
          <a:p>
            <a:pPr eaLnBrk="1" hangingPunct="1">
              <a:spcBef>
                <a:spcPct val="0"/>
              </a:spcBef>
            </a:pPr>
            <a:r>
              <a:rPr lang="en-US" smtClean="0"/>
              <a:t> How many do we get?  (__ in the federation last quarter – get the chapter breakout).  How many are out there?  How many are members?</a:t>
            </a:r>
          </a:p>
          <a:p>
            <a:pPr eaLnBrk="1" hangingPunct="1">
              <a:spcBef>
                <a:spcPct val="0"/>
              </a:spcBef>
            </a:pPr>
            <a:endParaRPr lang="en-US" smtClean="0"/>
          </a:p>
          <a:p>
            <a:pPr eaLnBrk="1" hangingPunct="1">
              <a:spcBef>
                <a:spcPct val="0"/>
              </a:spcBef>
            </a:pPr>
            <a:r>
              <a:rPr lang="en-US" smtClean="0"/>
              <a:t>What do we do with them?  </a:t>
            </a:r>
          </a:p>
          <a:p>
            <a:pPr eaLnBrk="1" hangingPunct="1">
              <a:spcBef>
                <a:spcPct val="0"/>
              </a:spcBef>
              <a:buFontTx/>
              <a:buChar char="-"/>
            </a:pPr>
            <a:r>
              <a:rPr lang="en-US" smtClean="0"/>
              <a:t> Ignore them?  Many chapters do.</a:t>
            </a:r>
          </a:p>
          <a:p>
            <a:pPr eaLnBrk="1" hangingPunct="1">
              <a:spcBef>
                <a:spcPct val="0"/>
              </a:spcBef>
              <a:buFontTx/>
              <a:buChar char="-"/>
            </a:pPr>
            <a:r>
              <a:rPr lang="en-US" smtClean="0"/>
              <a:t> Make quick contact</a:t>
            </a:r>
          </a:p>
          <a:p>
            <a:pPr eaLnBrk="1" hangingPunct="1">
              <a:spcBef>
                <a:spcPct val="0"/>
              </a:spcBef>
            </a:pPr>
            <a:endParaRPr lang="en-US" smtClean="0"/>
          </a:p>
          <a:p>
            <a:pPr eaLnBrk="1" hangingPunct="1">
              <a:spcBef>
                <a:spcPct val="0"/>
              </a:spcBef>
            </a:pPr>
            <a:r>
              <a:rPr lang="en-US" smtClean="0"/>
              <a:t>Who should be doing anything?</a:t>
            </a:r>
          </a:p>
          <a:p>
            <a:pPr eaLnBrk="1" hangingPunct="1">
              <a:spcBef>
                <a:spcPct val="0"/>
              </a:spcBef>
            </a:pPr>
            <a:r>
              <a:rPr lang="en-US" smtClean="0"/>
              <a:t>- Chapter President should be aware of names and numbers</a:t>
            </a:r>
          </a:p>
          <a:p>
            <a:pPr eaLnBrk="1" hangingPunct="1">
              <a:spcBef>
                <a:spcPct val="0"/>
              </a:spcBef>
              <a:buFontTx/>
              <a:buChar char="-"/>
            </a:pPr>
            <a:r>
              <a:rPr lang="en-US" smtClean="0"/>
              <a:t> Contact should be a Chapter Membership or Recruiter responsibility.  Designate.</a:t>
            </a:r>
          </a:p>
          <a:p>
            <a:pPr eaLnBrk="1" hangingPunct="1">
              <a:spcBef>
                <a:spcPct val="0"/>
              </a:spcBef>
              <a:buFontTx/>
              <a:buChar char="-"/>
            </a:pPr>
            <a:r>
              <a:rPr lang="en-US" smtClean="0"/>
              <a:t> If you have multiples, (Ch 43 recently had 10) Chapter might want to consider doing something special.</a:t>
            </a:r>
          </a:p>
          <a:p>
            <a:pPr eaLnBrk="1" hangingPunct="1">
              <a:spcBef>
                <a:spcPct val="0"/>
              </a:spcBef>
              <a:buFontTx/>
              <a:buChar char="-"/>
            </a:pPr>
            <a:r>
              <a:rPr lang="en-US" smtClean="0"/>
              <a:t> Federation Membership Chair/Committee should monitor and poke.</a:t>
            </a:r>
          </a:p>
          <a:p>
            <a:pPr eaLnBrk="1" hangingPunct="1">
              <a:spcBef>
                <a:spcPct val="0"/>
              </a:spcBef>
              <a:buFontTx/>
              <a:buChar char="-"/>
            </a:pPr>
            <a:r>
              <a:rPr lang="en-US" smtClean="0"/>
              <a:t> District VP should also promote.</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EA628E-7840-4E7A-A5D9-60E802C4D2A7}"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smtClean="0"/>
          </a:p>
          <a:p>
            <a:pPr eaLnBrk="1" hangingPunct="1">
              <a:spcBef>
                <a:spcPct val="0"/>
              </a:spcBef>
            </a:pPr>
            <a:r>
              <a:rPr lang="en-US" sz="1400" u="sng" smtClean="0"/>
              <a:t>What is a Prospect?</a:t>
            </a:r>
            <a:r>
              <a:rPr lang="en-US" sz="1400" smtClean="0"/>
              <a:t>  The end result of all those informational activities – but they are not yet members.</a:t>
            </a:r>
          </a:p>
          <a:p>
            <a:pPr eaLnBrk="1" hangingPunct="1">
              <a:spcBef>
                <a:spcPct val="0"/>
              </a:spcBef>
            </a:pPr>
            <a:r>
              <a:rPr lang="en-US" sz="1400" smtClean="0"/>
              <a:t> Locally generated.  What do you do once you have the names?</a:t>
            </a:r>
          </a:p>
          <a:p>
            <a:pPr eaLnBrk="1" hangingPunct="1">
              <a:spcBef>
                <a:spcPct val="0"/>
              </a:spcBef>
            </a:pPr>
            <a:r>
              <a:rPr lang="en-US" sz="1400" smtClean="0"/>
              <a:t> Nationally generated.  </a:t>
            </a:r>
          </a:p>
          <a:p>
            <a:pPr lvl="1" eaLnBrk="1" hangingPunct="1">
              <a:spcBef>
                <a:spcPct val="0"/>
              </a:spcBef>
            </a:pPr>
            <a:r>
              <a:rPr lang="en-US" sz="1400" smtClean="0"/>
              <a:t>What does it take to get on the list (M-112)?</a:t>
            </a:r>
          </a:p>
          <a:p>
            <a:pPr lvl="1" eaLnBrk="1" hangingPunct="1">
              <a:spcBef>
                <a:spcPct val="0"/>
              </a:spcBef>
            </a:pPr>
            <a:r>
              <a:rPr lang="en-US" sz="1400" smtClean="0"/>
              <a:t>What, if anything, does NARFE do (send materials, etc) for those individuals  when they are put on the list?  </a:t>
            </a:r>
          </a:p>
          <a:p>
            <a:pPr lvl="1" eaLnBrk="1" hangingPunct="1">
              <a:spcBef>
                <a:spcPct val="0"/>
              </a:spcBef>
            </a:pPr>
            <a:r>
              <a:rPr lang="en-US" sz="1400" smtClean="0"/>
              <a:t>What should you do once you get the new prospect name on the list?</a:t>
            </a:r>
          </a:p>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45CFEC-9707-437C-822A-3F4BBA52E214}"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smtClean="0"/>
              <a:t>Working with prospect cards and lists.  Contact, contact, contact.  Be timely.</a:t>
            </a:r>
          </a:p>
          <a:p>
            <a:pPr eaLnBrk="1" hangingPunct="1">
              <a:spcBef>
                <a:spcPct val="0"/>
              </a:spcBef>
            </a:pPr>
            <a:endParaRPr lang="en-US" sz="1300" smtClean="0"/>
          </a:p>
          <a:p>
            <a:pPr eaLnBrk="1" hangingPunct="1">
              <a:spcBef>
                <a:spcPct val="0"/>
              </a:spcBef>
            </a:pPr>
            <a:r>
              <a:rPr lang="en-US" sz="1300" smtClean="0"/>
              <a:t>Per John Clements:</a:t>
            </a:r>
          </a:p>
          <a:p>
            <a:pPr eaLnBrk="1" hangingPunct="1">
              <a:spcBef>
                <a:spcPct val="0"/>
              </a:spcBef>
            </a:pPr>
            <a:r>
              <a:rPr lang="en-US" sz="1300" b="1" smtClean="0"/>
              <a:t>How does NARFE get prospect names onto the M-112?  </a:t>
            </a:r>
            <a:r>
              <a:rPr lang="en-US" sz="1300" smtClean="0"/>
              <a:t>Usually from call-ins, other lists from organizations or events, etc. </a:t>
            </a:r>
          </a:p>
          <a:p>
            <a:pPr eaLnBrk="1" hangingPunct="1">
              <a:spcBef>
                <a:spcPct val="0"/>
              </a:spcBef>
            </a:pPr>
            <a:endParaRPr lang="en-US" sz="1300" smtClean="0"/>
          </a:p>
          <a:p>
            <a:pPr eaLnBrk="1" hangingPunct="1">
              <a:spcBef>
                <a:spcPct val="0"/>
              </a:spcBef>
            </a:pPr>
            <a:r>
              <a:rPr lang="en-US" sz="1300" b="1" smtClean="0"/>
              <a:t>What does NARFE do for the prospects? </a:t>
            </a:r>
            <a:r>
              <a:rPr lang="en-US" sz="1300" smtClean="0"/>
              <a:t> Enter name and contact information  immediately into the database.  As soon as it is entered, NARFE assigns a membership number, then they do a special mailing of a recruiting kit.  This includes the Chapter address and the Chapter president’ s name and phone # (from the latest F-7 report) and says that the chapter will be getting in touch with them shortly.  Then, NARFE posts the info on the M-112.  </a:t>
            </a:r>
          </a:p>
          <a:p>
            <a:pPr eaLnBrk="1" hangingPunct="1">
              <a:spcBef>
                <a:spcPct val="0"/>
              </a:spcBef>
            </a:pPr>
            <a:endParaRPr lang="en-US" sz="1300" smtClean="0"/>
          </a:p>
          <a:p>
            <a:pPr eaLnBrk="1" hangingPunct="1">
              <a:spcBef>
                <a:spcPct val="0"/>
              </a:spcBef>
            </a:pPr>
            <a:r>
              <a:rPr lang="en-US" sz="1300" b="1" smtClean="0"/>
              <a:t>What does NARFE expect the chapter or federation do with the prospect names?</a:t>
            </a:r>
            <a:r>
              <a:rPr lang="en-US" sz="1300" smtClean="0"/>
              <a:t>  When the chapter gets it, they “should be all over it”.  Maybe 10 - 20 percent of chapters actually do.  Make contact…eyeball to eyeball is best, a phone call next best.  If e-mail address.  </a:t>
            </a:r>
          </a:p>
          <a:p>
            <a:pPr eaLnBrk="1" hangingPunct="1">
              <a:spcBef>
                <a:spcPct val="0"/>
              </a:spcBef>
            </a:pPr>
            <a:endParaRPr lang="en-US" sz="1300" smtClean="0"/>
          </a:p>
          <a:p>
            <a:pPr eaLnBrk="1" hangingPunct="1">
              <a:spcBef>
                <a:spcPct val="0"/>
              </a:spcBef>
            </a:pPr>
            <a:r>
              <a:rPr lang="en-US" sz="1300" smtClean="0"/>
              <a:t>On the NARFE Website – Leadership/Recruiting, a plan from the Golden Eagle Chapter calls for:</a:t>
            </a:r>
          </a:p>
          <a:p>
            <a:pPr eaLnBrk="1" hangingPunct="1">
              <a:spcBef>
                <a:spcPct val="0"/>
              </a:spcBef>
            </a:pPr>
            <a:r>
              <a:rPr lang="en-US" sz="1300" smtClean="0"/>
              <a:t>“The President shall contact by telephone new and prospective members, as identified in the M-112 reports. This shall be done monthly upon receipt of the report.  (Might have some talking points)” and  “- The Membership Chair shall send any new member a welcoming letter and any prospective member a recruitment letter (from the letterbook). This shall be done in addition to the contact as noted above. This shall be done monthly upon receipt of the M-112 report.”</a:t>
            </a:r>
          </a:p>
          <a:p>
            <a:pPr eaLnBrk="1" hangingPunct="1">
              <a:spcBef>
                <a:spcPct val="0"/>
              </a:spcBef>
            </a:pPr>
            <a:endParaRPr lang="en-US" sz="1300" smtClean="0"/>
          </a:p>
          <a:p>
            <a:pPr eaLnBrk="1" hangingPunct="1">
              <a:spcBef>
                <a:spcPct val="0"/>
              </a:spcBef>
            </a:pPr>
            <a:r>
              <a:rPr lang="en-US" sz="1300" b="1" smtClean="0"/>
              <a:t>Does NARFE or the Federation provide any follow-up tools for working with prospects?   </a:t>
            </a:r>
            <a:r>
              <a:rPr lang="en-US" sz="1300" smtClean="0"/>
              <a:t>Recruiting and Retention Journal.  Particularly the February and May Recruiting and Retention Journal.  Items on the NARFE Web Site, NARFE Magazine, GEMS and Hotline information, NARFEWA website, etc.</a:t>
            </a:r>
          </a:p>
          <a:p>
            <a:pPr eaLnBrk="1" hangingPunct="1">
              <a:spcBef>
                <a:spcPct val="0"/>
              </a:spcBef>
            </a:pPr>
            <a:endParaRPr lang="en-US" sz="1300" smtClean="0"/>
          </a:p>
          <a:p>
            <a:pPr eaLnBrk="1" hangingPunct="1">
              <a:spcBef>
                <a:spcPct val="0"/>
              </a:spcBef>
            </a:pPr>
            <a:r>
              <a:rPr lang="en-US" sz="1300" b="1" smtClean="0"/>
              <a:t>Are there any incentives to the chapter for working with prospects?  $10 for recruiting AFEs, $2 for Retirees.  In addition, recruiter gets an </a:t>
            </a:r>
            <a:r>
              <a:rPr lang="en-US" sz="1300" smtClean="0"/>
              <a:t>$8 recruiting fee.</a:t>
            </a:r>
          </a:p>
          <a:p>
            <a:pPr eaLnBrk="1" hangingPunct="1">
              <a:spcBef>
                <a:spcPct val="0"/>
              </a:spcBef>
            </a:pPr>
            <a:endParaRPr lang="en-US" sz="1300" smtClean="0"/>
          </a:p>
          <a:p>
            <a:pPr eaLnBrk="1" hangingPunct="1">
              <a:spcBef>
                <a:spcPct val="0"/>
              </a:spcBef>
            </a:pPr>
            <a:r>
              <a:rPr lang="en-US" sz="1300" b="1" smtClean="0"/>
              <a:t>Is there any training material available on how to effectively work the prospect list?</a:t>
            </a:r>
            <a:r>
              <a:rPr lang="en-US" sz="1300" smtClean="0"/>
              <a:t>  Recruiting and Retention Journal (can find on the web.  Can get archived copies on the web.  Membership manual).</a:t>
            </a:r>
          </a:p>
          <a:p>
            <a:pPr eaLnBrk="1" hangingPunct="1">
              <a:spcBef>
                <a:spcPct val="0"/>
              </a:spcBef>
            </a:pPr>
            <a:endParaRPr lang="en-US" sz="130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A1E914-D895-4ABE-A1E8-5B8BBF87D289}"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Working with prospect cards and lists.  Contact, contact, contact.  Be timely.</a:t>
            </a:r>
          </a:p>
          <a:p>
            <a:pPr eaLnBrk="1" hangingPunct="1">
              <a:spcBef>
                <a:spcPct val="0"/>
              </a:spcBef>
            </a:pPr>
            <a:endParaRPr lang="en-US" sz="1400" smtClean="0"/>
          </a:p>
          <a:p>
            <a:pPr eaLnBrk="1" hangingPunct="1">
              <a:spcBef>
                <a:spcPct val="0"/>
              </a:spcBef>
            </a:pPr>
            <a:r>
              <a:rPr lang="en-US" sz="1400" smtClean="0"/>
              <a:t>How do they find you, or NARFE?</a:t>
            </a:r>
          </a:p>
          <a:p>
            <a:pPr eaLnBrk="1" hangingPunct="1">
              <a:spcBef>
                <a:spcPct val="0"/>
              </a:spcBef>
            </a:pPr>
            <a:r>
              <a:rPr lang="en-US" sz="1400" smtClean="0"/>
              <a:t>Be sure you have contact information on your materials</a:t>
            </a:r>
          </a:p>
          <a:p>
            <a:pPr lvl="1" eaLnBrk="1" hangingPunct="1">
              <a:spcBef>
                <a:spcPct val="0"/>
              </a:spcBef>
            </a:pPr>
            <a:r>
              <a:rPr lang="en-US" sz="1400" smtClean="0"/>
              <a:t>Recruiter  member number on all application forms</a:t>
            </a:r>
          </a:p>
          <a:p>
            <a:pPr lvl="1" eaLnBrk="1" hangingPunct="1">
              <a:spcBef>
                <a:spcPct val="0"/>
              </a:spcBef>
            </a:pPr>
            <a:r>
              <a:rPr lang="en-US" sz="1400" smtClean="0"/>
              <a:t>Stickers with the chapter or your contact information on NARFE magazines or other handouts</a:t>
            </a:r>
          </a:p>
          <a:p>
            <a:pPr lvl="1" eaLnBrk="1" hangingPunct="1">
              <a:spcBef>
                <a:spcPct val="0"/>
              </a:spcBef>
            </a:pPr>
            <a:r>
              <a:rPr lang="en-US" sz="1400" smtClean="0"/>
              <a:t>Use the NARFE Pens</a:t>
            </a:r>
          </a:p>
          <a:p>
            <a:pPr lvl="1" eaLnBrk="1" hangingPunct="1">
              <a:spcBef>
                <a:spcPct val="0"/>
              </a:spcBef>
            </a:pPr>
            <a:r>
              <a:rPr lang="en-US" sz="1400" smtClean="0"/>
              <a:t>Push the </a:t>
            </a:r>
            <a:r>
              <a:rPr lang="en-US" sz="1400" u="sng" smtClean="0">
                <a:hlinkClick r:id="rId3"/>
              </a:rPr>
              <a:t>www.narfe.org</a:t>
            </a:r>
            <a:r>
              <a:rPr lang="en-US" sz="1400" smtClean="0"/>
              <a:t> web site.</a:t>
            </a:r>
          </a:p>
          <a:p>
            <a:pPr eaLnBrk="1" hangingPunct="1">
              <a:spcBef>
                <a:spcPct val="0"/>
              </a:spcBef>
            </a:pPr>
            <a:r>
              <a:rPr lang="en-US" sz="1400" smtClean="0"/>
              <a:t>If they are out of your chapter’s area, be sure to pass their contact information on to NARFE recruiting or the appropriate chapter or federation.</a:t>
            </a:r>
          </a:p>
          <a:p>
            <a:pPr eaLnBrk="1" hangingPunct="1">
              <a:spcBef>
                <a:spcPct val="0"/>
              </a:spcBef>
            </a:pPr>
            <a:r>
              <a:rPr lang="en-US" sz="1400" smtClean="0"/>
              <a:t>…It typically takes multiple (7-10) contacts before consumers take action.</a:t>
            </a:r>
          </a:p>
          <a:p>
            <a:pPr eaLnBrk="1" hangingPunct="1">
              <a:spcBef>
                <a:spcPct val="0"/>
              </a:spcBef>
            </a:pPr>
            <a:r>
              <a:rPr lang="en-US" sz="1400" smtClean="0"/>
              <a:t>…encourage prospects to provide you with an e-mail address…work, home or both.  If you get it, be sure to follow up with an occasional message.</a:t>
            </a:r>
          </a:p>
          <a:p>
            <a:pPr eaLnBrk="1" hangingPunct="1">
              <a:spcBef>
                <a:spcPct val="0"/>
              </a:spcBef>
            </a:pPr>
            <a:r>
              <a:rPr lang="en-US" sz="1400" smtClean="0"/>
              <a:t>- CONTINUOUSLY REINFORCE YOUR MESSAGE - </a:t>
            </a:r>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35809-7F7A-48DE-9130-F9122B189965}"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Making…and keeping…contact.</a:t>
            </a:r>
          </a:p>
          <a:p>
            <a:pPr eaLnBrk="1" hangingPunct="1">
              <a:spcBef>
                <a:spcPct val="0"/>
              </a:spcBef>
            </a:pPr>
            <a:endParaRPr lang="en-US" sz="1400" smtClean="0"/>
          </a:p>
          <a:p>
            <a:pPr eaLnBrk="1" hangingPunct="1">
              <a:spcBef>
                <a:spcPct val="0"/>
              </a:spcBef>
              <a:buFontTx/>
              <a:buChar char="-"/>
            </a:pPr>
            <a:r>
              <a:rPr lang="en-US" sz="1400" smtClean="0"/>
              <a:t>It typically takes multiple (7-10) contacts before consumers take action.  Johnny Appleseed Chapter 612, in Mansfield, OH, notes that they “have sent applications as many as three or four times to the same prospect before they joined.”</a:t>
            </a:r>
          </a:p>
          <a:p>
            <a:pPr eaLnBrk="1" hangingPunct="1">
              <a:spcBef>
                <a:spcPct val="0"/>
              </a:spcBef>
              <a:buFontTx/>
              <a:buChar char="-"/>
            </a:pPr>
            <a:endParaRPr lang="en-US" sz="1400" smtClean="0"/>
          </a:p>
          <a:p>
            <a:pPr eaLnBrk="1" hangingPunct="1">
              <a:spcBef>
                <a:spcPct val="0"/>
              </a:spcBef>
              <a:buFontTx/>
              <a:buChar char="-"/>
            </a:pPr>
            <a:r>
              <a:rPr lang="en-US" sz="1400" smtClean="0"/>
              <a:t> Please, Please, Please, encourage prospects to provide you with an e-mail address…work, home or both.  It makes it so much cheaper and easier to follow up…and once in, to keep them posted on chapter and NARFE programs and needs.   If you get it in the recruiting stage, be sure to follow up with an occasional message.</a:t>
            </a:r>
          </a:p>
          <a:p>
            <a:pPr eaLnBrk="1" hangingPunct="1">
              <a:spcBef>
                <a:spcPct val="0"/>
              </a:spcBef>
              <a:buFontTx/>
              <a:buChar char="-"/>
            </a:pPr>
            <a:endParaRPr lang="en-US" sz="1400" smtClean="0"/>
          </a:p>
          <a:p>
            <a:pPr eaLnBrk="1" hangingPunct="1">
              <a:spcBef>
                <a:spcPct val="0"/>
              </a:spcBef>
              <a:buFontTx/>
              <a:buChar char="-"/>
            </a:pPr>
            <a:r>
              <a:rPr lang="en-US" sz="1400" smtClean="0"/>
              <a:t> Let NARFE do the heavy lifting with mailings.  </a:t>
            </a:r>
          </a:p>
          <a:p>
            <a:pPr eaLnBrk="1" hangingPunct="1">
              <a:spcBef>
                <a:spcPct val="0"/>
              </a:spcBef>
              <a:buFontTx/>
              <a:buChar char="-"/>
            </a:pPr>
            <a:endParaRPr lang="en-US" sz="1400" smtClean="0"/>
          </a:p>
          <a:p>
            <a:pPr eaLnBrk="1" hangingPunct="1">
              <a:spcBef>
                <a:spcPct val="0"/>
              </a:spcBef>
              <a:buFontTx/>
              <a:buChar char="-"/>
            </a:pPr>
            <a:r>
              <a:rPr lang="en-US" sz="1400" smtClean="0"/>
              <a:t> Use Letterbox letters…There are two draft recruiting letters that can be modified. Be advised, there is no such letter aimed at FERS employees or retirees.</a:t>
            </a:r>
          </a:p>
          <a:p>
            <a:pPr eaLnBrk="1" hangingPunct="1">
              <a:spcBef>
                <a:spcPct val="0"/>
              </a:spcBef>
              <a:buFontTx/>
              <a:buChar char="-"/>
            </a:pPr>
            <a:endParaRPr lang="en-US" sz="1400" smtClean="0"/>
          </a:p>
          <a:p>
            <a:pPr eaLnBrk="1" hangingPunct="1">
              <a:spcBef>
                <a:spcPct val="0"/>
              </a:spcBef>
              <a:buFontTx/>
              <a:buChar char="-"/>
            </a:pPr>
            <a:r>
              <a:rPr lang="en-US" sz="1400" smtClean="0"/>
              <a:t> The Federation is working on a post card that chapters might be able to send out.  </a:t>
            </a:r>
          </a:p>
          <a:p>
            <a:pPr eaLnBrk="1" hangingPunct="1">
              <a:spcBef>
                <a:spcPct val="0"/>
              </a:spcBef>
              <a:buFontTx/>
              <a:buChar char="-"/>
            </a:pPr>
            <a:endParaRPr lang="en-US" sz="1400" smtClean="0"/>
          </a:p>
          <a:p>
            <a:pPr eaLnBrk="1" hangingPunct="1">
              <a:spcBef>
                <a:spcPct val="0"/>
              </a:spcBef>
              <a:buFontTx/>
              <a:buChar char="-"/>
            </a:pPr>
            <a:r>
              <a:rPr lang="en-US" sz="1400" smtClean="0"/>
              <a:t> Some chapters designate who calls prospects.  In ONE, the Chapter President is specifically tasked with calling the new prospects received each month.  Others assign the task to Membership Chair…or someone on the Membership Committee.</a:t>
            </a:r>
          </a:p>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517168-9004-42A2-8505-59C9ADFA99C4}"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When are you done?   Probably never.</a:t>
            </a:r>
          </a:p>
          <a:p>
            <a:pPr eaLnBrk="1" hangingPunct="1">
              <a:spcBef>
                <a:spcPct val="0"/>
              </a:spcBef>
            </a:pPr>
            <a:endParaRPr lang="en-US" sz="1400" smtClean="0"/>
          </a:p>
          <a:p>
            <a:pPr eaLnBrk="1" hangingPunct="1">
              <a:spcBef>
                <a:spcPct val="0"/>
              </a:spcBef>
            </a:pPr>
            <a:r>
              <a:rPr lang="en-US" sz="1400" smtClean="0"/>
              <a:t>Go back over the chapter records from the past year.  Make contact with all of those prospects who have been missed.  </a:t>
            </a:r>
          </a:p>
          <a:p>
            <a:pPr eaLnBrk="1" hangingPunct="1">
              <a:spcBef>
                <a:spcPct val="0"/>
              </a:spcBef>
            </a:pPr>
            <a:r>
              <a:rPr lang="en-US" sz="1400" smtClean="0"/>
              <a:t>Get a feel for how many prospects should you have converted into members.  Redouble your efforts.</a:t>
            </a:r>
          </a:p>
          <a:p>
            <a:pPr eaLnBrk="1" hangingPunct="1">
              <a:spcBef>
                <a:spcPct val="0"/>
              </a:spcBef>
            </a:pPr>
            <a:endParaRPr lang="en-US" sz="1400" smtClean="0"/>
          </a:p>
          <a:p>
            <a:pPr eaLnBrk="1" hangingPunct="1">
              <a:spcBef>
                <a:spcPct val="0"/>
              </a:spcBef>
            </a:pPr>
            <a:r>
              <a:rPr lang="en-US" sz="1400" smtClean="0"/>
              <a:t>We are our best advertising for NARFE.  Build a program to get out there regularly…see as many retirees and active employees as you can.  Inform them about NARFE.  </a:t>
            </a:r>
          </a:p>
          <a:p>
            <a:pPr eaLnBrk="1" hangingPunct="1">
              <a:spcBef>
                <a:spcPct val="0"/>
              </a:spcBef>
            </a:pPr>
            <a:endParaRPr lang="en-US" sz="1400" smtClean="0"/>
          </a:p>
          <a:p>
            <a:pPr eaLnBrk="1" hangingPunct="1">
              <a:spcBef>
                <a:spcPct val="0"/>
              </a:spcBef>
            </a:pPr>
            <a:r>
              <a:rPr lang="en-US" sz="1400" smtClean="0"/>
              <a:t>Remember:  There are nearly 90,000 federal employees in Washington state.  There are </a:t>
            </a:r>
            <a:r>
              <a:rPr lang="en-US" sz="1400" b="1" smtClean="0"/>
              <a:t>1068 </a:t>
            </a:r>
            <a:r>
              <a:rPr lang="en-US" sz="1400" smtClean="0"/>
              <a:t>AFE members in Washington.  (1.2%)</a:t>
            </a:r>
          </a:p>
          <a:p>
            <a:pPr eaLnBrk="1" hangingPunct="1">
              <a:spcBef>
                <a:spcPct val="0"/>
              </a:spcBef>
            </a:pPr>
            <a:endParaRPr lang="en-US" sz="1400" smtClean="0"/>
          </a:p>
          <a:p>
            <a:pPr eaLnBrk="1" hangingPunct="1">
              <a:spcBef>
                <a:spcPct val="0"/>
              </a:spcBef>
            </a:pPr>
            <a:r>
              <a:rPr lang="en-US" sz="1400" smtClean="0"/>
              <a:t>There are nearly 60,000 retirees and annuitants in Washington state.  There are </a:t>
            </a:r>
            <a:r>
              <a:rPr lang="en-US" sz="1400" b="1" smtClean="0"/>
              <a:t>6995</a:t>
            </a:r>
            <a:r>
              <a:rPr lang="en-US" sz="1400" smtClean="0"/>
              <a:t> retiree/annuitant members in Washington.  (11.6%)</a:t>
            </a:r>
          </a:p>
          <a:p>
            <a:pPr eaLnBrk="1" hangingPunct="1">
              <a:spcBef>
                <a:spcPct val="0"/>
              </a:spcBef>
            </a:pPr>
            <a:endParaRPr lang="en-US" sz="1400" smtClean="0"/>
          </a:p>
          <a:p>
            <a:pPr eaLnBrk="1" hangingPunct="1">
              <a:spcBef>
                <a:spcPct val="0"/>
              </a:spcBef>
            </a:pPr>
            <a:r>
              <a:rPr lang="en-US" sz="1400" smtClean="0"/>
              <a:t>So, </a:t>
            </a:r>
            <a:r>
              <a:rPr lang="en-US" sz="1400" b="1" smtClean="0"/>
              <a:t>150,000</a:t>
            </a:r>
            <a:r>
              <a:rPr lang="en-US" sz="1400" smtClean="0"/>
              <a:t> possibles, </a:t>
            </a:r>
            <a:r>
              <a:rPr lang="en-US" sz="1400" b="1" smtClean="0"/>
              <a:t>8016</a:t>
            </a:r>
            <a:r>
              <a:rPr lang="en-US" sz="1400" smtClean="0"/>
              <a:t> actual members.  </a:t>
            </a:r>
            <a:r>
              <a:rPr lang="en-US" sz="1400" b="1" smtClean="0"/>
              <a:t>We have a long way to go!</a:t>
            </a:r>
          </a:p>
          <a:p>
            <a:pPr eaLnBrk="1" hangingPunct="1">
              <a:spcBef>
                <a:spcPct val="0"/>
              </a:spcBef>
            </a:pPr>
            <a:endParaRPr lang="en-US" sz="140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92A32-1FC5-4A3F-B093-F4BDE36CF18F}"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As we try to improve those numbers, What are you personally doing to help recruit?</a:t>
            </a:r>
          </a:p>
          <a:p>
            <a:pPr eaLnBrk="1" hangingPunct="1">
              <a:spcBef>
                <a:spcPct val="0"/>
              </a:spcBef>
            </a:pPr>
            <a:r>
              <a:rPr lang="en-US" sz="1400" smtClean="0"/>
              <a:t>How could we best find and recruit retirees, as well as AFEs?  Every chapter has X hundred sets of eyes, members who meet other retirees in the community.</a:t>
            </a:r>
          </a:p>
          <a:p>
            <a:pPr eaLnBrk="1" hangingPunct="1">
              <a:spcBef>
                <a:spcPct val="0"/>
              </a:spcBef>
            </a:pPr>
            <a:r>
              <a:rPr lang="en-US" sz="1400" smtClean="0"/>
              <a:t>Only 1 in 100 members actually recruit someone.  The other 99 could help, but there are obstacles in their way once they find someone, such as:</a:t>
            </a:r>
          </a:p>
          <a:p>
            <a:pPr eaLnBrk="1" hangingPunct="1">
              <a:spcBef>
                <a:spcPct val="0"/>
              </a:spcBef>
            </a:pPr>
            <a:r>
              <a:rPr lang="en-US" sz="1400" smtClean="0"/>
              <a:t>  - What would I say?</a:t>
            </a:r>
          </a:p>
          <a:p>
            <a:pPr eaLnBrk="1" hangingPunct="1">
              <a:spcBef>
                <a:spcPct val="0"/>
              </a:spcBef>
            </a:pPr>
            <a:r>
              <a:rPr lang="en-US" sz="1400" smtClean="0"/>
              <a:t>  - How would I sign them up?</a:t>
            </a:r>
          </a:p>
          <a:p>
            <a:pPr eaLnBrk="1" hangingPunct="1">
              <a:spcBef>
                <a:spcPct val="0"/>
              </a:spcBef>
            </a:pPr>
            <a:r>
              <a:rPr lang="en-US" sz="1400" smtClean="0"/>
              <a:t>  - Where would I get an application form?</a:t>
            </a:r>
          </a:p>
          <a:p>
            <a:pPr eaLnBrk="1" hangingPunct="1">
              <a:spcBef>
                <a:spcPct val="0"/>
              </a:spcBef>
            </a:pPr>
            <a:r>
              <a:rPr lang="en-US" sz="1400" smtClean="0"/>
              <a:t>  - Can I call someone in the chapter?  To make further contact, to send them materials?  Whose job would it be?  What might be sent, How would it be funded?</a:t>
            </a:r>
          </a:p>
          <a:p>
            <a:pPr eaLnBrk="1" hangingPunct="1">
              <a:spcBef>
                <a:spcPct val="0"/>
              </a:spcBef>
            </a:pPr>
            <a:endParaRPr lang="en-US" sz="1400" smtClean="0"/>
          </a:p>
          <a:p>
            <a:pPr eaLnBrk="1" hangingPunct="1">
              <a:spcBef>
                <a:spcPct val="0"/>
              </a:spcBef>
            </a:pPr>
            <a:r>
              <a:rPr lang="en-US" sz="1400" smtClean="0"/>
              <a:t>(In the words of Dick Howland, “</a:t>
            </a:r>
            <a:r>
              <a:rPr lang="en-US" sz="1400" b="1" smtClean="0">
                <a:cs typeface="Arial" charset="0"/>
              </a:rPr>
              <a:t>Make it easy for all members to locate and bring in prospects!”)  Give them a pen.</a:t>
            </a:r>
          </a:p>
          <a:p>
            <a:pPr eaLnBrk="1" hangingPunct="1">
              <a:spcBef>
                <a:spcPct val="0"/>
              </a:spcBef>
            </a:pPr>
            <a:endParaRPr lang="en-US" sz="140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9CED97-78DD-4ACC-AF9D-E6B014030003}"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Handover to membership chair (is an important step)</a:t>
            </a:r>
          </a:p>
          <a:p>
            <a:pPr eaLnBrk="1" hangingPunct="1">
              <a:spcBef>
                <a:spcPct val="0"/>
              </a:spcBef>
            </a:pPr>
            <a:endParaRPr lang="en-US" sz="1400" smtClean="0"/>
          </a:p>
          <a:p>
            <a:pPr eaLnBrk="1" hangingPunct="1">
              <a:spcBef>
                <a:spcPct val="0"/>
              </a:spcBef>
            </a:pPr>
            <a:r>
              <a:rPr lang="en-US" sz="1400" smtClean="0"/>
              <a:t>  All this is an early, but an integral part of the membership process</a:t>
            </a:r>
          </a:p>
          <a:p>
            <a:pPr eaLnBrk="1" hangingPunct="1">
              <a:spcBef>
                <a:spcPct val="0"/>
              </a:spcBef>
            </a:pPr>
            <a:endParaRPr lang="en-US" sz="1400" smtClean="0"/>
          </a:p>
          <a:p>
            <a:pPr eaLnBrk="1" hangingPunct="1">
              <a:spcBef>
                <a:spcPct val="0"/>
              </a:spcBef>
            </a:pPr>
            <a:r>
              <a:rPr lang="en-US" sz="1400" smtClean="0"/>
              <a:t>  Make sure membership chair has the recruiting information (names, contact information, etc) in a timely fashion to fit it into the rest of the membership and chapter functions</a:t>
            </a:r>
            <a:r>
              <a:rPr lang="en-US" sz="1400" b="1" smtClean="0"/>
              <a:t>…welcoming, involvement, retention, reinstatements or transfers</a:t>
            </a:r>
            <a:r>
              <a:rPr lang="en-US" sz="1400" smtClean="0"/>
              <a:t>…in a planned fashion.  </a:t>
            </a:r>
          </a:p>
          <a:p>
            <a:pPr eaLnBrk="1" hangingPunct="1">
              <a:spcBef>
                <a:spcPct val="0"/>
              </a:spcBef>
            </a:pPr>
            <a:endParaRPr lang="en-US" sz="1400" smtClean="0"/>
          </a:p>
          <a:p>
            <a:pPr eaLnBrk="1" hangingPunct="1">
              <a:spcBef>
                <a:spcPct val="0"/>
              </a:spcBef>
            </a:pPr>
            <a:r>
              <a:rPr lang="en-US" sz="1400" smtClean="0"/>
              <a:t>  Membership chair, recruiters, leadership should work together to build a plan of actions that fit with the chapter needs.</a:t>
            </a: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9561AD-F9B3-4C9B-8E71-C2D3B3310B59}"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u="sng" smtClean="0"/>
              <a:t>Sharing prospect information with other chapters, federations, NARFE.</a:t>
            </a:r>
          </a:p>
          <a:p>
            <a:pPr eaLnBrk="1" hangingPunct="1">
              <a:spcBef>
                <a:spcPct val="0"/>
              </a:spcBef>
            </a:pPr>
            <a:endParaRPr lang="en-US" sz="1400" smtClean="0"/>
          </a:p>
          <a:p>
            <a:pPr eaLnBrk="1" hangingPunct="1">
              <a:spcBef>
                <a:spcPct val="0"/>
              </a:spcBef>
            </a:pPr>
            <a:r>
              <a:rPr lang="en-US" sz="1400" smtClean="0"/>
              <a:t>So you work an event that draws people from other chapters, other federations (Membership Chairs).  What do you do with those names and their contact information?</a:t>
            </a:r>
          </a:p>
          <a:p>
            <a:pPr eaLnBrk="1" hangingPunct="1">
              <a:spcBef>
                <a:spcPct val="0"/>
              </a:spcBef>
            </a:pPr>
            <a:r>
              <a:rPr lang="en-US" sz="1400" smtClean="0"/>
              <a:t>Don’t dump them!  You are working to build the strength of NARFE, not just your part of it.</a:t>
            </a:r>
          </a:p>
          <a:p>
            <a:pPr eaLnBrk="1" hangingPunct="1">
              <a:spcBef>
                <a:spcPct val="0"/>
              </a:spcBef>
            </a:pPr>
            <a:endParaRPr lang="en-US" sz="1400" smtClean="0"/>
          </a:p>
          <a:p>
            <a:pPr eaLnBrk="1" hangingPunct="1">
              <a:spcBef>
                <a:spcPct val="0"/>
              </a:spcBef>
            </a:pPr>
            <a:r>
              <a:rPr lang="en-US" sz="1400" smtClean="0"/>
              <a:t>Share.</a:t>
            </a:r>
          </a:p>
          <a:p>
            <a:pPr eaLnBrk="1" hangingPunct="1">
              <a:spcBef>
                <a:spcPct val="0"/>
              </a:spcBef>
            </a:pPr>
            <a:endParaRPr lang="en-US" sz="1400" smtClean="0"/>
          </a:p>
          <a:p>
            <a:pPr eaLnBrk="1" hangingPunct="1">
              <a:spcBef>
                <a:spcPct val="0"/>
              </a:spcBef>
              <a:buFontTx/>
              <a:buChar char="-"/>
            </a:pPr>
            <a:r>
              <a:rPr lang="en-US" sz="1400" smtClean="0"/>
              <a:t> Put those names on an Excel spreadsheet, or a plain piece of paper.  Pass them to the chapters or Federations involved.  ALSO, pass them to NARFE Recruiting and Retention, who will start the process all over again.  </a:t>
            </a:r>
          </a:p>
          <a:p>
            <a:pPr eaLnBrk="1" hangingPunct="1">
              <a:spcBef>
                <a:spcPct val="0"/>
              </a:spcBef>
              <a:buFontTx/>
              <a:buChar char="-"/>
            </a:pPr>
            <a:endParaRPr lang="en-US" sz="1400" smtClean="0"/>
          </a:p>
          <a:p>
            <a:pPr eaLnBrk="1" hangingPunct="1">
              <a:spcBef>
                <a:spcPct val="0"/>
              </a:spcBef>
              <a:buFontTx/>
              <a:buChar char="-"/>
            </a:pPr>
            <a:r>
              <a:rPr lang="en-US" sz="1400" smtClean="0"/>
              <a:t> If you put your member ID and/or Chapter number on the application forms, you will get recruiter credit if they eventually join.</a:t>
            </a:r>
          </a:p>
          <a:p>
            <a:pPr eaLnBrk="1" hangingPunct="1">
              <a:spcBef>
                <a:spcPct val="0"/>
              </a:spcBef>
              <a:buFontTx/>
              <a:buChar char="-"/>
            </a:pPr>
            <a:endParaRPr lang="en-US" sz="1400" smtClean="0"/>
          </a:p>
          <a:p>
            <a:pPr eaLnBrk="1" hangingPunct="1">
              <a:spcBef>
                <a:spcPct val="0"/>
              </a:spcBef>
              <a:buFontTx/>
              <a:buChar char="-"/>
            </a:pPr>
            <a:r>
              <a:rPr lang="en-US" sz="1400" smtClean="0"/>
              <a:t> If you are working an event with another chapter or federation, be sure that both have an equal opportunity to pass out literature…it will all even out in the end.  If you localize the packet or magazine with a label or a cover letter, be sure both organizations are recognized, so the prospect can get back with their “local” contact.</a:t>
            </a:r>
          </a:p>
          <a:p>
            <a:pPr eaLnBrk="1" hangingPunct="1">
              <a:spcBef>
                <a:spcPct val="0"/>
              </a:spcBef>
              <a:buFontTx/>
              <a:buChar char="-"/>
            </a:pPr>
            <a:endParaRPr lang="en-US" sz="1400" smtClean="0"/>
          </a:p>
          <a:p>
            <a:pPr eaLnBrk="1" hangingPunct="1">
              <a:spcBef>
                <a:spcPct val="0"/>
              </a:spcBef>
              <a:buFontTx/>
              <a:buChar char="-"/>
            </a:pPr>
            <a:r>
              <a:rPr lang="en-US" sz="1400" smtClean="0"/>
              <a:t> We are all in this together.</a:t>
            </a:r>
          </a:p>
          <a:p>
            <a:pPr eaLnBrk="1" hangingPunct="1">
              <a:spcBef>
                <a:spcPct val="0"/>
              </a:spcBef>
            </a:pPr>
            <a:endParaRPr lang="en-US" sz="1400" smtClean="0"/>
          </a:p>
          <a:p>
            <a:pPr eaLnBrk="1" hangingPunct="1">
              <a:spcBef>
                <a:spcPct val="0"/>
              </a:spcBef>
            </a:pPr>
            <a:endParaRPr lang="en-US" sz="1400"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29DF39-99ED-4EB4-B0A3-3654E1DE3CED}"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Using prospects and recruits to bring in others.</a:t>
            </a:r>
          </a:p>
          <a:p>
            <a:pPr eaLnBrk="1" hangingPunct="1">
              <a:spcBef>
                <a:spcPct val="0"/>
              </a:spcBef>
            </a:pPr>
            <a:endParaRPr lang="en-US" sz="1400" smtClean="0"/>
          </a:p>
          <a:p>
            <a:pPr eaLnBrk="1" hangingPunct="1">
              <a:spcBef>
                <a:spcPct val="0"/>
              </a:spcBef>
              <a:buFontTx/>
              <a:buChar char="-"/>
            </a:pPr>
            <a:r>
              <a:rPr lang="en-US" sz="1400" smtClean="0"/>
              <a:t>Do you ask new members if they know others who might be interested?</a:t>
            </a:r>
          </a:p>
          <a:p>
            <a:pPr eaLnBrk="1" hangingPunct="1">
              <a:spcBef>
                <a:spcPct val="0"/>
              </a:spcBef>
            </a:pPr>
            <a:r>
              <a:rPr lang="en-US" sz="1400" smtClean="0"/>
              <a:t>- Ask new members for leads (include them in incentives)</a:t>
            </a:r>
          </a:p>
          <a:p>
            <a:pPr eaLnBrk="1" hangingPunct="1">
              <a:spcBef>
                <a:spcPct val="0"/>
              </a:spcBef>
            </a:pPr>
            <a:r>
              <a:rPr lang="en-US" sz="1400" smtClean="0"/>
              <a:t>- Ask current active members  to help recruit among their co-workers</a:t>
            </a:r>
          </a:p>
          <a:p>
            <a:pPr eaLnBrk="1" hangingPunct="1">
              <a:spcBef>
                <a:spcPct val="0"/>
              </a:spcBef>
              <a:buFontTx/>
              <a:buChar char="-"/>
            </a:pPr>
            <a:endParaRPr lang="en-US" sz="1400"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8A8DD1-BA8C-4387-A449-C4F848D448B4}"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So now you know:</a:t>
            </a:r>
          </a:p>
          <a:p>
            <a:pPr eaLnBrk="1" hangingPunct="1">
              <a:spcBef>
                <a:spcPct val="0"/>
              </a:spcBef>
            </a:pPr>
            <a:r>
              <a:rPr lang="en-US" sz="1400" smtClean="0"/>
              <a:t> What you are looking for</a:t>
            </a:r>
          </a:p>
          <a:p>
            <a:pPr eaLnBrk="1" hangingPunct="1">
              <a:spcBef>
                <a:spcPct val="0"/>
              </a:spcBef>
            </a:pPr>
            <a:r>
              <a:rPr lang="en-US" sz="1400" smtClean="0"/>
              <a:t> Where you might find it</a:t>
            </a:r>
          </a:p>
          <a:p>
            <a:pPr eaLnBrk="1" hangingPunct="1">
              <a:spcBef>
                <a:spcPct val="0"/>
              </a:spcBef>
            </a:pPr>
            <a:r>
              <a:rPr lang="en-US" sz="1400" smtClean="0"/>
              <a:t> What tools you need and have</a:t>
            </a:r>
          </a:p>
          <a:p>
            <a:pPr eaLnBrk="1" hangingPunct="1">
              <a:spcBef>
                <a:spcPct val="0"/>
              </a:spcBef>
            </a:pPr>
            <a:r>
              <a:rPr lang="en-US" sz="1400" smtClean="0"/>
              <a:t> How you dig for it</a:t>
            </a:r>
          </a:p>
          <a:p>
            <a:pPr eaLnBrk="1" hangingPunct="1">
              <a:spcBef>
                <a:spcPct val="0"/>
              </a:spcBef>
            </a:pPr>
            <a:r>
              <a:rPr lang="en-US" sz="1400" smtClean="0"/>
              <a:t> What you do when you have found it</a:t>
            </a:r>
          </a:p>
          <a:p>
            <a:pPr eaLnBrk="1" hangingPunct="1">
              <a:spcBef>
                <a:spcPct val="0"/>
              </a:spcBef>
            </a:pPr>
            <a:r>
              <a:rPr lang="en-US" sz="1400" smtClean="0"/>
              <a:t> Who you take it to.</a:t>
            </a:r>
          </a:p>
          <a:p>
            <a:pPr eaLnBrk="1" hangingPunct="1">
              <a:spcBef>
                <a:spcPct val="0"/>
              </a:spcBef>
            </a:pPr>
            <a:endParaRPr lang="en-US" smtClean="0"/>
          </a:p>
          <a:p>
            <a:pPr eaLnBrk="1" hangingPunct="1">
              <a:spcBef>
                <a:spcPct val="0"/>
              </a:spcBef>
            </a:pPr>
            <a:r>
              <a:rPr lang="en-US" smtClean="0"/>
              <a:t>So, armed with that – Happy Prospecting!</a:t>
            </a:r>
          </a:p>
          <a:p>
            <a:pPr eaLnBrk="1" hangingPunct="1">
              <a:spcBef>
                <a:spcPct val="0"/>
              </a:spcBef>
              <a:buFontTx/>
              <a:buChar char="-"/>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B65F2-023D-40E3-832E-A170A3F0F7D8}"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….Prospecting:</a:t>
            </a:r>
          </a:p>
          <a:p>
            <a:pPr eaLnBrk="1" hangingPunct="1">
              <a:spcBef>
                <a:spcPct val="0"/>
              </a:spcBef>
            </a:pPr>
            <a:r>
              <a:rPr lang="en-US" sz="1400" smtClean="0"/>
              <a:t>	What am I looking for?</a:t>
            </a:r>
          </a:p>
          <a:p>
            <a:pPr eaLnBrk="1" hangingPunct="1">
              <a:spcBef>
                <a:spcPct val="0"/>
              </a:spcBef>
            </a:pPr>
            <a:r>
              <a:rPr lang="en-US" sz="1400" smtClean="0"/>
              <a:t>	</a:t>
            </a:r>
            <a:r>
              <a:rPr lang="en-US" sz="1400" b="1" smtClean="0"/>
              <a:t>Where should I look?</a:t>
            </a:r>
          </a:p>
          <a:p>
            <a:pPr eaLnBrk="1" hangingPunct="1">
              <a:spcBef>
                <a:spcPct val="0"/>
              </a:spcBef>
            </a:pPr>
            <a:r>
              <a:rPr lang="en-US" sz="1400" smtClean="0"/>
              <a:t>	What tools and supplies do I need?</a:t>
            </a:r>
          </a:p>
          <a:p>
            <a:pPr eaLnBrk="1" hangingPunct="1">
              <a:spcBef>
                <a:spcPct val="0"/>
              </a:spcBef>
            </a:pPr>
            <a:r>
              <a:rPr lang="en-US" sz="1400" smtClean="0"/>
              <a:t>	What help do I need?</a:t>
            </a:r>
          </a:p>
          <a:p>
            <a:pPr eaLnBrk="1" hangingPunct="1">
              <a:spcBef>
                <a:spcPct val="0"/>
              </a:spcBef>
            </a:pPr>
            <a:r>
              <a:rPr lang="en-US" sz="1400" smtClean="0"/>
              <a:t>	When do I go after it?</a:t>
            </a:r>
          </a:p>
          <a:p>
            <a:pPr eaLnBrk="1" hangingPunct="1">
              <a:spcBef>
                <a:spcPct val="0"/>
              </a:spcBef>
            </a:pPr>
            <a:r>
              <a:rPr lang="en-US" sz="1400" smtClean="0"/>
              <a:t>	How do I get it out?</a:t>
            </a:r>
          </a:p>
          <a:p>
            <a:pPr eaLnBrk="1" hangingPunct="1">
              <a:spcBef>
                <a:spcPct val="0"/>
              </a:spcBef>
            </a:pPr>
            <a:r>
              <a:rPr lang="en-US" sz="1400" smtClean="0"/>
              <a:t>	What do I do once I have it?</a:t>
            </a:r>
          </a:p>
          <a:p>
            <a:pPr eaLnBrk="1" hangingPunct="1">
              <a:spcBef>
                <a:spcPct val="0"/>
              </a:spcBef>
            </a:pPr>
            <a:endParaRPr lang="en-US" sz="140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7A66CE-7F7C-4313-8321-C0AAA06660FC}"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t>You can find some gold, diamonds, oil, prospects just by walking around and looking down…but you will have to do a lot of walking, and you won’t get many.  To be effective, you need to dig or pan, in the right spots.</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6DB78D-B50F-4222-8C77-259D0BC9539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 </a:t>
            </a:r>
            <a:r>
              <a:rPr lang="en-US" smtClean="0"/>
              <a:t>Look at the recruiting cycle – for AFEs, and for retirees.</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r>
              <a:rPr lang="en-US" sz="1400" smtClean="0">
                <a:latin typeface="Arial" charset="0"/>
                <a:cs typeface="Arial" charset="0"/>
              </a:rPr>
              <a:t>Targeting (Audience, Message)</a:t>
            </a:r>
          </a:p>
          <a:p>
            <a:pPr eaLnBrk="1" hangingPunct="1">
              <a:spcBef>
                <a:spcPct val="0"/>
              </a:spcBef>
            </a:pPr>
            <a:r>
              <a:rPr lang="en-US" sz="1400" smtClean="0">
                <a:latin typeface="Arial" charset="0"/>
                <a:cs typeface="Arial" charset="0"/>
              </a:rPr>
              <a:t> Awareness (What’s NARFE)</a:t>
            </a:r>
          </a:p>
          <a:p>
            <a:pPr eaLnBrk="1" hangingPunct="1">
              <a:spcBef>
                <a:spcPct val="0"/>
              </a:spcBef>
            </a:pPr>
            <a:r>
              <a:rPr lang="en-US" sz="1400" smtClean="0">
                <a:latin typeface="Arial" charset="0"/>
                <a:cs typeface="Arial" charset="0"/>
              </a:rPr>
              <a:t> Information (Expand their knowledge, meet their needs)</a:t>
            </a:r>
          </a:p>
          <a:p>
            <a:pPr eaLnBrk="1" hangingPunct="1">
              <a:spcBef>
                <a:spcPct val="0"/>
              </a:spcBef>
            </a:pPr>
            <a:r>
              <a:rPr lang="en-US" sz="1400" smtClean="0">
                <a:latin typeface="Arial" charset="0"/>
                <a:cs typeface="Arial" charset="0"/>
              </a:rPr>
              <a:t> Contact (get contact info from prospect , give  prospect means of contact, follow-up by recruiter.</a:t>
            </a:r>
          </a:p>
          <a:p>
            <a:pPr eaLnBrk="1" hangingPunct="1">
              <a:spcBef>
                <a:spcPct val="0"/>
              </a:spcBef>
            </a:pPr>
            <a:r>
              <a:rPr lang="en-US" sz="1400" smtClean="0">
                <a:latin typeface="Arial" charset="0"/>
                <a:cs typeface="Arial" charset="0"/>
              </a:rPr>
              <a:t> Answer Questions</a:t>
            </a:r>
          </a:p>
          <a:p>
            <a:pPr eaLnBrk="1" hangingPunct="1">
              <a:spcBef>
                <a:spcPct val="0"/>
              </a:spcBef>
            </a:pPr>
            <a:r>
              <a:rPr lang="en-US" sz="1400" smtClean="0">
                <a:latin typeface="Arial" charset="0"/>
                <a:cs typeface="Arial" charset="0"/>
              </a:rPr>
              <a:t> “Rinse and Repeat as Needed”</a:t>
            </a:r>
          </a:p>
          <a:p>
            <a:pPr eaLnBrk="1" hangingPunct="1">
              <a:spcBef>
                <a:spcPct val="0"/>
              </a:spcBef>
            </a:pPr>
            <a:r>
              <a:rPr lang="en-US" sz="1400" smtClean="0">
                <a:latin typeface="Arial" charset="0"/>
                <a:cs typeface="Arial" charset="0"/>
              </a:rPr>
              <a:t> Application </a:t>
            </a:r>
          </a:p>
          <a:p>
            <a:pPr eaLnBrk="1" hangingPunct="1">
              <a:spcBef>
                <a:spcPct val="0"/>
              </a:spcBef>
            </a:pPr>
            <a:r>
              <a:rPr lang="en-US" sz="1400" smtClean="0">
                <a:latin typeface="Arial" charset="0"/>
                <a:cs typeface="Arial" charset="0"/>
              </a:rPr>
              <a:t> Welcome (card, brochure, call, mentor)</a:t>
            </a:r>
          </a:p>
          <a:p>
            <a:pPr eaLnBrk="1" hangingPunct="1">
              <a:spcBef>
                <a:spcPct val="0"/>
              </a:spcBef>
            </a:pPr>
            <a:r>
              <a:rPr lang="en-US" sz="1400" smtClean="0">
                <a:latin typeface="Arial" charset="0"/>
                <a:cs typeface="Arial" charset="0"/>
              </a:rPr>
              <a:t> Involve </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FA1377-4E47-4F97-80FC-0A5FD6C2E892}"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u="sng" smtClean="0"/>
              <a:t>Knowing where to Dig</a:t>
            </a:r>
            <a:r>
              <a:rPr lang="en-US" sz="1400" smtClean="0"/>
              <a:t>:  Know and focus on the demographics – where might the prospects (active and retired) be</a:t>
            </a:r>
          </a:p>
          <a:p>
            <a:pPr lvl="1" eaLnBrk="1" hangingPunct="1">
              <a:spcBef>
                <a:spcPct val="0"/>
              </a:spcBef>
            </a:pPr>
            <a:r>
              <a:rPr lang="en-US" sz="1400" smtClean="0"/>
              <a:t>When fishing, go where the fish are.</a:t>
            </a:r>
          </a:p>
          <a:p>
            <a:pPr eaLnBrk="1" hangingPunct="1">
              <a:spcBef>
                <a:spcPct val="0"/>
              </a:spcBef>
            </a:pPr>
            <a:endParaRPr lang="en-US" sz="1400" smtClean="0"/>
          </a:p>
          <a:p>
            <a:pPr eaLnBrk="1" hangingPunct="1">
              <a:spcBef>
                <a:spcPct val="0"/>
              </a:spcBef>
            </a:pPr>
            <a:r>
              <a:rPr lang="en-US" sz="1400" smtClean="0"/>
              <a:t>Active Federal Employees:</a:t>
            </a:r>
          </a:p>
          <a:p>
            <a:pPr eaLnBrk="1" hangingPunct="1">
              <a:spcBef>
                <a:spcPct val="0"/>
              </a:spcBef>
              <a:buFontTx/>
              <a:buChar char="-"/>
            </a:pPr>
            <a:r>
              <a:rPr lang="en-US" sz="1400" smtClean="0"/>
              <a:t> Know where the agencies are in your communities.  Know their contacts.  Get in touch with them and schedule activities.  Do the agencies have locations or events where you could put a table or put on a presentation</a:t>
            </a:r>
          </a:p>
          <a:p>
            <a:pPr eaLnBrk="1" hangingPunct="1">
              <a:spcBef>
                <a:spcPct val="0"/>
              </a:spcBef>
            </a:pPr>
            <a:endParaRPr lang="en-US" sz="1400" smtClean="0"/>
          </a:p>
          <a:p>
            <a:pPr eaLnBrk="1" hangingPunct="1">
              <a:spcBef>
                <a:spcPct val="0"/>
              </a:spcBef>
            </a:pPr>
            <a:r>
              <a:rPr lang="en-US" sz="1400" smtClean="0"/>
              <a:t>Retirees:</a:t>
            </a:r>
          </a:p>
          <a:p>
            <a:pPr eaLnBrk="1" hangingPunct="1">
              <a:spcBef>
                <a:spcPct val="0"/>
              </a:spcBef>
              <a:buFontTx/>
              <a:buChar char="-"/>
            </a:pPr>
            <a:r>
              <a:rPr lang="en-US" sz="1400" smtClean="0"/>
              <a:t> Check retirement communities and senior centers</a:t>
            </a:r>
          </a:p>
          <a:p>
            <a:pPr eaLnBrk="1" hangingPunct="1">
              <a:spcBef>
                <a:spcPct val="0"/>
              </a:spcBef>
              <a:buFontTx/>
              <a:buChar char="-"/>
            </a:pPr>
            <a:r>
              <a:rPr lang="en-US" sz="1400" smtClean="0"/>
              <a:t> Look at those community events that might be likely to draw retirees.  (or Public Employee Recognition Week)  See about getting table or booth there.</a:t>
            </a:r>
          </a:p>
          <a:p>
            <a:pPr eaLnBrk="1" hangingPunct="1">
              <a:spcBef>
                <a:spcPct val="0"/>
              </a:spcBef>
              <a:buFontTx/>
              <a:buChar char="-"/>
            </a:pPr>
            <a:r>
              <a:rPr lang="en-US" sz="1400" smtClean="0"/>
              <a:t> Post meeting notices on community and media (radio station) web sites, access TV stations, local papers, </a:t>
            </a:r>
          </a:p>
          <a:p>
            <a:pPr eaLnBrk="1" hangingPunct="1">
              <a:spcBef>
                <a:spcPct val="0"/>
              </a:spcBef>
              <a:buFontTx/>
              <a:buChar char="-"/>
            </a:pPr>
            <a:endParaRPr lang="en-US" sz="1400" smtClean="0"/>
          </a:p>
          <a:p>
            <a:pPr eaLnBrk="1" hangingPunct="1">
              <a:spcBef>
                <a:spcPct val="0"/>
              </a:spcBef>
            </a:pPr>
            <a:r>
              <a:rPr lang="en-US" sz="1400" smtClean="0"/>
              <a:t>Both:</a:t>
            </a:r>
          </a:p>
          <a:p>
            <a:pPr eaLnBrk="1" hangingPunct="1">
              <a:spcBef>
                <a:spcPct val="0"/>
              </a:spcBef>
              <a:buFontTx/>
              <a:buChar char="-"/>
            </a:pPr>
            <a:r>
              <a:rPr lang="en-US" sz="1400" smtClean="0"/>
              <a:t> Ask members to work their friends and neighborhoods.  Find out who is active and retired or survivor.  Talk to them about NARFE.</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1AB94D-8D4D-4230-9ACB-AB5E9FAFA9E5}"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u="sng" smtClean="0"/>
              <a:t>Knowing where to Dig (2)</a:t>
            </a:r>
          </a:p>
          <a:p>
            <a:pPr lvl="1" eaLnBrk="1" hangingPunct="1">
              <a:spcBef>
                <a:spcPct val="0"/>
              </a:spcBef>
            </a:pPr>
            <a:r>
              <a:rPr lang="en-US" sz="1400" smtClean="0"/>
              <a:t>Sources for Demographics:</a:t>
            </a:r>
          </a:p>
          <a:p>
            <a:pPr lvl="1" eaLnBrk="1" hangingPunct="1">
              <a:spcBef>
                <a:spcPct val="0"/>
              </a:spcBef>
            </a:pPr>
            <a:r>
              <a:rPr lang="en-US" sz="1400" smtClean="0"/>
              <a:t>  - Call or query the agencies – Public Affairs or HR – How many AFEs do you have?  How many are over 50?</a:t>
            </a:r>
          </a:p>
          <a:p>
            <a:pPr lvl="1" eaLnBrk="1" hangingPunct="1">
              <a:spcBef>
                <a:spcPct val="0"/>
              </a:spcBef>
            </a:pPr>
            <a:r>
              <a:rPr lang="en-US" sz="1400" smtClean="0"/>
              <a:t>	  - Do you have a formal or informal program/event for your retirees?</a:t>
            </a:r>
          </a:p>
          <a:p>
            <a:pPr lvl="1" eaLnBrk="1" hangingPunct="1">
              <a:spcBef>
                <a:spcPct val="0"/>
              </a:spcBef>
            </a:pPr>
            <a:r>
              <a:rPr lang="en-US" sz="1000" smtClean="0"/>
              <a:t>  </a:t>
            </a:r>
          </a:p>
          <a:p>
            <a:pPr lvl="1" eaLnBrk="1" hangingPunct="1">
              <a:spcBef>
                <a:spcPct val="0"/>
              </a:spcBef>
            </a:pPr>
            <a:r>
              <a:rPr lang="en-US" sz="1400" smtClean="0"/>
              <a:t>  - Federal data – OPM and others.</a:t>
            </a:r>
          </a:p>
          <a:p>
            <a:pPr lvl="1" eaLnBrk="1" hangingPunct="1">
              <a:spcBef>
                <a:spcPct val="0"/>
              </a:spcBef>
            </a:pPr>
            <a:r>
              <a:rPr lang="en-US" sz="1000" smtClean="0"/>
              <a:t>  </a:t>
            </a:r>
          </a:p>
          <a:p>
            <a:pPr lvl="1" eaLnBrk="1" hangingPunct="1">
              <a:spcBef>
                <a:spcPct val="0"/>
              </a:spcBef>
            </a:pPr>
            <a:r>
              <a:rPr lang="en-US" sz="1400" smtClean="0"/>
              <a:t>Finding the agencies</a:t>
            </a:r>
          </a:p>
          <a:p>
            <a:pPr lvl="1" eaLnBrk="1" hangingPunct="1">
              <a:spcBef>
                <a:spcPct val="0"/>
              </a:spcBef>
            </a:pPr>
            <a:r>
              <a:rPr lang="en-US" sz="1400" smtClean="0"/>
              <a:t>  - Many small agencies around in addition to the more visible ones.  Use the phonebook.  (My story – coordinating for agency participation in area around a health fair, through phone book listings was able to find more than 15 local agencies with anywhere from two to 30 employees.)</a:t>
            </a:r>
          </a:p>
          <a:p>
            <a:pPr lvl="1" eaLnBrk="1" hangingPunct="1">
              <a:spcBef>
                <a:spcPct val="0"/>
              </a:spcBef>
            </a:pPr>
            <a:r>
              <a:rPr lang="en-US" sz="1400" smtClean="0"/>
              <a:t>  - Using the web.  Go to the major agency websites and look for local offices.</a:t>
            </a:r>
          </a:p>
          <a:p>
            <a:pPr lvl="1" eaLnBrk="1" hangingPunct="1">
              <a:spcBef>
                <a:spcPct val="0"/>
              </a:spcBef>
            </a:pPr>
            <a:r>
              <a:rPr lang="en-US" sz="1000" smtClean="0"/>
              <a:t>  </a:t>
            </a:r>
          </a:p>
          <a:p>
            <a:pPr lvl="1" eaLnBrk="1" hangingPunct="1">
              <a:spcBef>
                <a:spcPct val="0"/>
              </a:spcBef>
            </a:pPr>
            <a:r>
              <a:rPr lang="en-US" sz="1400" smtClean="0"/>
              <a:t>Agency Contacts</a:t>
            </a:r>
          </a:p>
          <a:p>
            <a:pPr lvl="1" eaLnBrk="1" hangingPunct="1">
              <a:spcBef>
                <a:spcPct val="0"/>
              </a:spcBef>
            </a:pPr>
            <a:r>
              <a:rPr lang="en-US" sz="1400" smtClean="0"/>
              <a:t>  - WSFC PR sends out a list of Agency contacts provided by Sheri Davis-Sapila, the current health fair coordinator, for use during fall Health Care programs.  You need to develop a relationship with those contacts and use them for other events during the year as well.</a:t>
            </a:r>
          </a:p>
          <a:p>
            <a:pPr lvl="1" eaLnBrk="1" hangingPunct="1">
              <a:spcBef>
                <a:spcPct val="0"/>
              </a:spcBef>
            </a:pPr>
            <a:r>
              <a:rPr lang="en-US" sz="1400" smtClean="0"/>
              <a:t>  - Query your members from local agencies.  Have them help obtain information and contacts.</a:t>
            </a:r>
          </a:p>
          <a:p>
            <a:pPr lvl="1" eaLnBrk="1" hangingPunct="1">
              <a:spcBef>
                <a:spcPct val="0"/>
              </a:spcBef>
            </a:pPr>
            <a:r>
              <a:rPr lang="en-US" sz="1400" smtClean="0"/>
              <a:t>  - Use your chapter newsletter to ask members to help with making contact, providing leads, and working their agency.</a:t>
            </a:r>
          </a:p>
          <a:p>
            <a:pPr lvl="1" eaLnBrk="1" hangingPunct="1">
              <a:spcBef>
                <a:spcPct val="0"/>
              </a:spcBef>
            </a:pPr>
            <a:endParaRPr lang="en-US" sz="1400" smtClean="0"/>
          </a:p>
          <a:p>
            <a:pPr lvl="1" eaLnBrk="1" hangingPunct="1">
              <a:spcBef>
                <a:spcPct val="0"/>
              </a:spcBef>
            </a:pPr>
            <a:r>
              <a:rPr lang="en-US" sz="1400" smtClean="0"/>
              <a:t>Don’t forget the contacts you can make by working affiliated organizations – unions, associations, NARFE coalition members…</a:t>
            </a:r>
          </a:p>
          <a:p>
            <a:pPr lvl="1" eaLnBrk="1" hangingPunct="1">
              <a:spcBef>
                <a:spcPct val="0"/>
              </a:spcBef>
            </a:pPr>
            <a:endParaRPr lang="en-US" sz="1400" smtClean="0"/>
          </a:p>
          <a:p>
            <a:pPr lvl="1" eaLnBrk="1" hangingPunct="1">
              <a:spcBef>
                <a:spcPct val="0"/>
              </a:spcBef>
            </a:pPr>
            <a:endParaRPr lang="en-US" sz="1400" smtClean="0"/>
          </a:p>
          <a:p>
            <a:pPr lvl="1" eaLnBrk="1" hangingPunct="1">
              <a:spcBef>
                <a:spcPct val="0"/>
              </a:spcBef>
            </a:pPr>
            <a:endParaRPr lang="en-US" sz="1400" smtClean="0"/>
          </a:p>
          <a:p>
            <a:pPr eaLnBrk="1" hangingPunct="1">
              <a:spcBef>
                <a:spcPct val="0"/>
              </a:spcBef>
            </a:pPr>
            <a:endParaRPr lang="en-US" sz="140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61009-B881-41C5-BB37-C7CD4FAD9DB5}"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32F603B-1C9B-45DB-A41A-C4AB071BA982}" type="datetimeFigureOut">
              <a:rPr lang="en-US"/>
              <a:pPr>
                <a:defRPr/>
              </a:pPr>
              <a:t>7/22/2011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B5D6887-87FB-4763-9097-C9C4D36E16F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AADA09E-70BC-448C-AD77-18AA43121874}" type="datetimeFigureOut">
              <a:rPr lang="en-US"/>
              <a:pPr>
                <a:defRPr/>
              </a:pPr>
              <a:t>7/22/2011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AACE8A-3BAA-44AF-A3F1-2D25CB0E0A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408F17-F717-4F69-B8AF-07DF58823CAE}" type="datetimeFigureOut">
              <a:rPr lang="en-US"/>
              <a:pPr>
                <a:defRPr/>
              </a:pPr>
              <a:t>7/22/2011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AFBA6AC-688F-4A79-81D8-2AF5B936D0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94F53C0-EE9B-4319-92EF-F376AD262B39}" type="datetimeFigureOut">
              <a:rPr lang="en-US"/>
              <a:pPr>
                <a:defRPr/>
              </a:pPr>
              <a:t>7/22/2011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399E9AC-8E3C-430A-83DB-422D0583DE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50F84C-66E7-4EFD-B9F9-45A9BBBAB621}" type="datetimeFigureOut">
              <a:rPr lang="en-US"/>
              <a:pPr>
                <a:defRPr/>
              </a:pPr>
              <a:t>7/22/2011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A36905-F6F8-48DC-927D-A7AE2CEDFA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E07272B-6A66-483A-89EB-0871C898DE7B}" type="datetimeFigureOut">
              <a:rPr lang="en-US"/>
              <a:pPr>
                <a:defRPr/>
              </a:pPr>
              <a:t>7/22/2011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7AECAE1-BDCA-43C7-A7CC-31A390C51D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52F4FA3-0F1A-4690-9963-F9D119941C48}" type="datetimeFigureOut">
              <a:rPr lang="en-US"/>
              <a:pPr>
                <a:defRPr/>
              </a:pPr>
              <a:t>7/22/2011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756D2C9-791A-4549-A502-07815DA23C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2A1677D-7521-4AEE-8505-E02636228C6C}" type="datetimeFigureOut">
              <a:rPr lang="en-US"/>
              <a:pPr>
                <a:defRPr/>
              </a:pPr>
              <a:t>7/22/2011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2FF3A33-6A74-4D22-A2CC-573FDF0B08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EA4EBB1-ECC7-4F1B-BCCD-E9CDDFB7BC52}" type="datetimeFigureOut">
              <a:rPr lang="en-US"/>
              <a:pPr>
                <a:defRPr/>
              </a:pPr>
              <a:t>7/22/2011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4B9126B-DD45-49D4-A1F5-39016D0F8A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E4206DD-12EB-4300-A85A-B129B54A8885}" type="datetimeFigureOut">
              <a:rPr lang="en-US"/>
              <a:pPr>
                <a:defRPr/>
              </a:pPr>
              <a:t>7/22/2011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F506E03-6A66-4779-BD73-D27EB49937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F175988-AD40-4C17-9113-AB5438F67796}" type="datetimeFigureOut">
              <a:rPr lang="en-US"/>
              <a:pPr>
                <a:defRPr/>
              </a:pPr>
              <a:t>7/22/2011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84C413D-212B-4FEC-940C-EE44C0CA7D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3115074-1DD9-41FC-990B-BC23175D0464}" type="datetimeFigureOut">
              <a:rPr lang="en-US"/>
              <a:pPr>
                <a:defRPr/>
              </a:pPr>
              <a:t>7/22/2011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44E0A9B-C7E7-4227-A310-492F0C869B1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49" r:id="rId1"/>
    <p:sldLayoutId id="2147483741" r:id="rId2"/>
    <p:sldLayoutId id="2147483750" r:id="rId3"/>
    <p:sldLayoutId id="2147483742" r:id="rId4"/>
    <p:sldLayoutId id="2147483743" r:id="rId5"/>
    <p:sldLayoutId id="2147483744" r:id="rId6"/>
    <p:sldLayoutId id="2147483745" r:id="rId7"/>
    <p:sldLayoutId id="2147483746" r:id="rId8"/>
    <p:sldLayoutId id="2147483751" r:id="rId9"/>
    <p:sldLayoutId id="2147483747" r:id="rId10"/>
    <p:sldLayoutId id="214748374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wmf"/><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066800"/>
          </a:xfrm>
        </p:spPr>
        <p:txBody>
          <a:bodyPr/>
          <a:lstStyle/>
          <a:p>
            <a:pPr eaLnBrk="1" fontAlgn="auto" hangingPunct="1">
              <a:spcAft>
                <a:spcPts val="0"/>
              </a:spcAft>
              <a:defRPr/>
            </a:pPr>
            <a:r>
              <a:rPr lang="en-US" dirty="0" smtClean="0"/>
              <a:t>“</a:t>
            </a:r>
            <a:r>
              <a:rPr lang="en-US" i="1" dirty="0" smtClean="0"/>
              <a:t>Mining </a:t>
            </a:r>
            <a:r>
              <a:rPr lang="en-US" i="1" dirty="0"/>
              <a:t>for </a:t>
            </a:r>
            <a:r>
              <a:rPr lang="en-US" i="1" dirty="0" smtClean="0"/>
              <a:t>Prospects</a:t>
            </a:r>
            <a:r>
              <a:rPr lang="en-US" dirty="0" smtClean="0"/>
              <a:t>”</a:t>
            </a:r>
            <a:endParaRPr lang="en-US" dirty="0"/>
          </a:p>
        </p:txBody>
      </p:sp>
      <p:sp>
        <p:nvSpPr>
          <p:cNvPr id="5123" name="Subtitle 2"/>
          <p:cNvSpPr>
            <a:spLocks noGrp="1"/>
          </p:cNvSpPr>
          <p:nvPr>
            <p:ph type="subTitle" idx="1"/>
          </p:nvPr>
        </p:nvSpPr>
        <p:spPr>
          <a:xfrm>
            <a:off x="3048000" y="2819400"/>
            <a:ext cx="6096000" cy="2790825"/>
          </a:xfrm>
        </p:spPr>
        <p:txBody>
          <a:bodyPr/>
          <a:lstStyle/>
          <a:p>
            <a:pPr marR="0" algn="ctr" eaLnBrk="1" hangingPunct="1"/>
            <a:r>
              <a:rPr lang="en-US" sz="3600" dirty="0" smtClean="0">
                <a:latin typeface="Berlin Sans FB" pitchFamily="34" charset="0"/>
              </a:rPr>
              <a:t>Using </a:t>
            </a:r>
          </a:p>
          <a:p>
            <a:pPr marR="0" algn="ctr" eaLnBrk="1" hangingPunct="1"/>
            <a:r>
              <a:rPr lang="en-US" sz="3600" dirty="0" smtClean="0">
                <a:latin typeface="Berlin Sans FB" pitchFamily="34" charset="0"/>
              </a:rPr>
              <a:t>Recruiting Techniques</a:t>
            </a:r>
          </a:p>
          <a:p>
            <a:pPr marR="0" algn="ctr" eaLnBrk="1" hangingPunct="1"/>
            <a:r>
              <a:rPr lang="en-US" sz="3600" dirty="0" smtClean="0">
                <a:latin typeface="Berlin Sans FB" pitchFamily="34" charset="0"/>
              </a:rPr>
              <a:t> &amp; Public Relations</a:t>
            </a:r>
          </a:p>
          <a:p>
            <a:pPr marR="0" algn="ctr" eaLnBrk="1" hangingPunct="1"/>
            <a:r>
              <a:rPr lang="en-US" sz="3600" dirty="0" smtClean="0">
                <a:latin typeface="Berlin Sans FB" pitchFamily="34" charset="0"/>
              </a:rPr>
              <a:t> for </a:t>
            </a:r>
            <a:r>
              <a:rPr lang="en-US" sz="3600" dirty="0" smtClean="0">
                <a:latin typeface="Berlin Sans FB" pitchFamily="34" charset="0"/>
              </a:rPr>
              <a:t>Results</a:t>
            </a:r>
            <a:endParaRPr lang="en-US" dirty="0" smtClean="0"/>
          </a:p>
        </p:txBody>
      </p:sp>
      <p:pic>
        <p:nvPicPr>
          <p:cNvPr id="5124" name="Picture 4" descr="Prospector - Panning.jpg"/>
          <p:cNvPicPr>
            <a:picLocks noChangeAspect="1"/>
          </p:cNvPicPr>
          <p:nvPr/>
        </p:nvPicPr>
        <p:blipFill>
          <a:blip r:embed="rId3" cstate="print"/>
          <a:srcRect/>
          <a:stretch>
            <a:fillRect/>
          </a:stretch>
        </p:blipFill>
        <p:spPr bwMode="auto">
          <a:xfrm>
            <a:off x="685800" y="2590800"/>
            <a:ext cx="232886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838200"/>
            <a:ext cx="8229600" cy="704850"/>
          </a:xfrm>
        </p:spPr>
        <p:txBody>
          <a:bodyPr/>
          <a:lstStyle/>
          <a:p>
            <a:pPr algn="ctr" eaLnBrk="1" hangingPunct="1"/>
            <a:r>
              <a:rPr lang="en-US" sz="4000" b="1" i="1" smtClean="0"/>
              <a:t>Knowing what you are looking at</a:t>
            </a:r>
          </a:p>
        </p:txBody>
      </p:sp>
      <p:sp>
        <p:nvSpPr>
          <p:cNvPr id="3" name="Content Placeholder 2"/>
          <p:cNvSpPr>
            <a:spLocks noGrp="1"/>
          </p:cNvSpPr>
          <p:nvPr>
            <p:ph idx="1"/>
          </p:nvPr>
        </p:nvSpPr>
        <p:spPr>
          <a:xfrm>
            <a:off x="457200" y="1600200"/>
            <a:ext cx="8458200" cy="4800600"/>
          </a:xfrm>
        </p:spPr>
        <p:txBody>
          <a:bodyPr>
            <a:no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           </a:t>
            </a:r>
            <a:r>
              <a:rPr lang="en-US" sz="2800" u="sng" dirty="0" smtClean="0">
                <a:latin typeface="+mj-lt"/>
              </a:rPr>
              <a:t>AFEs</a:t>
            </a:r>
            <a:r>
              <a:rPr lang="en-US" sz="2800" dirty="0" smtClean="0">
                <a:latin typeface="+mj-lt"/>
              </a:rPr>
              <a:t>				</a:t>
            </a:r>
            <a:r>
              <a:rPr lang="en-US" sz="2800" u="sng" dirty="0" smtClean="0">
                <a:latin typeface="+mj-lt"/>
              </a:rPr>
              <a:t>Retirees</a:t>
            </a:r>
          </a:p>
          <a:p>
            <a:pPr marL="640080" lvl="1" indent="-246888" eaLnBrk="1" fontAlgn="auto" hangingPunct="1">
              <a:spcAft>
                <a:spcPts val="0"/>
              </a:spcAft>
              <a:buFont typeface="Wingdings 2"/>
              <a:buChar char=""/>
              <a:defRPr/>
            </a:pPr>
            <a:r>
              <a:rPr lang="en-US" sz="2800" dirty="0" smtClean="0">
                <a:latin typeface="+mj-lt"/>
              </a:rPr>
              <a:t>Grouped at agencies	           Dispersed in community</a:t>
            </a:r>
          </a:p>
          <a:p>
            <a:pPr marL="640080" lvl="1" indent="-246888" eaLnBrk="1" fontAlgn="auto" hangingPunct="1">
              <a:spcAft>
                <a:spcPts val="0"/>
              </a:spcAft>
              <a:buFont typeface="Wingdings 2"/>
              <a:buChar char=""/>
              <a:defRPr/>
            </a:pPr>
            <a:r>
              <a:rPr lang="en-US" sz="2800" dirty="0" smtClean="0">
                <a:latin typeface="+mj-lt"/>
              </a:rPr>
              <a:t>Mostly FERS (since ‘83)	Mostly CSRS</a:t>
            </a:r>
          </a:p>
          <a:p>
            <a:pPr marL="640080" lvl="1" indent="-246888" eaLnBrk="1" fontAlgn="auto" hangingPunct="1">
              <a:spcAft>
                <a:spcPts val="0"/>
              </a:spcAft>
              <a:buFont typeface="Wingdings 2"/>
              <a:buChar char=""/>
              <a:defRPr/>
            </a:pPr>
            <a:r>
              <a:rPr lang="en-US" sz="2800" dirty="0" smtClean="0">
                <a:latin typeface="+mj-lt"/>
              </a:rPr>
              <a:t>Family &amp; Career Issues	Senior Issues</a:t>
            </a:r>
          </a:p>
          <a:p>
            <a:pPr marL="640080" lvl="1" indent="-246888" eaLnBrk="1" fontAlgn="auto" hangingPunct="1">
              <a:spcAft>
                <a:spcPts val="0"/>
              </a:spcAft>
              <a:buFont typeface="Wingdings 2"/>
              <a:buChar char=""/>
              <a:defRPr/>
            </a:pPr>
            <a:r>
              <a:rPr lang="en-US" sz="2800" dirty="0" smtClean="0">
                <a:latin typeface="+mj-lt"/>
              </a:rPr>
              <a:t> Keeping Jobs			Keeping Benefits	</a:t>
            </a:r>
          </a:p>
          <a:p>
            <a:pPr marL="640080" lvl="1" indent="-246888" eaLnBrk="1" fontAlgn="auto" hangingPunct="1">
              <a:spcAft>
                <a:spcPts val="0"/>
              </a:spcAft>
              <a:buFont typeface="Wingdings 2"/>
              <a:buChar char=""/>
              <a:defRPr/>
            </a:pPr>
            <a:r>
              <a:rPr lang="en-US" sz="2800" dirty="0" smtClean="0">
                <a:latin typeface="+mj-lt"/>
              </a:rPr>
              <a:t> No Legislative Contact 	Legislative contact</a:t>
            </a:r>
          </a:p>
          <a:p>
            <a:pPr marL="640080" lvl="1" indent="-246888" eaLnBrk="1" fontAlgn="auto" hangingPunct="1">
              <a:spcAft>
                <a:spcPts val="0"/>
              </a:spcAft>
              <a:buFont typeface="Wingdings 2"/>
              <a:buChar char=""/>
              <a:defRPr/>
            </a:pPr>
            <a:r>
              <a:rPr lang="en-US" sz="2800" dirty="0" smtClean="0">
                <a:latin typeface="+mj-lt"/>
              </a:rPr>
              <a:t> Growing income		Fixed income</a:t>
            </a:r>
          </a:p>
          <a:p>
            <a:pPr marL="640080" lvl="1" indent="-246888" eaLnBrk="1" fontAlgn="auto" hangingPunct="1">
              <a:spcAft>
                <a:spcPts val="0"/>
              </a:spcAft>
              <a:buFont typeface="Wingdings 2"/>
              <a:buChar char=""/>
              <a:defRPr/>
            </a:pPr>
            <a:r>
              <a:rPr lang="en-US" sz="2800" dirty="0" smtClean="0">
                <a:latin typeface="+mj-lt"/>
              </a:rPr>
              <a:t> Not available for chapter    Available?</a:t>
            </a:r>
          </a:p>
          <a:p>
            <a:pPr marL="640080" lvl="1" indent="-246888" eaLnBrk="1" fontAlgn="auto" hangingPunct="1">
              <a:spcAft>
                <a:spcPts val="0"/>
              </a:spcAft>
              <a:buFont typeface="Wingdings 2"/>
              <a:buNone/>
              <a:defRPr/>
            </a:pPr>
            <a:r>
              <a:rPr lang="en-US" sz="2800" dirty="0" smtClean="0">
                <a:latin typeface="+mj-lt"/>
              </a:rPr>
              <a:t>    meetings  </a:t>
            </a:r>
            <a:endParaRPr lang="en-US" sz="2800" dirty="0">
              <a:latin typeface="+mj-lt"/>
            </a:endParaRPr>
          </a:p>
        </p:txBody>
      </p:sp>
      <p:pic>
        <p:nvPicPr>
          <p:cNvPr id="14340" name="Picture 3"/>
          <p:cNvPicPr>
            <a:picLocks noChangeAspect="1" noChangeArrowheads="1"/>
          </p:cNvPicPr>
          <p:nvPr/>
        </p:nvPicPr>
        <p:blipFill>
          <a:blip r:embed="rId3" cstate="print"/>
          <a:srcRect/>
          <a:stretch>
            <a:fillRect/>
          </a:stretch>
        </p:blipFill>
        <p:spPr bwMode="auto">
          <a:xfrm>
            <a:off x="3581400" y="1524000"/>
            <a:ext cx="1514475" cy="105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704850"/>
            <a:ext cx="8153400" cy="819150"/>
          </a:xfrm>
        </p:spPr>
        <p:txBody>
          <a:bodyPr/>
          <a:lstStyle/>
          <a:p>
            <a:pPr algn="ctr" eaLnBrk="1" hangingPunct="1"/>
            <a:r>
              <a:rPr lang="en-US" sz="4000" smtClean="0"/>
              <a:t>Recruiting Inducements</a:t>
            </a:r>
          </a:p>
        </p:txBody>
      </p:sp>
      <p:sp>
        <p:nvSpPr>
          <p:cNvPr id="4" name="Content Placeholder 3"/>
          <p:cNvSpPr>
            <a:spLocks noGrp="1"/>
          </p:cNvSpPr>
          <p:nvPr>
            <p:ph idx="1"/>
          </p:nvPr>
        </p:nvSpPr>
        <p:spPr>
          <a:xfrm>
            <a:off x="381000" y="1752600"/>
            <a:ext cx="8229600" cy="4648200"/>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 Pressure on job</a:t>
            </a:r>
          </a:p>
          <a:p>
            <a:pPr marL="274320" indent="-274320" eaLnBrk="1" fontAlgn="auto" hangingPunct="1">
              <a:spcAft>
                <a:spcPts val="0"/>
              </a:spcAft>
              <a:buClr>
                <a:schemeClr val="accent3"/>
              </a:buClr>
              <a:buFont typeface="Wingdings 2"/>
              <a:buChar char=""/>
              <a:defRPr/>
            </a:pPr>
            <a:r>
              <a:rPr lang="en-US" sz="2800" dirty="0" smtClean="0">
                <a:latin typeface="+mj-lt"/>
              </a:rPr>
              <a:t> Political  process coverage </a:t>
            </a:r>
          </a:p>
          <a:p>
            <a:pPr marL="274320" indent="-274320" eaLnBrk="1" fontAlgn="auto" hangingPunct="1">
              <a:spcAft>
                <a:spcPts val="0"/>
              </a:spcAft>
              <a:buClr>
                <a:schemeClr val="accent3"/>
              </a:buClr>
              <a:buFont typeface="Wingdings 2"/>
              <a:buNone/>
              <a:defRPr/>
            </a:pPr>
            <a:r>
              <a:rPr lang="en-US" sz="2800" dirty="0" smtClean="0">
                <a:latin typeface="+mj-lt"/>
              </a:rPr>
              <a:t>and uncertainty</a:t>
            </a:r>
          </a:p>
          <a:p>
            <a:pPr marL="274320" indent="-274320" eaLnBrk="1" fontAlgn="auto" hangingPunct="1">
              <a:spcAft>
                <a:spcPts val="0"/>
              </a:spcAft>
              <a:buClr>
                <a:schemeClr val="accent3"/>
              </a:buClr>
              <a:buFont typeface="Wingdings 2"/>
              <a:buChar char=""/>
              <a:defRPr/>
            </a:pPr>
            <a:r>
              <a:rPr lang="en-US" sz="2800" dirty="0" smtClean="0">
                <a:latin typeface="+mj-lt"/>
              </a:rPr>
              <a:t> Empowerment</a:t>
            </a:r>
          </a:p>
          <a:p>
            <a:pPr marL="274320" indent="-274320" eaLnBrk="1" fontAlgn="auto" hangingPunct="1">
              <a:spcAft>
                <a:spcPts val="0"/>
              </a:spcAft>
              <a:buClr>
                <a:schemeClr val="accent3"/>
              </a:buClr>
              <a:buFont typeface="Wingdings 2"/>
              <a:buChar char=""/>
              <a:defRPr/>
            </a:pPr>
            <a:r>
              <a:rPr lang="en-US" sz="2800" dirty="0" smtClean="0">
                <a:latin typeface="+mj-lt"/>
              </a:rPr>
              <a:t>Pressure on benefits</a:t>
            </a:r>
          </a:p>
          <a:p>
            <a:pPr marL="274320" indent="-274320" eaLnBrk="1" fontAlgn="auto" hangingPunct="1">
              <a:spcAft>
                <a:spcPts val="0"/>
              </a:spcAft>
              <a:buClr>
                <a:schemeClr val="accent3"/>
              </a:buClr>
              <a:buFont typeface="Wingdings 2"/>
              <a:buChar char=""/>
              <a:defRPr/>
            </a:pPr>
            <a:r>
              <a:rPr lang="en-US" sz="2800" dirty="0" smtClean="0">
                <a:latin typeface="+mj-lt"/>
              </a:rPr>
              <a:t>Approaching retirement</a:t>
            </a:r>
          </a:p>
          <a:p>
            <a:pPr marL="274320" indent="-274320" eaLnBrk="1" fontAlgn="auto" hangingPunct="1">
              <a:spcAft>
                <a:spcPts val="0"/>
              </a:spcAft>
              <a:buClr>
                <a:schemeClr val="accent3"/>
              </a:buClr>
              <a:buFont typeface="Wingdings 2"/>
              <a:buChar char=""/>
              <a:defRPr/>
            </a:pPr>
            <a:r>
              <a:rPr lang="en-US" sz="2800" dirty="0" smtClean="0">
                <a:latin typeface="+mj-lt"/>
              </a:rPr>
              <a:t> I’m always going to be a retired federal employee</a:t>
            </a:r>
          </a:p>
          <a:p>
            <a:pPr marL="274320" indent="-274320" eaLnBrk="1" fontAlgn="auto" hangingPunct="1">
              <a:spcAft>
                <a:spcPts val="0"/>
              </a:spcAft>
              <a:buClr>
                <a:schemeClr val="accent3"/>
              </a:buClr>
              <a:buFont typeface="Wingdings 2"/>
              <a:buChar char=""/>
              <a:defRPr/>
            </a:pPr>
            <a:r>
              <a:rPr lang="en-US" sz="2800" dirty="0" smtClean="0">
                <a:latin typeface="+mj-lt"/>
              </a:rPr>
              <a:t>(Your suggestions)</a:t>
            </a:r>
            <a:endParaRPr lang="en-US" sz="2800" dirty="0">
              <a:latin typeface="+mj-lt"/>
            </a:endParaRPr>
          </a:p>
        </p:txBody>
      </p:sp>
      <p:pic>
        <p:nvPicPr>
          <p:cNvPr id="15364" name="Picture 2" descr="C:\Users\Sam\AppData\Local\Microsoft\Windows\Temporary Internet Files\Content.IE5\W6JQEWX4\MP900442383[1].jpg"/>
          <p:cNvPicPr>
            <a:picLocks noChangeAspect="1" noChangeArrowheads="1"/>
          </p:cNvPicPr>
          <p:nvPr/>
        </p:nvPicPr>
        <p:blipFill>
          <a:blip r:embed="rId3" cstate="print"/>
          <a:srcRect/>
          <a:stretch>
            <a:fillRect/>
          </a:stretch>
        </p:blipFill>
        <p:spPr bwMode="auto">
          <a:xfrm>
            <a:off x="5181600" y="2209800"/>
            <a:ext cx="2357438" cy="156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666750"/>
          </a:xfrm>
        </p:spPr>
        <p:txBody>
          <a:bodyPr/>
          <a:lstStyle/>
          <a:p>
            <a:pPr algn="ctr" eaLnBrk="1" hangingPunct="1"/>
            <a:r>
              <a:rPr lang="en-US" sz="4000" b="1" i="1" smtClean="0"/>
              <a:t>How Does PR fit into this?</a:t>
            </a:r>
          </a:p>
        </p:txBody>
      </p:sp>
      <p:sp>
        <p:nvSpPr>
          <p:cNvPr id="3" name="Content Placeholder 2"/>
          <p:cNvSpPr>
            <a:spLocks noGrp="1"/>
          </p:cNvSpPr>
          <p:nvPr>
            <p:ph idx="1"/>
          </p:nvPr>
        </p:nvSpPr>
        <p:spPr>
          <a:xfrm>
            <a:off x="457200" y="1524000"/>
            <a:ext cx="8686800" cy="4800600"/>
          </a:xfrm>
        </p:spPr>
        <p:txBody>
          <a:bodyPr>
            <a:no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 Awareness</a:t>
            </a:r>
          </a:p>
          <a:p>
            <a:pPr marL="640080" lvl="1" indent="-246888" eaLnBrk="1" fontAlgn="auto" hangingPunct="1">
              <a:spcAft>
                <a:spcPts val="0"/>
              </a:spcAft>
              <a:buFont typeface="Wingdings 2"/>
              <a:buChar char=""/>
              <a:defRPr/>
            </a:pPr>
            <a:r>
              <a:rPr lang="en-US" sz="2800" dirty="0" smtClean="0">
                <a:latin typeface="+mj-lt"/>
              </a:rPr>
              <a:t>Accessing key media</a:t>
            </a:r>
          </a:p>
          <a:p>
            <a:pPr marL="640080" lvl="1" indent="-246888" eaLnBrk="1" fontAlgn="auto" hangingPunct="1">
              <a:spcAft>
                <a:spcPts val="0"/>
              </a:spcAft>
              <a:buFont typeface="Wingdings 2"/>
              <a:buChar char=""/>
              <a:defRPr/>
            </a:pPr>
            <a:r>
              <a:rPr lang="en-US" sz="2800" dirty="0" smtClean="0">
                <a:latin typeface="+mj-lt"/>
              </a:rPr>
              <a:t> Developing presentation materials</a:t>
            </a:r>
          </a:p>
          <a:p>
            <a:pPr marL="274320" indent="-274320" eaLnBrk="1" fontAlgn="auto" hangingPunct="1">
              <a:spcAft>
                <a:spcPts val="0"/>
              </a:spcAft>
              <a:buClr>
                <a:schemeClr val="accent3"/>
              </a:buClr>
              <a:buFont typeface="Wingdings 2"/>
              <a:buChar char=""/>
              <a:defRPr/>
            </a:pPr>
            <a:r>
              <a:rPr lang="en-US" sz="2800" dirty="0" smtClean="0">
                <a:latin typeface="+mj-lt"/>
              </a:rPr>
              <a:t> Guidance </a:t>
            </a:r>
          </a:p>
          <a:p>
            <a:pPr marL="274320" indent="-274320" eaLnBrk="1" fontAlgn="auto" hangingPunct="1">
              <a:spcAft>
                <a:spcPts val="0"/>
              </a:spcAft>
              <a:buClr>
                <a:schemeClr val="accent3"/>
              </a:buClr>
              <a:buFont typeface="Wingdings 2"/>
              <a:buChar char=""/>
              <a:defRPr/>
            </a:pPr>
            <a:r>
              <a:rPr lang="en-US" sz="3000" dirty="0" smtClean="0">
                <a:latin typeface="+mj-lt"/>
              </a:rPr>
              <a:t> Supporting materials and presentation information</a:t>
            </a:r>
          </a:p>
          <a:p>
            <a:pPr marL="640080" lvl="1" indent="-246888" eaLnBrk="1" fontAlgn="auto" hangingPunct="1">
              <a:spcAft>
                <a:spcPts val="0"/>
              </a:spcAft>
              <a:buFont typeface="Wingdings 2"/>
              <a:buChar char=""/>
              <a:defRPr/>
            </a:pPr>
            <a:r>
              <a:rPr lang="en-US" sz="2800" dirty="0" smtClean="0">
                <a:latin typeface="+mj-lt"/>
              </a:rPr>
              <a:t>Coordination</a:t>
            </a:r>
          </a:p>
          <a:p>
            <a:pPr marL="274320" indent="-274320" eaLnBrk="1" fontAlgn="auto" hangingPunct="1">
              <a:spcAft>
                <a:spcPts val="0"/>
              </a:spcAft>
              <a:buClr>
                <a:schemeClr val="accent3"/>
              </a:buClr>
              <a:buFont typeface="Wingdings 2"/>
              <a:buChar char=""/>
              <a:defRPr/>
            </a:pPr>
            <a:r>
              <a:rPr lang="en-US" sz="2800" dirty="0" smtClean="0">
                <a:latin typeface="+mj-lt"/>
              </a:rPr>
              <a:t> Matching Funds</a:t>
            </a:r>
          </a:p>
          <a:p>
            <a:pPr marL="274320" indent="-274320" eaLnBrk="1" fontAlgn="auto" hangingPunct="1">
              <a:spcAft>
                <a:spcPts val="0"/>
              </a:spcAft>
              <a:buClr>
                <a:schemeClr val="accent3"/>
              </a:buClr>
              <a:buFont typeface="Wingdings 2"/>
              <a:buChar char=""/>
              <a:defRPr/>
            </a:pPr>
            <a:r>
              <a:rPr lang="en-US" sz="2800" dirty="0" smtClean="0">
                <a:latin typeface="+mj-lt"/>
              </a:rPr>
              <a:t> Displays and Tips</a:t>
            </a:r>
          </a:p>
          <a:p>
            <a:pPr marL="274320" indent="-274320" eaLnBrk="1" fontAlgn="auto" hangingPunct="1">
              <a:spcAft>
                <a:spcPts val="0"/>
              </a:spcAft>
              <a:buClr>
                <a:schemeClr val="accent3"/>
              </a:buClr>
              <a:buFont typeface="Wingdings 2"/>
              <a:buChar char=""/>
              <a:defRPr/>
            </a:pPr>
            <a:r>
              <a:rPr lang="en-US" sz="2800" dirty="0" smtClean="0">
                <a:latin typeface="+mj-lt"/>
              </a:rPr>
              <a:t> Promotional Items</a:t>
            </a:r>
          </a:p>
        </p:txBody>
      </p:sp>
      <p:pic>
        <p:nvPicPr>
          <p:cNvPr id="16388" name="Picture 2" descr="C:\Users\Sam\AppData\Local\Microsoft\Windows\Temporary Internet Files\Content.IE5\FZN97K5V\MC900229443[1].wmf"/>
          <p:cNvPicPr>
            <a:picLocks noChangeAspect="1" noChangeArrowheads="1"/>
          </p:cNvPicPr>
          <p:nvPr/>
        </p:nvPicPr>
        <p:blipFill>
          <a:blip r:embed="rId3" cstate="print"/>
          <a:srcRect/>
          <a:stretch>
            <a:fillRect/>
          </a:stretch>
        </p:blipFill>
        <p:spPr bwMode="auto">
          <a:xfrm>
            <a:off x="5867400" y="1295400"/>
            <a:ext cx="1447800" cy="1484313"/>
          </a:xfrm>
          <a:prstGeom prst="rect">
            <a:avLst/>
          </a:prstGeom>
          <a:noFill/>
          <a:ln w="9525">
            <a:noFill/>
            <a:miter lim="800000"/>
            <a:headEnd/>
            <a:tailEnd/>
          </a:ln>
        </p:spPr>
      </p:pic>
      <p:pic>
        <p:nvPicPr>
          <p:cNvPr id="16389" name="Picture 3"/>
          <p:cNvPicPr>
            <a:picLocks noChangeAspect="1" noChangeArrowheads="1"/>
          </p:cNvPicPr>
          <p:nvPr/>
        </p:nvPicPr>
        <p:blipFill>
          <a:blip r:embed="rId4" cstate="print"/>
          <a:srcRect/>
          <a:stretch>
            <a:fillRect/>
          </a:stretch>
        </p:blipFill>
        <p:spPr bwMode="auto">
          <a:xfrm>
            <a:off x="4191000" y="1295400"/>
            <a:ext cx="1219200" cy="1539875"/>
          </a:xfrm>
          <a:prstGeom prst="rect">
            <a:avLst/>
          </a:prstGeom>
          <a:noFill/>
          <a:ln w="9525">
            <a:noFill/>
            <a:miter lim="800000"/>
            <a:headEnd/>
            <a:tailEnd/>
          </a:ln>
        </p:spPr>
      </p:pic>
      <p:pic>
        <p:nvPicPr>
          <p:cNvPr id="16390" name="Picture 5"/>
          <p:cNvPicPr>
            <a:picLocks noChangeAspect="1" noChangeArrowheads="1"/>
          </p:cNvPicPr>
          <p:nvPr/>
        </p:nvPicPr>
        <p:blipFill>
          <a:blip r:embed="rId5" cstate="print"/>
          <a:srcRect/>
          <a:stretch>
            <a:fillRect/>
          </a:stretch>
        </p:blipFill>
        <p:spPr bwMode="auto">
          <a:xfrm>
            <a:off x="7499350" y="1066800"/>
            <a:ext cx="1644650" cy="1447800"/>
          </a:xfrm>
          <a:prstGeom prst="rect">
            <a:avLst/>
          </a:prstGeom>
          <a:noFill/>
          <a:ln w="9525">
            <a:noFill/>
            <a:miter lim="800000"/>
            <a:headEnd/>
            <a:tailEnd/>
          </a:ln>
        </p:spPr>
      </p:pic>
      <p:pic>
        <p:nvPicPr>
          <p:cNvPr id="16391" name="Picture 7"/>
          <p:cNvPicPr>
            <a:picLocks noChangeAspect="1" noChangeArrowheads="1"/>
          </p:cNvPicPr>
          <p:nvPr/>
        </p:nvPicPr>
        <p:blipFill>
          <a:blip r:embed="rId6" cstate="print"/>
          <a:srcRect/>
          <a:stretch>
            <a:fillRect/>
          </a:stretch>
        </p:blipFill>
        <p:spPr bwMode="auto">
          <a:xfrm>
            <a:off x="3657600" y="4038600"/>
            <a:ext cx="1238250" cy="109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533400"/>
          </a:xfrm>
        </p:spPr>
        <p:txBody>
          <a:bodyPr>
            <a:normAutofit fontScale="90000"/>
          </a:bodyPr>
          <a:lstStyle/>
          <a:p>
            <a:pPr algn="ctr" eaLnBrk="1" fontAlgn="auto" hangingPunct="1">
              <a:spcAft>
                <a:spcPts val="0"/>
              </a:spcAft>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400" b="1" i="1" dirty="0" smtClean="0"/>
              <a:t/>
            </a:r>
            <a:br>
              <a:rPr lang="en-US" sz="4400" b="1" i="1" dirty="0" smtClean="0"/>
            </a:br>
            <a:r>
              <a:rPr lang="en-US" sz="4400" b="1" i="1" dirty="0" smtClean="0"/>
              <a:t>Working with Government Agencies</a:t>
            </a:r>
            <a:endParaRPr lang="en-US" sz="4400" b="1" i="1" dirty="0"/>
          </a:p>
        </p:txBody>
      </p:sp>
      <p:sp>
        <p:nvSpPr>
          <p:cNvPr id="3" name="Content Placeholder 2"/>
          <p:cNvSpPr>
            <a:spLocks noGrp="1"/>
          </p:cNvSpPr>
          <p:nvPr>
            <p:ph idx="1"/>
          </p:nvPr>
        </p:nvSpPr>
        <p:spPr>
          <a:xfrm>
            <a:off x="457200" y="2133600"/>
            <a:ext cx="8229600" cy="2667000"/>
          </a:xfrm>
        </p:spPr>
        <p:txBody>
          <a:bodyPr>
            <a:normAutofit/>
          </a:bodyPr>
          <a:lstStyle/>
          <a:p>
            <a:pPr marL="640080" lvl="1" indent="-246888" eaLnBrk="1" fontAlgn="auto" hangingPunct="1">
              <a:spcAft>
                <a:spcPts val="0"/>
              </a:spcAft>
              <a:buFont typeface="Wingdings 2"/>
              <a:buChar char=""/>
              <a:defRPr/>
            </a:pPr>
            <a:r>
              <a:rPr lang="en-US" sz="2800" dirty="0" smtClean="0">
                <a:latin typeface="+mj-lt"/>
              </a:rPr>
              <a:t>How to find the proper contacts.</a:t>
            </a:r>
          </a:p>
          <a:p>
            <a:pPr marL="640080" lvl="1" indent="-246888" eaLnBrk="1" fontAlgn="auto" hangingPunct="1">
              <a:spcAft>
                <a:spcPts val="0"/>
              </a:spcAft>
              <a:buFont typeface="Wingdings 2"/>
              <a:buChar char=""/>
              <a:defRPr/>
            </a:pPr>
            <a:endParaRPr lang="en-US" sz="2800" dirty="0" smtClean="0">
              <a:latin typeface="+mj-lt"/>
            </a:endParaRPr>
          </a:p>
          <a:p>
            <a:pPr marL="640080" lvl="1" indent="-246888" eaLnBrk="1" fontAlgn="auto" hangingPunct="1">
              <a:spcAft>
                <a:spcPts val="0"/>
              </a:spcAft>
              <a:buFont typeface="Wingdings 2"/>
              <a:buChar char=""/>
              <a:defRPr/>
            </a:pPr>
            <a:r>
              <a:rPr lang="en-US" sz="2800" dirty="0" smtClean="0">
                <a:latin typeface="+mj-lt"/>
              </a:rPr>
              <a:t>What and how to ask for.</a:t>
            </a:r>
          </a:p>
          <a:p>
            <a:pPr marL="640080" lvl="1" indent="-246888" eaLnBrk="1" fontAlgn="auto" hangingPunct="1">
              <a:spcAft>
                <a:spcPts val="0"/>
              </a:spcAft>
              <a:buFont typeface="Wingdings 2"/>
              <a:buChar char=""/>
              <a:defRPr/>
            </a:pPr>
            <a:endParaRPr lang="en-US" sz="2800" dirty="0" smtClean="0">
              <a:latin typeface="+mj-lt"/>
            </a:endParaRPr>
          </a:p>
          <a:p>
            <a:pPr marL="640080" lvl="1" indent="-246888" eaLnBrk="1" fontAlgn="auto" hangingPunct="1">
              <a:spcAft>
                <a:spcPts val="0"/>
              </a:spcAft>
              <a:buFont typeface="Wingdings 2"/>
              <a:buChar char=""/>
              <a:defRPr/>
            </a:pPr>
            <a:r>
              <a:rPr lang="en-US" sz="2800" dirty="0" smtClean="0">
                <a:latin typeface="+mj-lt"/>
              </a:rPr>
              <a:t>What can we provide in return?  </a:t>
            </a:r>
          </a:p>
        </p:txBody>
      </p:sp>
      <p:pic>
        <p:nvPicPr>
          <p:cNvPr id="17412" name="Picture 2"/>
          <p:cNvPicPr>
            <a:picLocks noChangeAspect="1" noChangeArrowheads="1"/>
          </p:cNvPicPr>
          <p:nvPr/>
        </p:nvPicPr>
        <p:blipFill>
          <a:blip r:embed="rId3" cstate="print"/>
          <a:srcRect/>
          <a:stretch>
            <a:fillRect/>
          </a:stretch>
        </p:blipFill>
        <p:spPr bwMode="auto">
          <a:xfrm>
            <a:off x="2590800" y="5105400"/>
            <a:ext cx="2038350" cy="933450"/>
          </a:xfrm>
          <a:prstGeom prst="rect">
            <a:avLst/>
          </a:prstGeom>
          <a:noFill/>
          <a:ln w="9525">
            <a:noFill/>
            <a:miter lim="800000"/>
            <a:headEnd/>
            <a:tailEnd/>
          </a:ln>
        </p:spPr>
      </p:pic>
      <p:pic>
        <p:nvPicPr>
          <p:cNvPr id="17413" name="Picture 3"/>
          <p:cNvPicPr>
            <a:picLocks noChangeAspect="1" noChangeArrowheads="1"/>
          </p:cNvPicPr>
          <p:nvPr/>
        </p:nvPicPr>
        <p:blipFill>
          <a:blip r:embed="rId4" cstate="print"/>
          <a:srcRect/>
          <a:stretch>
            <a:fillRect/>
          </a:stretch>
        </p:blipFill>
        <p:spPr bwMode="auto">
          <a:xfrm>
            <a:off x="5562600" y="2895600"/>
            <a:ext cx="3171825" cy="284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38200"/>
            <a:ext cx="8229600" cy="762000"/>
          </a:xfrm>
        </p:spPr>
        <p:txBody>
          <a:bodyPr/>
          <a:lstStyle/>
          <a:p>
            <a:pPr algn="ctr" eaLnBrk="1" hangingPunct="1"/>
            <a:r>
              <a:rPr lang="en-US" sz="4000" b="1" i="1" smtClean="0"/>
              <a:t>Prospecting</a:t>
            </a:r>
          </a:p>
        </p:txBody>
      </p:sp>
      <p:sp>
        <p:nvSpPr>
          <p:cNvPr id="18435" name="Content Placeholder 2"/>
          <p:cNvSpPr>
            <a:spLocks noGrp="1"/>
          </p:cNvSpPr>
          <p:nvPr>
            <p:ph idx="1"/>
          </p:nvPr>
        </p:nvSpPr>
        <p:spPr>
          <a:xfrm>
            <a:off x="1295400" y="2057400"/>
            <a:ext cx="6477000" cy="3856038"/>
          </a:xfrm>
        </p:spPr>
        <p:txBody>
          <a:bodyPr/>
          <a:lstStyle/>
          <a:p>
            <a:pPr algn="ctr" eaLnBrk="1" hangingPunct="1"/>
            <a:r>
              <a:rPr lang="en-US" sz="4000" b="1" smtClean="0">
                <a:latin typeface="Calibri" pitchFamily="34" charset="0"/>
                <a:cs typeface="Calibri" pitchFamily="34" charset="0"/>
              </a:rPr>
              <a:t>Tools and Supplies </a:t>
            </a:r>
          </a:p>
          <a:p>
            <a:pPr eaLnBrk="1" hangingPunct="1"/>
            <a:endParaRPr lang="en-US" sz="3200" smtClean="0">
              <a:latin typeface="Calibri" pitchFamily="34" charset="0"/>
              <a:cs typeface="Calibri" pitchFamily="34" charset="0"/>
            </a:endParaRPr>
          </a:p>
        </p:txBody>
      </p:sp>
      <p:pic>
        <p:nvPicPr>
          <p:cNvPr id="18436" name="Picture 3" descr="Cartoon Prospector.jpg"/>
          <p:cNvPicPr>
            <a:picLocks noChangeAspect="1"/>
          </p:cNvPicPr>
          <p:nvPr/>
        </p:nvPicPr>
        <p:blipFill>
          <a:blip r:embed="rId3" cstate="print"/>
          <a:srcRect/>
          <a:stretch>
            <a:fillRect/>
          </a:stretch>
        </p:blipFill>
        <p:spPr bwMode="auto">
          <a:xfrm>
            <a:off x="685800" y="3962400"/>
            <a:ext cx="2057400" cy="1973263"/>
          </a:xfrm>
          <a:prstGeom prst="rect">
            <a:avLst/>
          </a:prstGeom>
          <a:noFill/>
          <a:ln w="9525">
            <a:noFill/>
            <a:miter lim="800000"/>
            <a:headEnd/>
            <a:tailEnd/>
          </a:ln>
        </p:spPr>
      </p:pic>
      <p:pic>
        <p:nvPicPr>
          <p:cNvPr id="18437" name="Picture 2" descr="C:\Users\Sam\AppData\Local\Microsoft\Windows\Temporary Internet Files\Content.IE5\WREAFXRL\MC900296053[1].wmf"/>
          <p:cNvPicPr>
            <a:picLocks noChangeAspect="1" noChangeArrowheads="1"/>
          </p:cNvPicPr>
          <p:nvPr/>
        </p:nvPicPr>
        <p:blipFill>
          <a:blip r:embed="rId4" cstate="print"/>
          <a:srcRect/>
          <a:stretch>
            <a:fillRect/>
          </a:stretch>
        </p:blipFill>
        <p:spPr bwMode="auto">
          <a:xfrm>
            <a:off x="4191000" y="2895600"/>
            <a:ext cx="1636713" cy="1493838"/>
          </a:xfrm>
          <a:prstGeom prst="rect">
            <a:avLst/>
          </a:prstGeom>
          <a:noFill/>
          <a:ln w="9525">
            <a:noFill/>
            <a:miter lim="800000"/>
            <a:headEnd/>
            <a:tailEnd/>
          </a:ln>
        </p:spPr>
      </p:pic>
      <p:pic>
        <p:nvPicPr>
          <p:cNvPr id="18438" name="Picture 3" descr="C:\Users\Sam\AppData\Local\Microsoft\Windows\Temporary Internet Files\Content.IE5\T5ONYR4A\MC900361698[1].wmf"/>
          <p:cNvPicPr>
            <a:picLocks noChangeAspect="1" noChangeArrowheads="1"/>
          </p:cNvPicPr>
          <p:nvPr/>
        </p:nvPicPr>
        <p:blipFill>
          <a:blip r:embed="rId5" cstate="print"/>
          <a:srcRect/>
          <a:stretch>
            <a:fillRect/>
          </a:stretch>
        </p:blipFill>
        <p:spPr bwMode="auto">
          <a:xfrm>
            <a:off x="6400800" y="2895600"/>
            <a:ext cx="1371600" cy="1370013"/>
          </a:xfrm>
          <a:prstGeom prst="rect">
            <a:avLst/>
          </a:prstGeom>
          <a:noFill/>
          <a:ln w="9525">
            <a:noFill/>
            <a:miter lim="800000"/>
            <a:headEnd/>
            <a:tailEnd/>
          </a:ln>
        </p:spPr>
      </p:pic>
      <p:pic>
        <p:nvPicPr>
          <p:cNvPr id="18439" name="Picture 4" descr="C:\Users\Sam\AppData\Local\Microsoft\Windows\Temporary Internet Files\Content.IE5\O5IGQ2UY\MM900236461[1].gif"/>
          <p:cNvPicPr>
            <a:picLocks noChangeAspect="1" noChangeArrowheads="1" noCrop="1"/>
          </p:cNvPicPr>
          <p:nvPr/>
        </p:nvPicPr>
        <p:blipFill>
          <a:blip r:embed="rId6" cstate="print"/>
          <a:srcRect/>
          <a:stretch>
            <a:fillRect/>
          </a:stretch>
        </p:blipFill>
        <p:spPr bwMode="auto">
          <a:xfrm>
            <a:off x="6705600" y="4114800"/>
            <a:ext cx="2057400" cy="2057400"/>
          </a:xfrm>
          <a:prstGeom prst="rect">
            <a:avLst/>
          </a:prstGeom>
          <a:noFill/>
          <a:ln w="9525">
            <a:noFill/>
            <a:miter lim="800000"/>
            <a:headEnd/>
            <a:tailEnd/>
          </a:ln>
        </p:spPr>
      </p:pic>
      <p:pic>
        <p:nvPicPr>
          <p:cNvPr id="18440" name="Picture 5" descr="C:\Users\Sam\AppData\Local\Microsoft\Windows\Temporary Internet Files\Content.IE5\O5IGQ2UY\MC900351190[1].wmf"/>
          <p:cNvPicPr>
            <a:picLocks noChangeAspect="1" noChangeArrowheads="1"/>
          </p:cNvPicPr>
          <p:nvPr/>
        </p:nvPicPr>
        <p:blipFill>
          <a:blip r:embed="rId7" cstate="print"/>
          <a:srcRect/>
          <a:stretch>
            <a:fillRect/>
          </a:stretch>
        </p:blipFill>
        <p:spPr bwMode="auto">
          <a:xfrm>
            <a:off x="5105400" y="4343400"/>
            <a:ext cx="871538"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447800"/>
            <a:ext cx="8229600" cy="590550"/>
          </a:xfrm>
        </p:spPr>
        <p:txBody>
          <a:bodyPr/>
          <a:lstStyle/>
          <a:p>
            <a:pPr algn="ctr" eaLnBrk="1" hangingPunct="1"/>
            <a:r>
              <a:rPr lang="en-US" sz="4000" b="1" i="1" smtClean="0"/>
              <a:t>Tools: Managing Forms and    Recruiting Materials</a:t>
            </a:r>
          </a:p>
        </p:txBody>
      </p:sp>
      <p:sp>
        <p:nvSpPr>
          <p:cNvPr id="3" name="Content Placeholder 2"/>
          <p:cNvSpPr>
            <a:spLocks noGrp="1"/>
          </p:cNvSpPr>
          <p:nvPr>
            <p:ph idx="1"/>
          </p:nvPr>
        </p:nvSpPr>
        <p:spPr>
          <a:xfrm>
            <a:off x="457200" y="2209800"/>
            <a:ext cx="8229600" cy="3733800"/>
          </a:xfrm>
        </p:spPr>
        <p:txBody>
          <a:bodyPr>
            <a:normAutofit/>
          </a:bodyPr>
          <a:lstStyle/>
          <a:p>
            <a:pPr marL="274320" indent="-274320" algn="ctr" eaLnBrk="1" fontAlgn="auto" hangingPunct="1">
              <a:spcAft>
                <a:spcPts val="0"/>
              </a:spcAft>
              <a:buClr>
                <a:schemeClr val="accent3"/>
              </a:buClr>
              <a:buFont typeface="Wingdings 2"/>
              <a:buChar char=""/>
              <a:defRPr/>
            </a:pPr>
            <a:r>
              <a:rPr lang="en-US" sz="2800" dirty="0" smtClean="0">
                <a:latin typeface="+mj-lt"/>
                <a:ea typeface="Tahoma" pitchFamily="34" charset="0"/>
                <a:cs typeface="Arial" pitchFamily="34" charset="0"/>
              </a:rPr>
              <a:t> Make sure your publications are current</a:t>
            </a:r>
          </a:p>
          <a:p>
            <a:pPr marL="274320" indent="-274320" algn="ctr" eaLnBrk="1" fontAlgn="auto" hangingPunct="1">
              <a:spcAft>
                <a:spcPts val="0"/>
              </a:spcAft>
              <a:buClr>
                <a:schemeClr val="accent3"/>
              </a:buClr>
              <a:buFont typeface="Wingdings 2"/>
              <a:buChar char=""/>
              <a:defRPr/>
            </a:pPr>
            <a:r>
              <a:rPr lang="en-US" sz="2800" dirty="0" smtClean="0">
                <a:latin typeface="+mj-lt"/>
                <a:ea typeface="Tahoma" pitchFamily="34" charset="0"/>
                <a:cs typeface="Arial" pitchFamily="34" charset="0"/>
              </a:rPr>
              <a:t> Ordering online quickest and easiest</a:t>
            </a:r>
          </a:p>
          <a:p>
            <a:pPr marL="274320" indent="-274320" algn="ctr" eaLnBrk="1" fontAlgn="auto" hangingPunct="1">
              <a:spcAft>
                <a:spcPts val="0"/>
              </a:spcAft>
              <a:buClr>
                <a:schemeClr val="accent3"/>
              </a:buClr>
              <a:buFont typeface="Wingdings 2"/>
              <a:buChar char=""/>
              <a:defRPr/>
            </a:pPr>
            <a:r>
              <a:rPr lang="en-US" sz="2800" dirty="0" smtClean="0">
                <a:latin typeface="+mj-lt"/>
                <a:ea typeface="Tahoma" pitchFamily="34" charset="0"/>
                <a:cs typeface="Arial" pitchFamily="34" charset="0"/>
              </a:rPr>
              <a:t>Who in your chapter orders materials?  </a:t>
            </a:r>
          </a:p>
          <a:p>
            <a:pPr marL="274320" indent="-274320" algn="ctr" eaLnBrk="1" fontAlgn="auto" hangingPunct="1">
              <a:spcAft>
                <a:spcPts val="0"/>
              </a:spcAft>
              <a:buClr>
                <a:schemeClr val="accent3"/>
              </a:buClr>
              <a:buFont typeface="Wingdings 2"/>
              <a:buChar char=""/>
              <a:defRPr/>
            </a:pPr>
            <a:r>
              <a:rPr lang="en-US" sz="2800" dirty="0" smtClean="0">
                <a:latin typeface="+mj-lt"/>
                <a:ea typeface="Tahoma" pitchFamily="34" charset="0"/>
                <a:cs typeface="Arial" pitchFamily="34" charset="0"/>
              </a:rPr>
              <a:t>Who culls materials?</a:t>
            </a:r>
          </a:p>
          <a:p>
            <a:pPr marL="274320" indent="-274320" algn="ctr" eaLnBrk="1" fontAlgn="auto" hangingPunct="1">
              <a:spcAft>
                <a:spcPts val="0"/>
              </a:spcAft>
              <a:buClr>
                <a:schemeClr val="accent3"/>
              </a:buClr>
              <a:buFont typeface="Wingdings 2"/>
              <a:buChar char=""/>
              <a:defRPr/>
            </a:pPr>
            <a:r>
              <a:rPr lang="en-US" sz="2800" dirty="0" smtClean="0">
                <a:latin typeface="+mj-lt"/>
                <a:ea typeface="Tahoma" pitchFamily="34" charset="0"/>
                <a:cs typeface="Arial" pitchFamily="34" charset="0"/>
              </a:rPr>
              <a:t>Ordering for special events</a:t>
            </a:r>
          </a:p>
          <a:p>
            <a:pPr marL="274320" indent="-274320" algn="ctr" eaLnBrk="1" fontAlgn="auto" hangingPunct="1">
              <a:spcAft>
                <a:spcPts val="0"/>
              </a:spcAft>
              <a:buClr>
                <a:schemeClr val="accent3"/>
              </a:buClr>
              <a:buFont typeface="Wingdings 2"/>
              <a:buChar char=""/>
              <a:defRPr/>
            </a:pPr>
            <a:r>
              <a:rPr lang="en-US" sz="2800" dirty="0" smtClean="0">
                <a:latin typeface="+mj-lt"/>
                <a:ea typeface="Tahoma" pitchFamily="34" charset="0"/>
                <a:cs typeface="Arial" pitchFamily="34" charset="0"/>
              </a:rPr>
              <a:t>Include shipping and preparation time</a:t>
            </a:r>
          </a:p>
          <a:p>
            <a:pPr marL="274320" indent="-274320" algn="ctr" eaLnBrk="1" fontAlgn="auto" hangingPunct="1">
              <a:spcAft>
                <a:spcPts val="0"/>
              </a:spcAft>
              <a:buClr>
                <a:schemeClr val="accent3"/>
              </a:buClr>
              <a:buFont typeface="Wingdings 2"/>
              <a:buChar char=""/>
              <a:defRPr/>
            </a:pPr>
            <a:r>
              <a:rPr lang="en-US" sz="2800" dirty="0" smtClean="0">
                <a:latin typeface="+mj-lt"/>
                <a:ea typeface="Tahoma" pitchFamily="34" charset="0"/>
                <a:cs typeface="Arial" pitchFamily="34" charset="0"/>
              </a:rPr>
              <a:t> Building and displaying your packets/materials</a:t>
            </a:r>
          </a:p>
          <a:p>
            <a:pPr marL="274320" indent="-274320" algn="ctr" eaLnBrk="1" fontAlgn="auto" hangingPunct="1">
              <a:spcAft>
                <a:spcPts val="0"/>
              </a:spcAft>
              <a:buClr>
                <a:schemeClr val="accent3"/>
              </a:buClr>
              <a:buFont typeface="Wingdings 2"/>
              <a:buChar char=""/>
              <a:defRPr/>
            </a:pPr>
            <a:endParaRPr lang="en-US"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066800"/>
            <a:ext cx="8229600" cy="666750"/>
          </a:xfrm>
        </p:spPr>
        <p:txBody>
          <a:bodyPr/>
          <a:lstStyle/>
          <a:p>
            <a:pPr algn="ctr" eaLnBrk="1" hangingPunct="1"/>
            <a:r>
              <a:rPr lang="en-US" sz="3600" b="1" smtClean="0"/>
              <a:t>Ordering materials – Event Kits or Elements</a:t>
            </a:r>
          </a:p>
        </p:txBody>
      </p:sp>
      <p:sp>
        <p:nvSpPr>
          <p:cNvPr id="3" name="Content Placeholder 2"/>
          <p:cNvSpPr>
            <a:spLocks noGrp="1"/>
          </p:cNvSpPr>
          <p:nvPr>
            <p:ph idx="1"/>
          </p:nvPr>
        </p:nvSpPr>
        <p:spPr>
          <a:xfrm>
            <a:off x="457200" y="1981200"/>
            <a:ext cx="7086600" cy="4267200"/>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latin typeface="+mj-lt"/>
                <a:ea typeface="Tahoma" pitchFamily="34" charset="0"/>
                <a:cs typeface="Tahoma" pitchFamily="34" charset="0"/>
              </a:rPr>
              <a:t> Call 1-800-627-3394 – Explain event</a:t>
            </a:r>
          </a:p>
          <a:p>
            <a:pPr marL="274320" indent="-274320" eaLnBrk="1" fontAlgn="auto" hangingPunct="1">
              <a:spcAft>
                <a:spcPts val="0"/>
              </a:spcAft>
              <a:buClr>
                <a:schemeClr val="accent3"/>
              </a:buClr>
              <a:buFont typeface="Wingdings 2"/>
              <a:buChar char=""/>
              <a:defRPr/>
            </a:pPr>
            <a:r>
              <a:rPr lang="en-US" sz="2800" dirty="0" smtClean="0">
                <a:latin typeface="+mj-lt"/>
                <a:ea typeface="Tahoma" pitchFamily="34" charset="0"/>
                <a:cs typeface="Tahoma" pitchFamily="34" charset="0"/>
              </a:rPr>
              <a:t> Ask for Event Kits, which contain: </a:t>
            </a:r>
          </a:p>
          <a:p>
            <a:pPr lvl="2"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Envelope, </a:t>
            </a:r>
          </a:p>
          <a:p>
            <a:pPr lvl="2"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Current Magazine, </a:t>
            </a:r>
          </a:p>
          <a:p>
            <a:pPr lvl="2"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Letter from NARFE President</a:t>
            </a:r>
          </a:p>
          <a:p>
            <a:pPr lvl="2"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 H-140A – New membership Application </a:t>
            </a:r>
          </a:p>
          <a:p>
            <a:pPr lvl="2"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 F-117 – NARFE’s Legislative           	Accomplishments </a:t>
            </a:r>
            <a:r>
              <a:rPr lang="en-US" sz="2800" dirty="0" smtClean="0">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850"/>
            <a:ext cx="8229600" cy="666750"/>
          </a:xfrm>
        </p:spPr>
        <p:txBody>
          <a:bodyPr/>
          <a:lstStyle/>
          <a:p>
            <a:pPr algn="ctr" eaLnBrk="1" hangingPunct="1"/>
            <a:r>
              <a:rPr lang="en-US" sz="3600" b="1" smtClean="0"/>
              <a:t>Ordering additional materials – Event Kits</a:t>
            </a:r>
          </a:p>
        </p:txBody>
      </p:sp>
      <p:sp>
        <p:nvSpPr>
          <p:cNvPr id="3" name="Content Placeholder 2"/>
          <p:cNvSpPr>
            <a:spLocks noGrp="1"/>
          </p:cNvSpPr>
          <p:nvPr>
            <p:ph idx="1"/>
          </p:nvPr>
        </p:nvSpPr>
        <p:spPr>
          <a:xfrm>
            <a:off x="457200" y="1371600"/>
            <a:ext cx="8229600" cy="54864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3000" dirty="0" smtClean="0">
                <a:latin typeface="+mj-lt"/>
                <a:ea typeface="Tahoma" pitchFamily="34" charset="0"/>
                <a:cs typeface="Tahoma" pitchFamily="34" charset="0"/>
              </a:rPr>
              <a:t> Can use the online F-18 form to order these:</a:t>
            </a:r>
          </a:p>
          <a:p>
            <a:pPr marL="640080" lvl="1" indent="-246888" eaLnBrk="1" fontAlgn="auto" hangingPunct="1">
              <a:spcAft>
                <a:spcPts val="0"/>
              </a:spcAft>
              <a:buFont typeface="Wingdings 2"/>
              <a:buChar char=""/>
              <a:defRPr/>
            </a:pPr>
            <a:r>
              <a:rPr lang="en-US" sz="3000" b="1" dirty="0" smtClean="0">
                <a:latin typeface="+mj-lt"/>
                <a:ea typeface="Tahoma" pitchFamily="34" charset="0"/>
                <a:cs typeface="Tahoma" pitchFamily="34" charset="0"/>
              </a:rPr>
              <a:t>F-123</a:t>
            </a:r>
            <a:r>
              <a:rPr lang="en-US" sz="3000" dirty="0" smtClean="0">
                <a:latin typeface="+mj-lt"/>
                <a:ea typeface="Tahoma" pitchFamily="34" charset="0"/>
                <a:cs typeface="Tahoma" pitchFamily="34" charset="0"/>
              </a:rPr>
              <a:t> Pop Quiz (08/10)</a:t>
            </a:r>
          </a:p>
          <a:p>
            <a:pPr marL="640080" lvl="1" indent="-246888" eaLnBrk="1" fontAlgn="auto" hangingPunct="1">
              <a:spcAft>
                <a:spcPts val="0"/>
              </a:spcAft>
              <a:buFont typeface="Wingdings 2"/>
              <a:buChar char=""/>
              <a:defRPr/>
            </a:pPr>
            <a:r>
              <a:rPr lang="en-US" sz="3000" b="1" dirty="0" smtClean="0">
                <a:latin typeface="+mj-lt"/>
                <a:ea typeface="Tahoma" pitchFamily="34" charset="0"/>
                <a:cs typeface="Tahoma" pitchFamily="34" charset="0"/>
              </a:rPr>
              <a:t>F-122</a:t>
            </a:r>
            <a:r>
              <a:rPr lang="en-US" sz="3000" dirty="0" smtClean="0">
                <a:latin typeface="+mj-lt"/>
                <a:ea typeface="Tahoma" pitchFamily="34" charset="0"/>
                <a:cs typeface="Tahoma" pitchFamily="34" charset="0"/>
              </a:rPr>
              <a:t> </a:t>
            </a:r>
            <a:r>
              <a:rPr lang="en-US" sz="3000" dirty="0" smtClean="0">
                <a:latin typeface="+mj-lt"/>
                <a:ea typeface="Tahoma" pitchFamily="34" charset="0"/>
                <a:cs typeface="Calibri" pitchFamily="34" charset="0"/>
              </a:rPr>
              <a:t>Look at What Has NARFE Done for You Lately? (06/10)</a:t>
            </a:r>
          </a:p>
          <a:p>
            <a:pPr marL="640080" lvl="1" indent="-246888" eaLnBrk="1" fontAlgn="auto" hangingPunct="1">
              <a:spcAft>
                <a:spcPts val="0"/>
              </a:spcAft>
              <a:buFont typeface="Wingdings 2"/>
              <a:buChar char=""/>
              <a:defRPr/>
            </a:pPr>
            <a:r>
              <a:rPr lang="en-US" sz="3000" dirty="0" smtClean="0">
                <a:latin typeface="+mj-lt"/>
                <a:ea typeface="Tahoma" pitchFamily="34" charset="0"/>
                <a:cs typeface="Tahoma" pitchFamily="34" charset="0"/>
              </a:rPr>
              <a:t> </a:t>
            </a:r>
            <a:r>
              <a:rPr lang="en-US" sz="3000" b="1" dirty="0" smtClean="0">
                <a:latin typeface="+mj-lt"/>
                <a:ea typeface="Tahoma" pitchFamily="34" charset="0"/>
                <a:cs typeface="Tahoma" pitchFamily="34" charset="0"/>
              </a:rPr>
              <a:t>F-126</a:t>
            </a:r>
            <a:r>
              <a:rPr lang="en-US" sz="3000" dirty="0" smtClean="0">
                <a:latin typeface="+mj-lt"/>
                <a:ea typeface="Tahoma" pitchFamily="34" charset="0"/>
                <a:cs typeface="Tahoma" pitchFamily="34" charset="0"/>
              </a:rPr>
              <a:t> 10 Worst Mistakes Fed Employees can make (11/09)</a:t>
            </a:r>
          </a:p>
          <a:p>
            <a:pPr marL="640080" lvl="1" indent="-246888" eaLnBrk="1" fontAlgn="auto" hangingPunct="1">
              <a:spcAft>
                <a:spcPts val="0"/>
              </a:spcAft>
              <a:buFont typeface="Wingdings 2"/>
              <a:buChar char=""/>
              <a:defRPr/>
            </a:pPr>
            <a:r>
              <a:rPr lang="en-US" sz="3000" dirty="0" smtClean="0">
                <a:latin typeface="+mj-lt"/>
                <a:ea typeface="Tahoma" pitchFamily="34" charset="0"/>
                <a:cs typeface="Tahoma" pitchFamily="34" charset="0"/>
              </a:rPr>
              <a:t> </a:t>
            </a:r>
            <a:r>
              <a:rPr lang="en-US" sz="3000" b="1" dirty="0" smtClean="0">
                <a:latin typeface="+mj-lt"/>
                <a:ea typeface="Tahoma" pitchFamily="34" charset="0"/>
                <a:cs typeface="Tahoma" pitchFamily="34" charset="0"/>
              </a:rPr>
              <a:t>F-127</a:t>
            </a:r>
            <a:r>
              <a:rPr lang="en-US" sz="3000" dirty="0" smtClean="0">
                <a:latin typeface="+mj-lt"/>
                <a:ea typeface="Tahoma" pitchFamily="34" charset="0"/>
                <a:cs typeface="Tahoma" pitchFamily="34" charset="0"/>
              </a:rPr>
              <a:t> 10 Worst Mistakes Fed Retirees can make (2/08)</a:t>
            </a:r>
          </a:p>
          <a:p>
            <a:pPr marL="640080" lvl="1" indent="-246888" eaLnBrk="1" fontAlgn="auto" hangingPunct="1">
              <a:spcAft>
                <a:spcPts val="0"/>
              </a:spcAft>
              <a:buFont typeface="Wingdings 2"/>
              <a:buChar char=""/>
              <a:defRPr/>
            </a:pPr>
            <a:r>
              <a:rPr lang="en-US" sz="3000" dirty="0" smtClean="0">
                <a:latin typeface="+mj-lt"/>
                <a:ea typeface="Tahoma" pitchFamily="34" charset="0"/>
                <a:cs typeface="Tahoma" pitchFamily="34" charset="0"/>
              </a:rPr>
              <a:t> </a:t>
            </a:r>
            <a:r>
              <a:rPr lang="en-US" sz="3000" b="1" dirty="0" smtClean="0">
                <a:latin typeface="+mj-lt"/>
                <a:ea typeface="Tahoma" pitchFamily="34" charset="0"/>
                <a:cs typeface="Tahoma" pitchFamily="34" charset="0"/>
              </a:rPr>
              <a:t>L-1</a:t>
            </a:r>
            <a:r>
              <a:rPr lang="en-US" sz="3000" dirty="0" smtClean="0">
                <a:latin typeface="+mj-lt"/>
                <a:ea typeface="Tahoma" pitchFamily="34" charset="0"/>
                <a:cs typeface="Tahoma" pitchFamily="34" charset="0"/>
              </a:rPr>
              <a:t> Understanding the Social Security Offsets: GPO-WEP (11/08)</a:t>
            </a:r>
          </a:p>
          <a:p>
            <a:pPr marL="640080" lvl="1" indent="-246888" eaLnBrk="1" fontAlgn="auto" hangingPunct="1">
              <a:spcAft>
                <a:spcPts val="0"/>
              </a:spcAft>
              <a:buFont typeface="Wingdings 2"/>
              <a:buChar char=""/>
              <a:defRPr/>
            </a:pPr>
            <a:r>
              <a:rPr lang="en-US" sz="3000" dirty="0" smtClean="0">
                <a:latin typeface="+mj-lt"/>
                <a:ea typeface="Tahoma" pitchFamily="34" charset="0"/>
                <a:cs typeface="Tahoma" pitchFamily="34" charset="0"/>
              </a:rPr>
              <a:t> </a:t>
            </a:r>
            <a:r>
              <a:rPr lang="en-US" sz="3000" b="1" dirty="0" smtClean="0">
                <a:latin typeface="+mj-lt"/>
                <a:ea typeface="Tahoma" pitchFamily="34" charset="0"/>
                <a:cs typeface="Tahoma" pitchFamily="34" charset="0"/>
              </a:rPr>
              <a:t>F-106</a:t>
            </a:r>
            <a:r>
              <a:rPr lang="en-US" sz="3000" dirty="0" smtClean="0">
                <a:latin typeface="+mj-lt"/>
                <a:ea typeface="Tahoma" pitchFamily="34" charset="0"/>
                <a:cs typeface="Tahoma" pitchFamily="34" charset="0"/>
              </a:rPr>
              <a:t> Premium Conversion Brochure (04/09) </a:t>
            </a:r>
          </a:p>
          <a:p>
            <a:pPr marL="640080" lvl="1" indent="-246888" eaLnBrk="1" fontAlgn="auto" hangingPunct="1">
              <a:spcAft>
                <a:spcPts val="0"/>
              </a:spcAft>
              <a:buFont typeface="Wingdings 2"/>
              <a:buChar char=""/>
              <a:defRPr/>
            </a:pPr>
            <a:r>
              <a:rPr lang="en-US" sz="3000" dirty="0" smtClean="0">
                <a:latin typeface="+mj-lt"/>
                <a:ea typeface="Tahoma" pitchFamily="34" charset="0"/>
                <a:cs typeface="Tahoma" pitchFamily="34" charset="0"/>
              </a:rPr>
              <a:t> </a:t>
            </a:r>
            <a:r>
              <a:rPr lang="en-US" sz="3000" b="1" dirty="0" smtClean="0">
                <a:latin typeface="+mj-lt"/>
                <a:ea typeface="Tahoma" pitchFamily="34" charset="0"/>
                <a:cs typeface="Tahoma" pitchFamily="34" charset="0"/>
              </a:rPr>
              <a:t>M-2</a:t>
            </a:r>
            <a:r>
              <a:rPr lang="en-US" sz="3000" dirty="0" smtClean="0">
                <a:latin typeface="+mj-lt"/>
                <a:ea typeface="Tahoma" pitchFamily="34" charset="0"/>
                <a:cs typeface="Tahoma" pitchFamily="34" charset="0"/>
              </a:rPr>
              <a:t> Prospect Info Card</a:t>
            </a:r>
          </a:p>
          <a:p>
            <a:pPr marL="640080" lvl="1" indent="-246888" eaLnBrk="1" fontAlgn="auto" hangingPunct="1">
              <a:spcAft>
                <a:spcPts val="0"/>
              </a:spcAft>
              <a:buFont typeface="Wingdings 2"/>
              <a:buChar char=""/>
              <a:defRPr/>
            </a:pPr>
            <a:r>
              <a:rPr lang="en-US" sz="3000" dirty="0" smtClean="0">
                <a:latin typeface="+mj-lt"/>
                <a:ea typeface="Tahoma" pitchFamily="34" charset="0"/>
                <a:cs typeface="Tahoma" pitchFamily="34" charset="0"/>
              </a:rPr>
              <a:t> Maybe Dues Withholding Brochures (Retirees)</a:t>
            </a:r>
          </a:p>
          <a:p>
            <a:pPr marL="274320" indent="-274320" eaLnBrk="1" fontAlgn="auto" hangingPunct="1">
              <a:spcAft>
                <a:spcPts val="0"/>
              </a:spcAft>
              <a:buClr>
                <a:schemeClr val="accent3"/>
              </a:buClr>
              <a:buFont typeface="Wingdings 2"/>
              <a:buChar char=""/>
              <a:defRPr/>
            </a:pPr>
            <a:endParaRPr lang="en-US"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66750"/>
          </a:xfrm>
        </p:spPr>
        <p:txBody>
          <a:bodyPr>
            <a:normAutofit fontScale="90000"/>
          </a:bodyPr>
          <a:lstStyle/>
          <a:p>
            <a:pPr algn="ctr" eaLnBrk="1" fontAlgn="auto" hangingPunct="1">
              <a:spcAft>
                <a:spcPts val="0"/>
              </a:spcAft>
              <a:defRPr/>
            </a:pPr>
            <a:r>
              <a:rPr lang="en-US" sz="3600" b="1" dirty="0" smtClean="0"/>
              <a:t>Event Kits</a:t>
            </a:r>
            <a:br>
              <a:rPr lang="en-US" sz="3600" b="1" dirty="0" smtClean="0"/>
            </a:br>
            <a:r>
              <a:rPr lang="en-US" sz="3600" b="1" dirty="0" smtClean="0"/>
              <a:t>“Localize and Personalize”</a:t>
            </a:r>
            <a:endParaRPr lang="en-US" sz="3600" b="1" dirty="0"/>
          </a:p>
        </p:txBody>
      </p:sp>
      <p:sp>
        <p:nvSpPr>
          <p:cNvPr id="3" name="Content Placeholder 2"/>
          <p:cNvSpPr>
            <a:spLocks noGrp="1"/>
          </p:cNvSpPr>
          <p:nvPr>
            <p:ph idx="1"/>
          </p:nvPr>
        </p:nvSpPr>
        <p:spPr>
          <a:xfrm>
            <a:off x="381000" y="2209800"/>
            <a:ext cx="8229600" cy="41148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800" dirty="0" smtClean="0">
                <a:latin typeface="+mj-lt"/>
                <a:ea typeface="Tahoma" pitchFamily="34" charset="0"/>
                <a:cs typeface="Tahoma" pitchFamily="34" charset="0"/>
              </a:rPr>
              <a:t> Localize</a:t>
            </a:r>
          </a:p>
          <a:p>
            <a:pPr marL="640080" lvl="1"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Perhaps a letter from chapter President(s) with contact telephone number and e-mail address</a:t>
            </a:r>
          </a:p>
          <a:p>
            <a:pPr marL="640080" lvl="1"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Put label “This magazine compliments of….” on each magazine.</a:t>
            </a:r>
          </a:p>
          <a:p>
            <a:pPr marL="274320" indent="-274320" eaLnBrk="1" fontAlgn="auto" hangingPunct="1">
              <a:spcAft>
                <a:spcPts val="0"/>
              </a:spcAft>
              <a:buClr>
                <a:schemeClr val="accent3"/>
              </a:buClr>
              <a:buFont typeface="Wingdings 2"/>
              <a:buChar char=""/>
              <a:defRPr/>
            </a:pPr>
            <a:r>
              <a:rPr lang="en-US" sz="2800" dirty="0" smtClean="0">
                <a:latin typeface="+mj-lt"/>
                <a:ea typeface="Tahoma" pitchFamily="34" charset="0"/>
                <a:cs typeface="Tahoma" pitchFamily="34" charset="0"/>
              </a:rPr>
              <a:t> Personalize</a:t>
            </a:r>
          </a:p>
          <a:p>
            <a:pPr marL="640080" lvl="1"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 Put recruiter number and/or chapter number  in recruiter block of F-140A Application Form</a:t>
            </a:r>
          </a:p>
          <a:p>
            <a:pPr marL="640080" lvl="1" indent="-246888" eaLnBrk="1" fontAlgn="auto" hangingPunct="1">
              <a:spcAft>
                <a:spcPts val="0"/>
              </a:spcAft>
              <a:buFont typeface="Wingdings 2"/>
              <a:buChar char=""/>
              <a:defRPr/>
            </a:pPr>
            <a:r>
              <a:rPr lang="en-US" sz="2800" dirty="0" smtClean="0">
                <a:latin typeface="+mj-lt"/>
                <a:ea typeface="Tahoma" pitchFamily="34" charset="0"/>
                <a:cs typeface="Tahoma" pitchFamily="34" charset="0"/>
              </a:rPr>
              <a:t> If you have NARFE business card, can use that</a:t>
            </a:r>
            <a:r>
              <a:rPr lang="en-US" dirty="0" smtClean="0">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914400"/>
            <a:ext cx="8229600" cy="590550"/>
          </a:xfrm>
        </p:spPr>
        <p:txBody>
          <a:bodyPr/>
          <a:lstStyle/>
          <a:p>
            <a:pPr algn="ctr" eaLnBrk="1" hangingPunct="1"/>
            <a:r>
              <a:rPr lang="en-US" sz="4000" b="1" i="1" smtClean="0"/>
              <a:t>Tools:  Matching Funds</a:t>
            </a:r>
          </a:p>
        </p:txBody>
      </p:sp>
      <p:sp>
        <p:nvSpPr>
          <p:cNvPr id="3" name="Content Placeholder 2"/>
          <p:cNvSpPr>
            <a:spLocks noGrp="1"/>
          </p:cNvSpPr>
          <p:nvPr>
            <p:ph idx="1"/>
          </p:nvPr>
        </p:nvSpPr>
        <p:spPr>
          <a:xfrm>
            <a:off x="381000" y="1600200"/>
            <a:ext cx="8229600" cy="4800600"/>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Chapter – WSFC – NARFE </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Purposes and Restrictions</a:t>
            </a:r>
          </a:p>
          <a:p>
            <a:pPr marL="640080" lvl="1" indent="-246888" eaLnBrk="1" fontAlgn="auto" hangingPunct="1">
              <a:spcAft>
                <a:spcPts val="0"/>
              </a:spcAft>
              <a:buFont typeface="Wingdings 2"/>
              <a:buChar char=""/>
              <a:defRPr/>
            </a:pPr>
            <a:r>
              <a:rPr lang="en-US" sz="2800" u="sng" dirty="0" smtClean="0">
                <a:latin typeface="+mj-lt"/>
                <a:cs typeface="Arial" pitchFamily="34" charset="0"/>
              </a:rPr>
              <a:t>To reach outside of NARFE membership</a:t>
            </a:r>
          </a:p>
          <a:p>
            <a:pPr marL="640080" lvl="1" indent="-246888" eaLnBrk="1" fontAlgn="auto" hangingPunct="1">
              <a:spcAft>
                <a:spcPts val="0"/>
              </a:spcAft>
              <a:buFont typeface="Wingdings 2"/>
              <a:buChar char=""/>
              <a:defRPr/>
            </a:pPr>
            <a:r>
              <a:rPr lang="en-US" sz="2800" u="sng" dirty="0" smtClean="0">
                <a:latin typeface="+mj-lt"/>
                <a:cs typeface="Arial" pitchFamily="34" charset="0"/>
              </a:rPr>
              <a:t>Examples:</a:t>
            </a:r>
          </a:p>
          <a:p>
            <a:pPr lvl="2" indent="-246888" eaLnBrk="1" fontAlgn="auto" hangingPunct="1">
              <a:spcAft>
                <a:spcPts val="0"/>
              </a:spcAft>
              <a:buFont typeface="Wingdings 2"/>
              <a:buChar char=""/>
              <a:defRPr/>
            </a:pPr>
            <a:r>
              <a:rPr lang="en-US" sz="2800" dirty="0" smtClean="0">
                <a:latin typeface="+mj-lt"/>
                <a:cs typeface="Arial" pitchFamily="34" charset="0"/>
              </a:rPr>
              <a:t>Advertising, booth space, food for prospects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Same policies at Federation and NARFE</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PR Program.  </a:t>
            </a:r>
            <a:r>
              <a:rPr lang="en-US" sz="2800" u="sng" dirty="0" smtClean="0">
                <a:latin typeface="+mj-lt"/>
                <a:cs typeface="Arial" pitchFamily="34" charset="0"/>
              </a:rPr>
              <a:t>Talk to PR in advance</a:t>
            </a:r>
            <a:r>
              <a:rPr lang="en-US" sz="2800" dirty="0" smtClean="0">
                <a:latin typeface="+mj-lt"/>
                <a:cs typeface="Arial" pitchFamily="34" charset="0"/>
              </a:rPr>
              <a:t>.</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Processing requests and payment.</a:t>
            </a:r>
            <a:endParaRPr lang="en-US" sz="2800" dirty="0">
              <a:latin typeface="+mj-l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914400"/>
            <a:ext cx="8229600" cy="762000"/>
          </a:xfrm>
        </p:spPr>
        <p:txBody>
          <a:bodyPr/>
          <a:lstStyle/>
          <a:p>
            <a:pPr algn="ctr" eaLnBrk="1" hangingPunct="1"/>
            <a:r>
              <a:rPr lang="en-US" sz="4000" b="1" i="1" smtClean="0"/>
              <a:t>Prospecting</a:t>
            </a:r>
          </a:p>
        </p:txBody>
      </p:sp>
      <p:sp>
        <p:nvSpPr>
          <p:cNvPr id="3" name="Content Placeholder 2"/>
          <p:cNvSpPr>
            <a:spLocks noGrp="1"/>
          </p:cNvSpPr>
          <p:nvPr>
            <p:ph idx="1"/>
          </p:nvPr>
        </p:nvSpPr>
        <p:spPr>
          <a:xfrm>
            <a:off x="3505200" y="1905000"/>
            <a:ext cx="4876800" cy="43434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3200" b="1" dirty="0" smtClean="0">
                <a:latin typeface="Calibri" pitchFamily="34" charset="0"/>
                <a:cs typeface="Calibri" pitchFamily="34" charset="0"/>
              </a:rPr>
              <a:t> What am I looking for?</a:t>
            </a:r>
          </a:p>
          <a:p>
            <a:pPr marL="274320" indent="-274320" eaLnBrk="1" fontAlgn="auto" hangingPunct="1">
              <a:spcAft>
                <a:spcPts val="0"/>
              </a:spcAft>
              <a:buClr>
                <a:schemeClr val="accent3"/>
              </a:buClr>
              <a:buFont typeface="Wingdings 2"/>
              <a:buChar char=""/>
              <a:defRPr/>
            </a:pPr>
            <a:r>
              <a:rPr lang="en-US" sz="3200" b="1" dirty="0" smtClean="0">
                <a:latin typeface="Calibri" pitchFamily="34" charset="0"/>
                <a:cs typeface="Calibri" pitchFamily="34" charset="0"/>
              </a:rPr>
              <a:t> Where should I look?</a:t>
            </a:r>
          </a:p>
          <a:p>
            <a:pPr marL="274320" indent="-274320" eaLnBrk="1" fontAlgn="auto" hangingPunct="1">
              <a:spcAft>
                <a:spcPts val="0"/>
              </a:spcAft>
              <a:buClr>
                <a:schemeClr val="accent3"/>
              </a:buClr>
              <a:buFont typeface="Wingdings 2"/>
              <a:buChar char=""/>
              <a:defRPr/>
            </a:pPr>
            <a:r>
              <a:rPr lang="en-US" sz="3200" b="1" dirty="0" smtClean="0">
                <a:latin typeface="Calibri" pitchFamily="34" charset="0"/>
                <a:cs typeface="Calibri" pitchFamily="34" charset="0"/>
              </a:rPr>
              <a:t> What tools and supplies </a:t>
            </a:r>
          </a:p>
          <a:p>
            <a:pPr marL="274320" indent="-274320" eaLnBrk="1" fontAlgn="auto" hangingPunct="1">
              <a:spcAft>
                <a:spcPts val="0"/>
              </a:spcAft>
              <a:buClr>
                <a:schemeClr val="accent3"/>
              </a:buClr>
              <a:buFont typeface="Wingdings 2"/>
              <a:buNone/>
              <a:defRPr/>
            </a:pPr>
            <a:r>
              <a:rPr lang="en-US" sz="3200" b="1" dirty="0" smtClean="0">
                <a:latin typeface="Calibri" pitchFamily="34" charset="0"/>
                <a:cs typeface="Calibri" pitchFamily="34" charset="0"/>
              </a:rPr>
              <a:t>    do I need?</a:t>
            </a:r>
          </a:p>
          <a:p>
            <a:pPr marL="274320" indent="-274320" eaLnBrk="1" fontAlgn="auto" hangingPunct="1">
              <a:spcAft>
                <a:spcPts val="0"/>
              </a:spcAft>
              <a:buClr>
                <a:schemeClr val="accent3"/>
              </a:buClr>
              <a:buFont typeface="Wingdings 2"/>
              <a:buChar char=""/>
              <a:defRPr/>
            </a:pPr>
            <a:r>
              <a:rPr lang="en-US" sz="3200" b="1" dirty="0" smtClean="0">
                <a:latin typeface="Calibri" pitchFamily="34" charset="0"/>
                <a:cs typeface="Calibri" pitchFamily="34" charset="0"/>
              </a:rPr>
              <a:t> When do I go after it?</a:t>
            </a:r>
          </a:p>
          <a:p>
            <a:pPr marL="274320" indent="-274320" eaLnBrk="1" fontAlgn="auto" hangingPunct="1">
              <a:spcAft>
                <a:spcPts val="0"/>
              </a:spcAft>
              <a:buClr>
                <a:schemeClr val="accent3"/>
              </a:buClr>
              <a:buFont typeface="Wingdings 2"/>
              <a:buChar char=""/>
              <a:defRPr/>
            </a:pPr>
            <a:r>
              <a:rPr lang="en-US" sz="3200" b="1" dirty="0" smtClean="0">
                <a:latin typeface="Calibri" pitchFamily="34" charset="0"/>
                <a:cs typeface="Calibri" pitchFamily="34" charset="0"/>
              </a:rPr>
              <a:t> How do I get it out?</a:t>
            </a:r>
          </a:p>
          <a:p>
            <a:pPr marL="274320" indent="-274320" eaLnBrk="1" fontAlgn="auto" hangingPunct="1">
              <a:spcAft>
                <a:spcPts val="0"/>
              </a:spcAft>
              <a:buClr>
                <a:schemeClr val="accent3"/>
              </a:buClr>
              <a:buFont typeface="Wingdings 2"/>
              <a:buChar char=""/>
              <a:defRPr/>
            </a:pPr>
            <a:r>
              <a:rPr lang="en-US" sz="3200" b="1" dirty="0" smtClean="0">
                <a:latin typeface="Calibri" pitchFamily="34" charset="0"/>
                <a:cs typeface="Calibri" pitchFamily="34" charset="0"/>
              </a:rPr>
              <a:t> What do I do once I have it?</a:t>
            </a:r>
          </a:p>
        </p:txBody>
      </p:sp>
      <p:pic>
        <p:nvPicPr>
          <p:cNvPr id="6148" name="Picture 3" descr="Cartoon Prospector.jpg"/>
          <p:cNvPicPr>
            <a:picLocks noChangeAspect="1"/>
          </p:cNvPicPr>
          <p:nvPr/>
        </p:nvPicPr>
        <p:blipFill>
          <a:blip r:embed="rId3" cstate="print"/>
          <a:srcRect/>
          <a:stretch>
            <a:fillRect/>
          </a:stretch>
        </p:blipFill>
        <p:spPr bwMode="auto">
          <a:xfrm>
            <a:off x="838200" y="3124200"/>
            <a:ext cx="2057400" cy="197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219200"/>
            <a:ext cx="8229600" cy="590550"/>
          </a:xfrm>
        </p:spPr>
        <p:txBody>
          <a:bodyPr/>
          <a:lstStyle/>
          <a:p>
            <a:pPr algn="ctr" eaLnBrk="1" hangingPunct="1"/>
            <a:r>
              <a:rPr lang="en-US" sz="4000" b="1" i="1" smtClean="0"/>
              <a:t>Tools:  Speaking Honorarium</a:t>
            </a:r>
          </a:p>
        </p:txBody>
      </p:sp>
      <p:sp>
        <p:nvSpPr>
          <p:cNvPr id="3" name="Content Placeholder 2"/>
          <p:cNvSpPr>
            <a:spLocks noGrp="1"/>
          </p:cNvSpPr>
          <p:nvPr>
            <p:ph idx="1"/>
          </p:nvPr>
        </p:nvSpPr>
        <p:spPr>
          <a:xfrm>
            <a:off x="457200" y="2057400"/>
            <a:ext cx="8229600" cy="426720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1 speaker at a function addressing AFEs/Retirees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$40 plus mileage</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Give presentation &amp; hand out materials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Evaluation Form</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Expense Voucher</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Send </a:t>
            </a:r>
            <a:r>
              <a:rPr lang="en-US" u="sng" dirty="0" smtClean="0">
                <a:latin typeface="+mj-lt"/>
                <a:cs typeface="Arial" pitchFamily="34" charset="0"/>
              </a:rPr>
              <a:t>through</a:t>
            </a:r>
            <a:r>
              <a:rPr lang="en-US" dirty="0" smtClean="0">
                <a:latin typeface="+mj-lt"/>
                <a:cs typeface="Arial" pitchFamily="34" charset="0"/>
              </a:rPr>
              <a:t> WSFC President to NARFE Recruiting</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NARFE will send check directly to the speaker.</a:t>
            </a:r>
            <a:endParaRPr lang="en-US" dirty="0">
              <a:latin typeface="+mj-l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990600"/>
            <a:ext cx="8229600" cy="590550"/>
          </a:xfrm>
        </p:spPr>
        <p:txBody>
          <a:bodyPr/>
          <a:lstStyle/>
          <a:p>
            <a:pPr algn="ctr" eaLnBrk="1" hangingPunct="1"/>
            <a:r>
              <a:rPr lang="en-US" sz="4000" b="1" i="1" smtClean="0"/>
              <a:t>Marketing and Communications</a:t>
            </a:r>
          </a:p>
        </p:txBody>
      </p:sp>
      <p:sp>
        <p:nvSpPr>
          <p:cNvPr id="3" name="Content Placeholder 2"/>
          <p:cNvSpPr>
            <a:spLocks noGrp="1"/>
          </p:cNvSpPr>
          <p:nvPr>
            <p:ph idx="1"/>
          </p:nvPr>
        </p:nvSpPr>
        <p:spPr>
          <a:xfrm>
            <a:off x="1905000" y="1828800"/>
            <a:ext cx="5105400" cy="4495800"/>
          </a:xfrm>
        </p:spPr>
        <p:txBody>
          <a:bodyPr>
            <a:normAutofit/>
          </a:bodyPr>
          <a:lstStyle/>
          <a:p>
            <a:pPr marL="274320" indent="-274320" algn="ctr" eaLnBrk="1" fontAlgn="auto" hangingPunct="1">
              <a:spcAft>
                <a:spcPts val="0"/>
              </a:spcAft>
              <a:buClr>
                <a:schemeClr val="accent3"/>
              </a:buClr>
              <a:buFont typeface="Wingdings 2"/>
              <a:buChar char=""/>
              <a:defRPr/>
            </a:pPr>
            <a:r>
              <a:rPr lang="en-US" sz="2800" dirty="0" smtClean="0">
                <a:latin typeface="+mj-lt"/>
              </a:rPr>
              <a:t> Marketing</a:t>
            </a:r>
          </a:p>
          <a:p>
            <a:pPr marL="274320" indent="-274320" algn="ctr" eaLnBrk="1" fontAlgn="auto" hangingPunct="1">
              <a:spcAft>
                <a:spcPts val="0"/>
              </a:spcAft>
              <a:buClr>
                <a:schemeClr val="accent3"/>
              </a:buClr>
              <a:buFont typeface="Wingdings 2"/>
              <a:buChar char=""/>
              <a:defRPr/>
            </a:pPr>
            <a:endParaRPr lang="en-US" sz="2800" dirty="0" smtClean="0">
              <a:latin typeface="+mj-lt"/>
            </a:endParaRPr>
          </a:p>
          <a:p>
            <a:pPr marL="274320" indent="-274320" algn="ctr" eaLnBrk="1" fontAlgn="auto" hangingPunct="1">
              <a:spcAft>
                <a:spcPts val="0"/>
              </a:spcAft>
              <a:buClr>
                <a:schemeClr val="accent3"/>
              </a:buClr>
              <a:buFont typeface="Wingdings 2"/>
              <a:buNone/>
              <a:defRPr/>
            </a:pPr>
            <a:endParaRPr lang="en-US" sz="2800" dirty="0" smtClean="0">
              <a:latin typeface="+mj-lt"/>
            </a:endParaRPr>
          </a:p>
          <a:p>
            <a:pPr marL="274320" indent="-274320" algn="ctr" eaLnBrk="1" fontAlgn="auto" hangingPunct="1">
              <a:spcAft>
                <a:spcPts val="0"/>
              </a:spcAft>
              <a:buClr>
                <a:schemeClr val="accent3"/>
              </a:buClr>
              <a:buFont typeface="Wingdings 2"/>
              <a:buChar char=""/>
              <a:defRPr/>
            </a:pPr>
            <a:r>
              <a:rPr lang="en-US" sz="2800" dirty="0" smtClean="0">
                <a:latin typeface="+mj-lt"/>
              </a:rPr>
              <a:t> Communications</a:t>
            </a:r>
          </a:p>
          <a:p>
            <a:pPr marL="274320" indent="-274320" algn="ctr" eaLnBrk="1" fontAlgn="auto" hangingPunct="1">
              <a:spcAft>
                <a:spcPts val="0"/>
              </a:spcAft>
              <a:buClr>
                <a:schemeClr val="accent3"/>
              </a:buClr>
              <a:buFont typeface="Wingdings 2"/>
              <a:buChar char=""/>
              <a:defRPr/>
            </a:pPr>
            <a:endParaRPr lang="en-US" sz="2800" dirty="0" smtClean="0">
              <a:latin typeface="+mj-lt"/>
            </a:endParaRPr>
          </a:p>
          <a:p>
            <a:pPr marL="274320" indent="-274320" algn="ctr" eaLnBrk="1" fontAlgn="auto" hangingPunct="1">
              <a:spcAft>
                <a:spcPts val="0"/>
              </a:spcAft>
              <a:buClr>
                <a:schemeClr val="accent3"/>
              </a:buClr>
              <a:buFont typeface="Wingdings 2"/>
              <a:buNone/>
              <a:defRPr/>
            </a:pPr>
            <a:endParaRPr lang="en-US" sz="2800" dirty="0" smtClean="0">
              <a:latin typeface="+mj-lt"/>
            </a:endParaRPr>
          </a:p>
          <a:p>
            <a:pPr marL="274320" indent="-274320" algn="ctr" eaLnBrk="1" fontAlgn="auto" hangingPunct="1">
              <a:spcAft>
                <a:spcPts val="0"/>
              </a:spcAft>
              <a:buClr>
                <a:schemeClr val="accent3"/>
              </a:buClr>
              <a:buFont typeface="Wingdings 2"/>
              <a:buNone/>
              <a:defRPr/>
            </a:pPr>
            <a:endParaRPr lang="en-US" sz="2800" dirty="0" smtClean="0">
              <a:latin typeface="+mj-lt"/>
            </a:endParaRPr>
          </a:p>
          <a:p>
            <a:pPr marL="274320" indent="-274320" algn="ctr" eaLnBrk="1" fontAlgn="auto" hangingPunct="1">
              <a:spcAft>
                <a:spcPts val="0"/>
              </a:spcAft>
              <a:buClr>
                <a:schemeClr val="accent3"/>
              </a:buClr>
              <a:buFont typeface="Wingdings 2"/>
              <a:buChar char=""/>
              <a:defRPr/>
            </a:pPr>
            <a:r>
              <a:rPr lang="en-US" sz="2800" dirty="0" smtClean="0">
                <a:latin typeface="+mj-lt"/>
              </a:rPr>
              <a:t> Strategic Communications Plan</a:t>
            </a:r>
            <a:endParaRPr lang="en-US" sz="2800" dirty="0">
              <a:latin typeface="+mj-lt"/>
            </a:endParaRPr>
          </a:p>
        </p:txBody>
      </p:sp>
      <p:pic>
        <p:nvPicPr>
          <p:cNvPr id="25604" name="Picture 3"/>
          <p:cNvPicPr>
            <a:picLocks noChangeAspect="1" noChangeArrowheads="1"/>
          </p:cNvPicPr>
          <p:nvPr/>
        </p:nvPicPr>
        <p:blipFill>
          <a:blip r:embed="rId3" cstate="print"/>
          <a:srcRect/>
          <a:stretch>
            <a:fillRect/>
          </a:stretch>
        </p:blipFill>
        <p:spPr bwMode="auto">
          <a:xfrm>
            <a:off x="3886200" y="2286000"/>
            <a:ext cx="1295400" cy="1092200"/>
          </a:xfrm>
          <a:prstGeom prst="rect">
            <a:avLst/>
          </a:prstGeom>
          <a:noFill/>
          <a:ln w="9525">
            <a:noFill/>
            <a:miter lim="800000"/>
            <a:headEnd/>
            <a:tailEnd/>
          </a:ln>
        </p:spPr>
      </p:pic>
      <p:pic>
        <p:nvPicPr>
          <p:cNvPr id="25605" name="Picture 4" descr="C:\Users\Sam\AppData\Local\Microsoft\Windows\Temporary Internet Files\Content.IE5\JG51PRPJ\MC900358901[1].wmf"/>
          <p:cNvPicPr>
            <a:picLocks noChangeAspect="1" noChangeArrowheads="1"/>
          </p:cNvPicPr>
          <p:nvPr/>
        </p:nvPicPr>
        <p:blipFill>
          <a:blip r:embed="rId4" cstate="print"/>
          <a:srcRect/>
          <a:stretch>
            <a:fillRect/>
          </a:stretch>
        </p:blipFill>
        <p:spPr bwMode="auto">
          <a:xfrm>
            <a:off x="3962400" y="4038600"/>
            <a:ext cx="990600" cy="117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914400"/>
            <a:ext cx="8229600" cy="762000"/>
          </a:xfrm>
        </p:spPr>
        <p:txBody>
          <a:bodyPr/>
          <a:lstStyle/>
          <a:p>
            <a:pPr algn="ctr" eaLnBrk="1" hangingPunct="1"/>
            <a:r>
              <a:rPr lang="en-US" sz="4000" b="1" i="1" smtClean="0"/>
              <a:t>Prospecting</a:t>
            </a:r>
          </a:p>
        </p:txBody>
      </p:sp>
      <p:sp>
        <p:nvSpPr>
          <p:cNvPr id="26627" name="Content Placeholder 2"/>
          <p:cNvSpPr>
            <a:spLocks noGrp="1"/>
          </p:cNvSpPr>
          <p:nvPr>
            <p:ph idx="1"/>
          </p:nvPr>
        </p:nvSpPr>
        <p:spPr>
          <a:xfrm>
            <a:off x="1295400" y="1981200"/>
            <a:ext cx="6477000" cy="3856038"/>
          </a:xfrm>
        </p:spPr>
        <p:txBody>
          <a:bodyPr/>
          <a:lstStyle/>
          <a:p>
            <a:pPr algn="ctr" eaLnBrk="1" hangingPunct="1"/>
            <a:r>
              <a:rPr lang="en-US" sz="4000" b="1" smtClean="0">
                <a:latin typeface="Calibri" pitchFamily="34" charset="0"/>
                <a:cs typeface="Calibri" pitchFamily="34" charset="0"/>
              </a:rPr>
              <a:t>When do I go after it?</a:t>
            </a:r>
          </a:p>
          <a:p>
            <a:pPr eaLnBrk="1" hangingPunct="1">
              <a:buFont typeface="Wingdings 2" pitchFamily="18" charset="2"/>
              <a:buNone/>
            </a:pPr>
            <a:endParaRPr lang="en-US" sz="3200" smtClean="0">
              <a:latin typeface="Calibri" pitchFamily="34" charset="0"/>
              <a:cs typeface="Calibri" pitchFamily="34" charset="0"/>
            </a:endParaRPr>
          </a:p>
        </p:txBody>
      </p:sp>
      <p:pic>
        <p:nvPicPr>
          <p:cNvPr id="26628" name="Picture 3" descr="Cartoon Prospector.jpg"/>
          <p:cNvPicPr>
            <a:picLocks noChangeAspect="1"/>
          </p:cNvPicPr>
          <p:nvPr/>
        </p:nvPicPr>
        <p:blipFill>
          <a:blip r:embed="rId3" cstate="print"/>
          <a:srcRect/>
          <a:stretch>
            <a:fillRect/>
          </a:stretch>
        </p:blipFill>
        <p:spPr bwMode="auto">
          <a:xfrm>
            <a:off x="1295400" y="3276600"/>
            <a:ext cx="2057400" cy="1973263"/>
          </a:xfrm>
          <a:prstGeom prst="rect">
            <a:avLst/>
          </a:prstGeom>
          <a:noFill/>
          <a:ln w="9525">
            <a:noFill/>
            <a:miter lim="800000"/>
            <a:headEnd/>
            <a:tailEnd/>
          </a:ln>
        </p:spPr>
      </p:pic>
      <p:pic>
        <p:nvPicPr>
          <p:cNvPr id="26629" name="Picture 2" descr="C:\Users\Sam\AppData\Local\Microsoft\Windows\Temporary Internet Files\Content.IE5\WREAFXRL\MC900188067[1].wmf"/>
          <p:cNvPicPr>
            <a:picLocks noChangeAspect="1" noChangeArrowheads="1"/>
          </p:cNvPicPr>
          <p:nvPr/>
        </p:nvPicPr>
        <p:blipFill>
          <a:blip r:embed="rId4" cstate="print"/>
          <a:srcRect/>
          <a:stretch>
            <a:fillRect/>
          </a:stretch>
        </p:blipFill>
        <p:spPr bwMode="auto">
          <a:xfrm>
            <a:off x="5365750" y="2819400"/>
            <a:ext cx="1949450" cy="226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04850"/>
            <a:ext cx="8229600" cy="895350"/>
          </a:xfrm>
        </p:spPr>
        <p:txBody>
          <a:bodyPr/>
          <a:lstStyle/>
          <a:p>
            <a:pPr algn="ctr" eaLnBrk="1" hangingPunct="1"/>
            <a:r>
              <a:rPr lang="en-US" smtClean="0"/>
              <a:t>Set your Goals</a:t>
            </a:r>
          </a:p>
        </p:txBody>
      </p:sp>
      <p:sp>
        <p:nvSpPr>
          <p:cNvPr id="3" name="Content Placeholder 2"/>
          <p:cNvSpPr>
            <a:spLocks noGrp="1"/>
          </p:cNvSpPr>
          <p:nvPr>
            <p:ph idx="1"/>
          </p:nvPr>
        </p:nvSpPr>
        <p:spPr/>
        <p:txBody>
          <a:bodyPr>
            <a:noAutofit/>
          </a:bodyPr>
          <a:lstStyle/>
          <a:p>
            <a:pPr marL="274320" indent="-274320" eaLnBrk="1" fontAlgn="auto" hangingPunct="1">
              <a:spcAft>
                <a:spcPts val="0"/>
              </a:spcAft>
              <a:buClr>
                <a:schemeClr val="accent3"/>
              </a:buClr>
              <a:buFont typeface="Wingdings 2"/>
              <a:buNone/>
              <a:defRPr/>
            </a:pPr>
            <a:r>
              <a:rPr lang="en-US" sz="2800" dirty="0" smtClean="0">
                <a:latin typeface="+mj-lt"/>
                <a:cs typeface="Arial" pitchFamily="34" charset="0"/>
              </a:rPr>
              <a:t>A San Francisco example:</a:t>
            </a:r>
          </a:p>
          <a:p>
            <a:pPr marL="274320" indent="-274320" eaLnBrk="1" fontAlgn="auto" hangingPunct="1">
              <a:spcAft>
                <a:spcPts val="0"/>
              </a:spcAft>
              <a:buClr>
                <a:schemeClr val="accent3"/>
              </a:buClr>
              <a:buFont typeface="Wingdings 2"/>
              <a:buNone/>
              <a:defRPr/>
            </a:pPr>
            <a:r>
              <a:rPr lang="en-US" sz="2800" dirty="0" smtClean="0">
                <a:latin typeface="+mj-lt"/>
                <a:cs typeface="Arial" pitchFamily="34" charset="0"/>
              </a:rPr>
              <a:t> </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“Familiarize workers with NARFE”</a:t>
            </a:r>
          </a:p>
          <a:p>
            <a:pPr marL="274320" indent="-274320" eaLnBrk="1" fontAlgn="auto" hangingPunct="1">
              <a:spcAft>
                <a:spcPts val="0"/>
              </a:spcAft>
              <a:buClr>
                <a:schemeClr val="accent3"/>
              </a:buClr>
              <a:buFont typeface="Wingdings 2"/>
              <a:buChar char=""/>
              <a:defRPr/>
            </a:pPr>
            <a:endParaRPr lang="en-US" sz="2800" dirty="0" smtClean="0">
              <a:latin typeface="+mj-lt"/>
              <a:cs typeface="Arial" pitchFamily="34" charset="0"/>
            </a:endParaRP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 Sit with those interested and help with applications”</a:t>
            </a:r>
          </a:p>
          <a:p>
            <a:pPr marL="274320" indent="-274320" eaLnBrk="1" fontAlgn="auto" hangingPunct="1">
              <a:spcAft>
                <a:spcPts val="0"/>
              </a:spcAft>
              <a:buClr>
                <a:schemeClr val="accent3"/>
              </a:buClr>
              <a:buFont typeface="Wingdings 2"/>
              <a:buChar char=""/>
              <a:defRPr/>
            </a:pPr>
            <a:endParaRPr lang="en-US" sz="2800" dirty="0" smtClean="0">
              <a:latin typeface="+mj-lt"/>
              <a:cs typeface="Arial" pitchFamily="34" charset="0"/>
            </a:endParaRP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“Get new recruits to recruit others”</a:t>
            </a:r>
            <a:endParaRPr lang="en-US" sz="2800" dirty="0">
              <a:latin typeface="+mj-lt"/>
              <a:cs typeface="Arial" pitchFamily="34" charset="0"/>
            </a:endParaRPr>
          </a:p>
        </p:txBody>
      </p:sp>
      <p:pic>
        <p:nvPicPr>
          <p:cNvPr id="27652" name="Picture 2" descr="C:\Users\Sam\AppData\Local\Microsoft\Windows\Temporary Internet Files\Content.IE5\WREAFXRL\MC900238062[1].wmf"/>
          <p:cNvPicPr>
            <a:picLocks noChangeAspect="1" noChangeArrowheads="1"/>
          </p:cNvPicPr>
          <p:nvPr/>
        </p:nvPicPr>
        <p:blipFill>
          <a:blip r:embed="rId3" cstate="print"/>
          <a:srcRect/>
          <a:stretch>
            <a:fillRect/>
          </a:stretch>
        </p:blipFill>
        <p:spPr bwMode="auto">
          <a:xfrm>
            <a:off x="6477000" y="1371600"/>
            <a:ext cx="1544638" cy="195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219200"/>
            <a:ext cx="8229600" cy="590550"/>
          </a:xfrm>
        </p:spPr>
        <p:txBody>
          <a:bodyPr/>
          <a:lstStyle/>
          <a:p>
            <a:pPr algn="ctr" eaLnBrk="1" hangingPunct="1"/>
            <a:r>
              <a:rPr lang="en-US" sz="4000" b="1" i="1" smtClean="0"/>
              <a:t>Finding a Rich Vein</a:t>
            </a:r>
          </a:p>
        </p:txBody>
      </p:sp>
      <p:sp>
        <p:nvSpPr>
          <p:cNvPr id="3" name="Content Placeholder 2"/>
          <p:cNvSpPr>
            <a:spLocks noGrp="1"/>
          </p:cNvSpPr>
          <p:nvPr>
            <p:ph idx="1"/>
          </p:nvPr>
        </p:nvSpPr>
        <p:spPr>
          <a:xfrm>
            <a:off x="457200" y="2362200"/>
            <a:ext cx="8229600" cy="350520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Pre-Retirement Seminars (ours or others)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Health Fairs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Tabling at agencies – locations and events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Agency conventions or related organization meetings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Working through State chapters of affiliated organizations</a:t>
            </a:r>
            <a:endParaRPr lang="en-US" dirty="0">
              <a:latin typeface="+mj-lt"/>
              <a:cs typeface="Arial" pitchFamily="34" charset="0"/>
            </a:endParaRPr>
          </a:p>
        </p:txBody>
      </p:sp>
      <p:pic>
        <p:nvPicPr>
          <p:cNvPr id="28676" name="Picture 4" descr="family-gold-mine-tour.jpg"/>
          <p:cNvPicPr>
            <a:picLocks noChangeAspect="1"/>
          </p:cNvPicPr>
          <p:nvPr/>
        </p:nvPicPr>
        <p:blipFill>
          <a:blip r:embed="rId3" cstate="print"/>
          <a:srcRect/>
          <a:stretch>
            <a:fillRect/>
          </a:stretch>
        </p:blipFill>
        <p:spPr bwMode="auto">
          <a:xfrm>
            <a:off x="6553200" y="1600200"/>
            <a:ext cx="21034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990600"/>
            <a:ext cx="8229600" cy="590550"/>
          </a:xfrm>
        </p:spPr>
        <p:txBody>
          <a:bodyPr/>
          <a:lstStyle/>
          <a:p>
            <a:pPr algn="ctr" eaLnBrk="1" hangingPunct="1"/>
            <a:r>
              <a:rPr lang="en-US" sz="4000" b="1" i="1" smtClean="0"/>
              <a:t>Pre-Retirement Seminar</a:t>
            </a:r>
          </a:p>
        </p:txBody>
      </p:sp>
      <p:sp>
        <p:nvSpPr>
          <p:cNvPr id="3" name="Content Placeholder 2"/>
          <p:cNvSpPr>
            <a:spLocks noGrp="1"/>
          </p:cNvSpPr>
          <p:nvPr>
            <p:ph idx="1"/>
          </p:nvPr>
        </p:nvSpPr>
        <p:spPr>
          <a:xfrm>
            <a:off x="533400" y="1828800"/>
            <a:ext cx="8077200" cy="44958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Sponsored by NARFE or other organizations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Excellent time to tell NARFE story and generate some prospects…and memberships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Preparation</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Structured Presentation</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Packets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Capturing contact information</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Presentation Items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Follow-up</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Speakers Program Honorarium</a:t>
            </a:r>
          </a:p>
          <a:p>
            <a:pPr marL="274320" indent="-274320" eaLnBrk="1" fontAlgn="auto" hangingPunct="1">
              <a:spcAft>
                <a:spcPts val="0"/>
              </a:spcAft>
              <a:buClr>
                <a:schemeClr val="accent3"/>
              </a:buClr>
              <a:buFont typeface="Wingdings 2"/>
              <a:buNone/>
              <a:defRPr/>
            </a:pPr>
            <a:endParaRPr lang="en-US" dirty="0">
              <a:latin typeface="Arial" pitchFamily="34" charset="0"/>
              <a:cs typeface="Arial" pitchFamily="34" charset="0"/>
            </a:endParaRPr>
          </a:p>
        </p:txBody>
      </p:sp>
      <p:pic>
        <p:nvPicPr>
          <p:cNvPr id="29700" name="Picture 3"/>
          <p:cNvPicPr>
            <a:picLocks noChangeAspect="1" noChangeArrowheads="1"/>
          </p:cNvPicPr>
          <p:nvPr/>
        </p:nvPicPr>
        <p:blipFill>
          <a:blip r:embed="rId3" cstate="print"/>
          <a:srcRect/>
          <a:stretch>
            <a:fillRect/>
          </a:stretch>
        </p:blipFill>
        <p:spPr bwMode="auto">
          <a:xfrm>
            <a:off x="6019800" y="3352800"/>
            <a:ext cx="1905000"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219200"/>
            <a:ext cx="8229600" cy="590550"/>
          </a:xfrm>
        </p:spPr>
        <p:txBody>
          <a:bodyPr/>
          <a:lstStyle/>
          <a:p>
            <a:pPr algn="ctr" eaLnBrk="1" hangingPunct="1"/>
            <a:r>
              <a:rPr lang="en-US" sz="4000" b="1" i="1" smtClean="0"/>
              <a:t>Health Fairs</a:t>
            </a:r>
          </a:p>
        </p:txBody>
      </p:sp>
      <p:sp>
        <p:nvSpPr>
          <p:cNvPr id="3" name="Content Placeholder 2"/>
          <p:cNvSpPr>
            <a:spLocks noGrp="1"/>
          </p:cNvSpPr>
          <p:nvPr>
            <p:ph idx="1"/>
          </p:nvPr>
        </p:nvSpPr>
        <p:spPr>
          <a:xfrm>
            <a:off x="457200" y="1752600"/>
            <a:ext cx="8229600" cy="45720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Work with Agency Contact</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Plan, order and assemble materials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Arrange or build displays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Presentation items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Primary objective – Build familiarity &amp; understanding</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Brief window to speak to individuals – Be ready</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Lots going through – mixed bag</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Packets – assemble or build</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Collecting names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Thank agency contact.</a:t>
            </a: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pic>
        <p:nvPicPr>
          <p:cNvPr id="30724" name="Picture 2"/>
          <p:cNvPicPr>
            <a:picLocks noChangeAspect="1" noChangeArrowheads="1"/>
          </p:cNvPicPr>
          <p:nvPr/>
        </p:nvPicPr>
        <p:blipFill>
          <a:blip r:embed="rId3" cstate="print"/>
          <a:srcRect/>
          <a:stretch>
            <a:fillRect/>
          </a:stretch>
        </p:blipFill>
        <p:spPr bwMode="auto">
          <a:xfrm>
            <a:off x="6477000" y="14478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219200"/>
            <a:ext cx="8229600" cy="590550"/>
          </a:xfrm>
        </p:spPr>
        <p:txBody>
          <a:bodyPr/>
          <a:lstStyle/>
          <a:p>
            <a:pPr algn="ctr" eaLnBrk="1" hangingPunct="1"/>
            <a:r>
              <a:rPr lang="en-US" sz="4000" b="1" i="1" smtClean="0"/>
              <a:t>Tabling at Agencies</a:t>
            </a:r>
          </a:p>
        </p:txBody>
      </p:sp>
      <p:sp>
        <p:nvSpPr>
          <p:cNvPr id="3" name="Content Placeholder 2"/>
          <p:cNvSpPr>
            <a:spLocks noGrp="1"/>
          </p:cNvSpPr>
          <p:nvPr>
            <p:ph idx="1"/>
          </p:nvPr>
        </p:nvSpPr>
        <p:spPr>
          <a:xfrm>
            <a:off x="533400" y="1828800"/>
            <a:ext cx="8229600" cy="4495800"/>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Permission.  Physical arrangements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Objective:  Informative, hand out info</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Less time constraints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Displays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Packet preparation.</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Talking Points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Thanks</a:t>
            </a:r>
            <a:endParaRPr lang="en-US" sz="2800" dirty="0">
              <a:latin typeface="+mj-lt"/>
              <a:cs typeface="Arial" pitchFamily="34" charset="0"/>
            </a:endParaRPr>
          </a:p>
        </p:txBody>
      </p:sp>
      <p:pic>
        <p:nvPicPr>
          <p:cNvPr id="12290" name="Picture 2" descr="C:\Users\Sam\AppData\Local\Microsoft\Windows\Temporary Internet Files\Content.IE5\WREAFXRL\MC900233081[1].wmf"/>
          <p:cNvPicPr>
            <a:picLocks noChangeAspect="1" noChangeArrowheads="1"/>
          </p:cNvPicPr>
          <p:nvPr/>
        </p:nvPicPr>
        <p:blipFill>
          <a:blip r:embed="rId3" cstate="print"/>
          <a:srcRect/>
          <a:stretch>
            <a:fillRect/>
          </a:stretch>
        </p:blipFill>
        <p:spPr bwMode="auto">
          <a:xfrm>
            <a:off x="5029200" y="2971800"/>
            <a:ext cx="2636838" cy="2668588"/>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371600"/>
            <a:ext cx="8229600" cy="590550"/>
          </a:xfrm>
        </p:spPr>
        <p:txBody>
          <a:bodyPr/>
          <a:lstStyle/>
          <a:p>
            <a:pPr algn="ctr" eaLnBrk="1" hangingPunct="1"/>
            <a:r>
              <a:rPr lang="en-US" sz="4000" b="1" i="1" smtClean="0"/>
              <a:t>Prospecting at conventions or related organization meetings</a:t>
            </a:r>
          </a:p>
        </p:txBody>
      </p:sp>
      <p:sp>
        <p:nvSpPr>
          <p:cNvPr id="3" name="Content Placeholder 2"/>
          <p:cNvSpPr>
            <a:spLocks noGrp="1"/>
          </p:cNvSpPr>
          <p:nvPr>
            <p:ph idx="1"/>
          </p:nvPr>
        </p:nvSpPr>
        <p:spPr>
          <a:xfrm>
            <a:off x="457200" y="2133600"/>
            <a:ext cx="8229600" cy="342900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Objective: Reach a different audience and venue.</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Preliminary arrangements.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Can you speak as well as table?</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Talking Points and presentation</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Attendee information</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Packets</a:t>
            </a:r>
          </a:p>
          <a:p>
            <a:pPr marL="274320" indent="-274320" eaLnBrk="1" fontAlgn="auto" hangingPunct="1">
              <a:spcAft>
                <a:spcPts val="0"/>
              </a:spcAft>
              <a:buClr>
                <a:schemeClr val="accent3"/>
              </a:buClr>
              <a:buFont typeface="Wingdings 2"/>
              <a:buChar char=""/>
              <a:defRPr/>
            </a:pPr>
            <a:r>
              <a:rPr lang="en-US" dirty="0" smtClean="0">
                <a:latin typeface="+mj-lt"/>
                <a:cs typeface="Arial" pitchFamily="34" charset="0"/>
              </a:rPr>
              <a:t> Display</a:t>
            </a:r>
            <a:endParaRPr lang="en-US" dirty="0">
              <a:latin typeface="+mj-lt"/>
              <a:cs typeface="Arial" pitchFamily="34" charset="0"/>
            </a:endParaRPr>
          </a:p>
        </p:txBody>
      </p:sp>
      <p:pic>
        <p:nvPicPr>
          <p:cNvPr id="32772" name="Picture 3"/>
          <p:cNvPicPr>
            <a:picLocks noChangeAspect="1" noChangeArrowheads="1"/>
          </p:cNvPicPr>
          <p:nvPr/>
        </p:nvPicPr>
        <p:blipFill>
          <a:blip r:embed="rId3" cstate="print"/>
          <a:srcRect/>
          <a:stretch>
            <a:fillRect/>
          </a:stretch>
        </p:blipFill>
        <p:spPr bwMode="auto">
          <a:xfrm>
            <a:off x="5791200" y="3048000"/>
            <a:ext cx="2057400" cy="246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990600"/>
            <a:ext cx="8229600" cy="590550"/>
          </a:xfrm>
        </p:spPr>
        <p:txBody>
          <a:bodyPr/>
          <a:lstStyle/>
          <a:p>
            <a:pPr algn="ctr" eaLnBrk="1" hangingPunct="1"/>
            <a:r>
              <a:rPr lang="en-US" sz="4000" b="1" smtClean="0"/>
              <a:t>Working other locations/events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 Professional government interest groups, unions, etc.</a:t>
            </a:r>
          </a:p>
          <a:p>
            <a:pPr marL="274320" indent="-274320" eaLnBrk="1" fontAlgn="auto" hangingPunct="1">
              <a:spcAft>
                <a:spcPts val="0"/>
              </a:spcAft>
              <a:buClr>
                <a:schemeClr val="accent3"/>
              </a:buClr>
              <a:buFont typeface="Wingdings 2"/>
              <a:buChar char=""/>
              <a:defRPr/>
            </a:pPr>
            <a:r>
              <a:rPr lang="en-US" sz="2800" dirty="0" smtClean="0">
                <a:latin typeface="+mj-lt"/>
              </a:rPr>
              <a:t> Lunchtime at agencies</a:t>
            </a:r>
          </a:p>
          <a:p>
            <a:pPr marL="274320" indent="-274320" eaLnBrk="1" fontAlgn="auto" hangingPunct="1">
              <a:spcAft>
                <a:spcPts val="0"/>
              </a:spcAft>
              <a:buClr>
                <a:schemeClr val="accent3"/>
              </a:buClr>
              <a:buFont typeface="Wingdings 2"/>
              <a:buChar char=""/>
              <a:defRPr/>
            </a:pPr>
            <a:r>
              <a:rPr lang="en-US" sz="2800" dirty="0" smtClean="0">
                <a:latin typeface="+mj-lt"/>
              </a:rPr>
              <a:t> Community events.</a:t>
            </a:r>
          </a:p>
          <a:p>
            <a:pPr marL="274320" indent="-274320" eaLnBrk="1" fontAlgn="auto" hangingPunct="1">
              <a:spcAft>
                <a:spcPts val="0"/>
              </a:spcAft>
              <a:buClr>
                <a:schemeClr val="accent3"/>
              </a:buClr>
              <a:buFont typeface="Wingdings 2"/>
              <a:buChar char=""/>
              <a:defRPr/>
            </a:pPr>
            <a:r>
              <a:rPr lang="en-US" sz="2800" dirty="0" smtClean="0">
                <a:latin typeface="+mj-lt"/>
              </a:rPr>
              <a:t> Handout materials</a:t>
            </a:r>
          </a:p>
          <a:p>
            <a:pPr marL="274320" indent="-274320" eaLnBrk="1" fontAlgn="auto" hangingPunct="1">
              <a:spcAft>
                <a:spcPts val="0"/>
              </a:spcAft>
              <a:buClr>
                <a:schemeClr val="accent3"/>
              </a:buClr>
              <a:buFont typeface="Wingdings 2"/>
              <a:buChar char=""/>
              <a:defRPr/>
            </a:pPr>
            <a:r>
              <a:rPr lang="en-US" sz="2800" dirty="0" smtClean="0">
                <a:latin typeface="+mj-lt"/>
              </a:rPr>
              <a:t> Give a presentation (Speakers Honorarium)</a:t>
            </a:r>
          </a:p>
          <a:p>
            <a:pPr marL="274320" indent="-274320" eaLnBrk="1" fontAlgn="auto" hangingPunct="1">
              <a:spcAft>
                <a:spcPts val="0"/>
              </a:spcAft>
              <a:buClr>
                <a:schemeClr val="accent3"/>
              </a:buClr>
              <a:buFont typeface="Wingdings 2"/>
              <a:buChar char=""/>
              <a:defRPr/>
            </a:pPr>
            <a:r>
              <a:rPr lang="en-US" sz="2800" dirty="0" smtClean="0">
                <a:latin typeface="+mj-lt"/>
              </a:rPr>
              <a:t> Provide Meals and Snacks (Matching Funds)</a:t>
            </a:r>
            <a:endParaRPr lang="en-US" sz="2800" dirty="0">
              <a:latin typeface="+mj-lt"/>
            </a:endParaRPr>
          </a:p>
        </p:txBody>
      </p:sp>
      <p:pic>
        <p:nvPicPr>
          <p:cNvPr id="33796" name="Picture 3"/>
          <p:cNvPicPr>
            <a:picLocks noChangeAspect="1" noChangeArrowheads="1"/>
          </p:cNvPicPr>
          <p:nvPr/>
        </p:nvPicPr>
        <p:blipFill>
          <a:blip r:embed="rId3" cstate="print"/>
          <a:srcRect/>
          <a:stretch>
            <a:fillRect/>
          </a:stretch>
        </p:blipFill>
        <p:spPr bwMode="auto">
          <a:xfrm>
            <a:off x="5181600" y="2514600"/>
            <a:ext cx="190500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914400"/>
            <a:ext cx="8229600" cy="762000"/>
          </a:xfrm>
        </p:spPr>
        <p:txBody>
          <a:bodyPr/>
          <a:lstStyle/>
          <a:p>
            <a:pPr algn="ctr" eaLnBrk="1" hangingPunct="1"/>
            <a:r>
              <a:rPr lang="en-US" sz="4000" b="1" i="1" smtClean="0"/>
              <a:t>What am I Looking For?</a:t>
            </a:r>
          </a:p>
        </p:txBody>
      </p:sp>
      <p:sp>
        <p:nvSpPr>
          <p:cNvPr id="3" name="Content Placeholder 2"/>
          <p:cNvSpPr>
            <a:spLocks noGrp="1"/>
          </p:cNvSpPr>
          <p:nvPr>
            <p:ph idx="1"/>
          </p:nvPr>
        </p:nvSpPr>
        <p:spPr>
          <a:xfrm>
            <a:off x="838200" y="2057400"/>
            <a:ext cx="6477000" cy="3856038"/>
          </a:xfrm>
        </p:spPr>
        <p:txBody>
          <a:bodyPr>
            <a:normAutofit lnSpcReduction="10000"/>
          </a:bodyPr>
          <a:lstStyle/>
          <a:p>
            <a:pPr marL="274320" indent="-274320" algn="ctr" eaLnBrk="1" fontAlgn="auto" hangingPunct="1">
              <a:spcAft>
                <a:spcPts val="0"/>
              </a:spcAft>
              <a:buClr>
                <a:schemeClr val="accent3"/>
              </a:buClr>
              <a:buFont typeface="Wingdings 2"/>
              <a:buChar char=""/>
              <a:defRPr/>
            </a:pPr>
            <a:r>
              <a:rPr lang="en-US" sz="3600" b="1" dirty="0" smtClean="0">
                <a:latin typeface="Calibri" pitchFamily="34" charset="0"/>
                <a:cs typeface="Calibri" pitchFamily="34" charset="0"/>
              </a:rPr>
              <a:t> What’s a Prospect??</a:t>
            </a:r>
          </a:p>
          <a:p>
            <a:pPr marL="274320" indent="-274320" algn="ctr" eaLnBrk="1" fontAlgn="auto" hangingPunct="1">
              <a:spcAft>
                <a:spcPts val="0"/>
              </a:spcAft>
              <a:buClr>
                <a:schemeClr val="accent3"/>
              </a:buClr>
              <a:buFont typeface="Wingdings 2"/>
              <a:buChar char=""/>
              <a:defRPr/>
            </a:pPr>
            <a:endParaRPr lang="en-US" sz="3200" dirty="0" smtClean="0">
              <a:latin typeface="Calibri" pitchFamily="34" charset="0"/>
              <a:cs typeface="Calibri" pitchFamily="34" charset="0"/>
            </a:endParaRPr>
          </a:p>
          <a:p>
            <a:pPr marL="274320" indent="-274320" algn="ctr" eaLnBrk="1" fontAlgn="auto" hangingPunct="1">
              <a:spcAft>
                <a:spcPts val="0"/>
              </a:spcAft>
              <a:buClr>
                <a:schemeClr val="accent3"/>
              </a:buClr>
              <a:buFont typeface="Wingdings 2"/>
              <a:buChar char=""/>
              <a:defRPr/>
            </a:pPr>
            <a:endParaRPr lang="en-US" sz="3200" dirty="0" smtClean="0">
              <a:latin typeface="Calibri" pitchFamily="34" charset="0"/>
              <a:cs typeface="Calibri" pitchFamily="34" charset="0"/>
            </a:endParaRPr>
          </a:p>
          <a:p>
            <a:pPr marL="274320" indent="-274320" algn="ctr" eaLnBrk="1" fontAlgn="auto" hangingPunct="1">
              <a:spcAft>
                <a:spcPts val="0"/>
              </a:spcAft>
              <a:buClr>
                <a:schemeClr val="accent3"/>
              </a:buClr>
              <a:buFont typeface="Wingdings 2"/>
              <a:buChar char=""/>
              <a:defRPr/>
            </a:pPr>
            <a:endParaRPr lang="en-US" sz="3200" dirty="0" smtClean="0">
              <a:latin typeface="Calibri" pitchFamily="34" charset="0"/>
              <a:cs typeface="Calibri" pitchFamily="34" charset="0"/>
            </a:endParaRPr>
          </a:p>
          <a:p>
            <a:pPr marL="274320" indent="-274320" algn="ctr" eaLnBrk="1" fontAlgn="auto" hangingPunct="1">
              <a:spcAft>
                <a:spcPts val="0"/>
              </a:spcAft>
              <a:buClr>
                <a:schemeClr val="accent3"/>
              </a:buClr>
              <a:buFont typeface="Wingdings 2"/>
              <a:buChar char=""/>
              <a:defRPr/>
            </a:pPr>
            <a:endParaRPr lang="en-US" sz="3200" dirty="0" smtClean="0">
              <a:latin typeface="Calibri" pitchFamily="34" charset="0"/>
              <a:cs typeface="Calibri" pitchFamily="34" charset="0"/>
            </a:endParaRPr>
          </a:p>
          <a:p>
            <a:pPr marL="274320" indent="-274320" algn="ctr" eaLnBrk="1" fontAlgn="auto" hangingPunct="1">
              <a:spcAft>
                <a:spcPts val="0"/>
              </a:spcAft>
              <a:buClr>
                <a:schemeClr val="accent3"/>
              </a:buClr>
              <a:buFont typeface="Wingdings 2"/>
              <a:buChar char=""/>
              <a:defRPr/>
            </a:pPr>
            <a:r>
              <a:rPr lang="en-US" sz="3600" b="1" dirty="0" smtClean="0">
                <a:latin typeface="Calibri" pitchFamily="34" charset="0"/>
                <a:cs typeface="Calibri" pitchFamily="34" charset="0"/>
              </a:rPr>
              <a:t>Are there any of them out there?</a:t>
            </a:r>
          </a:p>
        </p:txBody>
      </p:sp>
      <p:pic>
        <p:nvPicPr>
          <p:cNvPr id="7172" name="Picture 3" descr="Cartoon Prospector.jpg"/>
          <p:cNvPicPr>
            <a:picLocks noChangeAspect="1"/>
          </p:cNvPicPr>
          <p:nvPr/>
        </p:nvPicPr>
        <p:blipFill>
          <a:blip r:embed="rId3" cstate="print"/>
          <a:srcRect/>
          <a:stretch>
            <a:fillRect/>
          </a:stretch>
        </p:blipFill>
        <p:spPr bwMode="auto">
          <a:xfrm>
            <a:off x="990600" y="2743200"/>
            <a:ext cx="2057400" cy="1973263"/>
          </a:xfrm>
          <a:prstGeom prst="rect">
            <a:avLst/>
          </a:prstGeom>
          <a:noFill/>
          <a:ln w="9525">
            <a:noFill/>
            <a:miter lim="800000"/>
            <a:headEnd/>
            <a:tailEnd/>
          </a:ln>
        </p:spPr>
      </p:pic>
      <p:pic>
        <p:nvPicPr>
          <p:cNvPr id="7173" name="Picture 2" descr="C:\Users\Sam\AppData\Local\Microsoft\Windows\Temporary Internet Files\Content.IE5\FZN97K5V\MM900336396[1].gif"/>
          <p:cNvPicPr>
            <a:picLocks noChangeAspect="1" noChangeArrowheads="1" noCrop="1"/>
          </p:cNvPicPr>
          <p:nvPr/>
        </p:nvPicPr>
        <p:blipFill>
          <a:blip r:embed="rId4" cstate="print"/>
          <a:srcRect/>
          <a:stretch>
            <a:fillRect/>
          </a:stretch>
        </p:blipFill>
        <p:spPr bwMode="auto">
          <a:xfrm>
            <a:off x="6096000" y="2743200"/>
            <a:ext cx="1981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914400"/>
            <a:ext cx="8229600" cy="762000"/>
          </a:xfrm>
        </p:spPr>
        <p:txBody>
          <a:bodyPr/>
          <a:lstStyle/>
          <a:p>
            <a:pPr algn="ctr" eaLnBrk="1" hangingPunct="1"/>
            <a:r>
              <a:rPr lang="en-US" sz="4000" b="1" i="1" smtClean="0"/>
              <a:t>Prospecting</a:t>
            </a:r>
          </a:p>
        </p:txBody>
      </p:sp>
      <p:sp>
        <p:nvSpPr>
          <p:cNvPr id="34819" name="Content Placeholder 2"/>
          <p:cNvSpPr>
            <a:spLocks noGrp="1"/>
          </p:cNvSpPr>
          <p:nvPr>
            <p:ph idx="1"/>
          </p:nvPr>
        </p:nvSpPr>
        <p:spPr>
          <a:xfrm>
            <a:off x="1295400" y="2057400"/>
            <a:ext cx="6477000" cy="3856038"/>
          </a:xfrm>
        </p:spPr>
        <p:txBody>
          <a:bodyPr/>
          <a:lstStyle/>
          <a:p>
            <a:pPr algn="ctr" eaLnBrk="1" hangingPunct="1">
              <a:buFont typeface="Wingdings 2" pitchFamily="18" charset="2"/>
              <a:buNone/>
            </a:pPr>
            <a:r>
              <a:rPr lang="en-US" sz="4000" b="1" smtClean="0">
                <a:latin typeface="Calibri" pitchFamily="34" charset="0"/>
                <a:cs typeface="Calibri" pitchFamily="34" charset="0"/>
              </a:rPr>
              <a:t>How do I get it out?</a:t>
            </a:r>
          </a:p>
        </p:txBody>
      </p:sp>
      <p:pic>
        <p:nvPicPr>
          <p:cNvPr id="34820" name="Picture 3" descr="Cartoon Prospector.jpg"/>
          <p:cNvPicPr>
            <a:picLocks noChangeAspect="1"/>
          </p:cNvPicPr>
          <p:nvPr/>
        </p:nvPicPr>
        <p:blipFill>
          <a:blip r:embed="rId3" cstate="print"/>
          <a:srcRect/>
          <a:stretch>
            <a:fillRect/>
          </a:stretch>
        </p:blipFill>
        <p:spPr bwMode="auto">
          <a:xfrm>
            <a:off x="1524000" y="3352800"/>
            <a:ext cx="2057400" cy="1973263"/>
          </a:xfrm>
          <a:prstGeom prst="rect">
            <a:avLst/>
          </a:prstGeom>
          <a:noFill/>
          <a:ln w="9525">
            <a:noFill/>
            <a:miter lim="800000"/>
            <a:headEnd/>
            <a:tailEnd/>
          </a:ln>
        </p:spPr>
      </p:pic>
      <p:pic>
        <p:nvPicPr>
          <p:cNvPr id="34821" name="Picture 2" descr="C:\Users\Sam\AppData\Local\Microsoft\Windows\Temporary Internet Files\Content.IE5\QPEGQSFD\MP900262677[1].jpg"/>
          <p:cNvPicPr>
            <a:picLocks noChangeAspect="1" noChangeArrowheads="1"/>
          </p:cNvPicPr>
          <p:nvPr/>
        </p:nvPicPr>
        <p:blipFill>
          <a:blip r:embed="rId4" cstate="print"/>
          <a:srcRect/>
          <a:stretch>
            <a:fillRect/>
          </a:stretch>
        </p:blipFill>
        <p:spPr bwMode="auto">
          <a:xfrm>
            <a:off x="4343400" y="2819400"/>
            <a:ext cx="3657600" cy="241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sz="3600" b="1" smtClean="0"/>
              <a:t>Sharing the Load</a:t>
            </a:r>
            <a:br>
              <a:rPr lang="en-US" sz="3600" b="1" smtClean="0"/>
            </a:br>
            <a:r>
              <a:rPr lang="en-US" sz="3600" b="1" smtClean="0"/>
              <a:t>Building a recruiting team</a:t>
            </a:r>
          </a:p>
        </p:txBody>
      </p:sp>
      <p:sp>
        <p:nvSpPr>
          <p:cNvPr id="3" name="Content Placeholder 2"/>
          <p:cNvSpPr>
            <a:spLocks noGrp="1"/>
          </p:cNvSpPr>
          <p:nvPr>
            <p:ph idx="1"/>
          </p:nvPr>
        </p:nvSpPr>
        <p:spPr>
          <a:xfrm>
            <a:off x="457200" y="2133600"/>
            <a:ext cx="8229600" cy="4389438"/>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How many actually recruit?</a:t>
            </a:r>
          </a:p>
          <a:p>
            <a:pPr marL="274320" indent="-274320" eaLnBrk="1" fontAlgn="auto" hangingPunct="1">
              <a:spcAft>
                <a:spcPts val="0"/>
              </a:spcAft>
              <a:buClr>
                <a:schemeClr val="accent3"/>
              </a:buClr>
              <a:buFont typeface="Wingdings 2"/>
              <a:buChar char=""/>
              <a:defRPr/>
            </a:pPr>
            <a:r>
              <a:rPr lang="en-US" sz="2800" dirty="0" smtClean="0">
                <a:latin typeface="+mj-lt"/>
              </a:rPr>
              <a:t> Invite members to team</a:t>
            </a:r>
          </a:p>
          <a:p>
            <a:pPr marL="274320" indent="-274320" eaLnBrk="1" fontAlgn="auto" hangingPunct="1">
              <a:spcAft>
                <a:spcPts val="0"/>
              </a:spcAft>
              <a:buClr>
                <a:schemeClr val="accent3"/>
              </a:buClr>
              <a:buFont typeface="Wingdings 2"/>
              <a:buChar char=""/>
              <a:defRPr/>
            </a:pPr>
            <a:r>
              <a:rPr lang="en-US" sz="2800" dirty="0" smtClean="0">
                <a:latin typeface="+mj-lt"/>
              </a:rPr>
              <a:t> Train</a:t>
            </a:r>
          </a:p>
          <a:p>
            <a:pPr marL="274320" indent="-274320" eaLnBrk="1" fontAlgn="auto" hangingPunct="1">
              <a:spcAft>
                <a:spcPts val="0"/>
              </a:spcAft>
              <a:buClr>
                <a:schemeClr val="accent3"/>
              </a:buClr>
              <a:buFont typeface="Wingdings 2"/>
              <a:buChar char=""/>
              <a:defRPr/>
            </a:pPr>
            <a:r>
              <a:rPr lang="en-US" sz="2800" dirty="0" smtClean="0">
                <a:latin typeface="+mj-lt"/>
              </a:rPr>
              <a:t> Designate recruiters to work specific agencies</a:t>
            </a:r>
          </a:p>
          <a:p>
            <a:pPr marL="274320" indent="-274320" eaLnBrk="1" fontAlgn="auto" hangingPunct="1">
              <a:spcAft>
                <a:spcPts val="0"/>
              </a:spcAft>
              <a:buClr>
                <a:schemeClr val="accent3"/>
              </a:buClr>
              <a:buFont typeface="Wingdings 2"/>
              <a:buChar char=""/>
              <a:defRPr/>
            </a:pPr>
            <a:r>
              <a:rPr lang="en-US" sz="2800" dirty="0" smtClean="0">
                <a:latin typeface="+mj-lt"/>
              </a:rPr>
              <a:t> Build schedule of recruiting activities</a:t>
            </a:r>
          </a:p>
          <a:p>
            <a:pPr marL="274320" indent="-274320" eaLnBrk="1" fontAlgn="auto" hangingPunct="1">
              <a:spcAft>
                <a:spcPts val="0"/>
              </a:spcAft>
              <a:buClr>
                <a:schemeClr val="accent3"/>
              </a:buClr>
              <a:buFont typeface="Wingdings 2"/>
              <a:buChar char=""/>
              <a:defRPr/>
            </a:pPr>
            <a:r>
              <a:rPr lang="en-US" sz="2800" dirty="0" smtClean="0">
                <a:latin typeface="+mj-lt"/>
              </a:rPr>
              <a:t> Start simple, work up</a:t>
            </a:r>
          </a:p>
          <a:p>
            <a:pPr marL="274320" indent="-274320" eaLnBrk="1" fontAlgn="auto" hangingPunct="1">
              <a:spcAft>
                <a:spcPts val="0"/>
              </a:spcAft>
              <a:buClr>
                <a:schemeClr val="accent3"/>
              </a:buClr>
              <a:buFont typeface="Wingdings 2"/>
              <a:buChar char=""/>
              <a:defRPr/>
            </a:pPr>
            <a:r>
              <a:rPr lang="en-US" sz="2800" dirty="0" smtClean="0">
                <a:latin typeface="+mj-lt"/>
              </a:rPr>
              <a:t> Handling of materials</a:t>
            </a:r>
            <a:endParaRPr lang="en-US" sz="2800" dirty="0">
              <a:latin typeface="+mj-lt"/>
            </a:endParaRPr>
          </a:p>
        </p:txBody>
      </p:sp>
      <p:pic>
        <p:nvPicPr>
          <p:cNvPr id="17411" name="Picture 3"/>
          <p:cNvPicPr>
            <a:picLocks noChangeAspect="1" noChangeArrowheads="1"/>
          </p:cNvPicPr>
          <p:nvPr/>
        </p:nvPicPr>
        <p:blipFill>
          <a:blip r:embed="rId3" cstate="print"/>
          <a:srcRect/>
          <a:stretch>
            <a:fillRect/>
          </a:stretch>
        </p:blipFill>
        <p:spPr bwMode="auto">
          <a:xfrm>
            <a:off x="5181600" y="1905000"/>
            <a:ext cx="2609850" cy="1704975"/>
          </a:xfrm>
          <a:prstGeom prst="rect">
            <a:avLst/>
          </a:prstGeom>
          <a:noFill/>
          <a:ln w="9525">
            <a:noFill/>
            <a:miter lim="800000"/>
            <a:headEnd/>
            <a:tailEnd/>
          </a:ln>
          <a:effectLst>
            <a:outerShdw blurRad="50800" dist="38100" dir="5400000" sx="101000" sy="101000" algn="t"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914400"/>
            <a:ext cx="8229600" cy="762000"/>
          </a:xfrm>
        </p:spPr>
        <p:txBody>
          <a:bodyPr/>
          <a:lstStyle/>
          <a:p>
            <a:pPr algn="ctr" eaLnBrk="1" hangingPunct="1"/>
            <a:r>
              <a:rPr lang="en-US" sz="4000" b="1" i="1" smtClean="0"/>
              <a:t>Prospecting</a:t>
            </a:r>
          </a:p>
        </p:txBody>
      </p:sp>
      <p:sp>
        <p:nvSpPr>
          <p:cNvPr id="36867" name="Content Placeholder 2"/>
          <p:cNvSpPr>
            <a:spLocks noGrp="1"/>
          </p:cNvSpPr>
          <p:nvPr>
            <p:ph idx="1"/>
          </p:nvPr>
        </p:nvSpPr>
        <p:spPr>
          <a:xfrm>
            <a:off x="1295400" y="2133600"/>
            <a:ext cx="6477000" cy="3856038"/>
          </a:xfrm>
        </p:spPr>
        <p:txBody>
          <a:bodyPr/>
          <a:lstStyle/>
          <a:p>
            <a:pPr algn="ctr" eaLnBrk="1" hangingPunct="1">
              <a:buFont typeface="Wingdings 2" pitchFamily="18" charset="2"/>
              <a:buNone/>
            </a:pPr>
            <a:r>
              <a:rPr lang="en-US" sz="4000" b="1" smtClean="0">
                <a:latin typeface="Calibri" pitchFamily="34" charset="0"/>
                <a:cs typeface="Calibri" pitchFamily="34" charset="0"/>
              </a:rPr>
              <a:t>What do I do once I have it?</a:t>
            </a:r>
          </a:p>
        </p:txBody>
      </p:sp>
      <p:pic>
        <p:nvPicPr>
          <p:cNvPr id="36868" name="Picture 3" descr="Cartoon Prospector.jpg"/>
          <p:cNvPicPr>
            <a:picLocks noChangeAspect="1"/>
          </p:cNvPicPr>
          <p:nvPr/>
        </p:nvPicPr>
        <p:blipFill>
          <a:blip r:embed="rId3" cstate="print"/>
          <a:srcRect/>
          <a:stretch>
            <a:fillRect/>
          </a:stretch>
        </p:blipFill>
        <p:spPr bwMode="auto">
          <a:xfrm>
            <a:off x="762000" y="3352800"/>
            <a:ext cx="2057400" cy="1973263"/>
          </a:xfrm>
          <a:prstGeom prst="rect">
            <a:avLst/>
          </a:prstGeom>
          <a:noFill/>
          <a:ln w="9525">
            <a:noFill/>
            <a:miter lim="800000"/>
            <a:headEnd/>
            <a:tailEnd/>
          </a:ln>
        </p:spPr>
      </p:pic>
      <p:pic>
        <p:nvPicPr>
          <p:cNvPr id="36869" name="Picture 2" descr="C:\Users\Sam\AppData\Local\Microsoft\Windows\Temporary Internet Files\Content.IE5\T5ONYR4A\MP900390083[1].jpg"/>
          <p:cNvPicPr>
            <a:picLocks noChangeAspect="1" noChangeArrowheads="1"/>
          </p:cNvPicPr>
          <p:nvPr/>
        </p:nvPicPr>
        <p:blipFill>
          <a:blip r:embed="rId4" cstate="print"/>
          <a:srcRect/>
          <a:stretch>
            <a:fillRect/>
          </a:stretch>
        </p:blipFill>
        <p:spPr bwMode="auto">
          <a:xfrm>
            <a:off x="5486400" y="2971800"/>
            <a:ext cx="2305050" cy="323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4000" i="1" smtClean="0"/>
              <a:t>Eureka!</a:t>
            </a:r>
          </a:p>
        </p:txBody>
      </p:sp>
      <p:sp>
        <p:nvSpPr>
          <p:cNvPr id="37891" name="Content Placeholder 2"/>
          <p:cNvSpPr>
            <a:spLocks noGrp="1"/>
          </p:cNvSpPr>
          <p:nvPr>
            <p:ph idx="1"/>
          </p:nvPr>
        </p:nvSpPr>
        <p:spPr/>
        <p:txBody>
          <a:bodyPr/>
          <a:lstStyle/>
          <a:p>
            <a:pPr eaLnBrk="1" hangingPunct="1"/>
            <a:r>
              <a:rPr lang="en-US" sz="3200" smtClean="0">
                <a:latin typeface="Calibri" pitchFamily="34" charset="0"/>
                <a:cs typeface="Calibri" pitchFamily="34" charset="0"/>
              </a:rPr>
              <a:t>  You found a Prospect!</a:t>
            </a:r>
          </a:p>
          <a:p>
            <a:pPr eaLnBrk="1" hangingPunct="1">
              <a:buFont typeface="Wingdings 2" pitchFamily="18" charset="2"/>
              <a:buNone/>
            </a:pPr>
            <a:endParaRPr lang="en-US" sz="3200" smtClean="0">
              <a:latin typeface="Calibri" pitchFamily="34" charset="0"/>
              <a:cs typeface="Calibri" pitchFamily="34" charset="0"/>
            </a:endParaRPr>
          </a:p>
          <a:p>
            <a:pPr eaLnBrk="1" hangingPunct="1"/>
            <a:endParaRPr lang="en-US" sz="3200" smtClean="0">
              <a:latin typeface="Calibri" pitchFamily="34" charset="0"/>
              <a:cs typeface="Calibri" pitchFamily="34" charset="0"/>
            </a:endParaRPr>
          </a:p>
          <a:p>
            <a:pPr eaLnBrk="1" hangingPunct="1"/>
            <a:endParaRPr lang="en-US" sz="3200" smtClean="0">
              <a:latin typeface="Calibri" pitchFamily="34" charset="0"/>
              <a:cs typeface="Calibri" pitchFamily="34" charset="0"/>
            </a:endParaRPr>
          </a:p>
          <a:p>
            <a:pPr eaLnBrk="1" hangingPunct="1"/>
            <a:endParaRPr lang="en-US" sz="3200" smtClean="0">
              <a:latin typeface="Calibri" pitchFamily="34" charset="0"/>
              <a:cs typeface="Calibri" pitchFamily="34" charset="0"/>
            </a:endParaRPr>
          </a:p>
          <a:p>
            <a:pPr eaLnBrk="1" hangingPunct="1"/>
            <a:endParaRPr lang="en-US" sz="3200" smtClean="0">
              <a:latin typeface="Calibri" pitchFamily="34" charset="0"/>
              <a:cs typeface="Calibri" pitchFamily="34" charset="0"/>
            </a:endParaRPr>
          </a:p>
          <a:p>
            <a:pPr eaLnBrk="1" hangingPunct="1"/>
            <a:r>
              <a:rPr lang="en-US" sz="3200" smtClean="0">
                <a:latin typeface="Calibri" pitchFamily="34" charset="0"/>
                <a:cs typeface="Calibri" pitchFamily="34" charset="0"/>
              </a:rPr>
              <a:t>   Are you done</a:t>
            </a:r>
            <a:r>
              <a:rPr lang="en-US" sz="3200" smtClean="0">
                <a:latin typeface="Arial" charset="0"/>
                <a:cs typeface="Arial" charset="0"/>
              </a:rPr>
              <a:t>?</a:t>
            </a:r>
          </a:p>
        </p:txBody>
      </p:sp>
      <p:pic>
        <p:nvPicPr>
          <p:cNvPr id="37892" name="Picture 4" descr="Giant Nugget.jpg"/>
          <p:cNvPicPr>
            <a:picLocks noChangeAspect="1"/>
          </p:cNvPicPr>
          <p:nvPr/>
        </p:nvPicPr>
        <p:blipFill>
          <a:blip r:embed="rId3" cstate="print"/>
          <a:srcRect/>
          <a:stretch>
            <a:fillRect/>
          </a:stretch>
        </p:blipFill>
        <p:spPr bwMode="auto">
          <a:xfrm>
            <a:off x="3352800" y="2667000"/>
            <a:ext cx="2124075"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eaLnBrk="1" hangingPunct="1"/>
            <a:r>
              <a:rPr lang="en-US" sz="4000" b="1" i="1" smtClean="0"/>
              <a:t>Prospects</a:t>
            </a:r>
          </a:p>
        </p:txBody>
      </p:sp>
      <p:sp>
        <p:nvSpPr>
          <p:cNvPr id="3" name="Content Placeholder 2"/>
          <p:cNvSpPr>
            <a:spLocks noGrp="1"/>
          </p:cNvSpPr>
          <p:nvPr>
            <p:ph idx="1"/>
          </p:nvPr>
        </p:nvSpPr>
        <p:spPr>
          <a:xfrm>
            <a:off x="457200" y="1935163"/>
            <a:ext cx="8229600" cy="3703637"/>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 </a:t>
            </a:r>
            <a:r>
              <a:rPr lang="en-US" sz="2800" dirty="0" smtClean="0">
                <a:latin typeface="+mj-lt"/>
                <a:cs typeface="Arial" pitchFamily="34" charset="0"/>
              </a:rPr>
              <a:t>What’s a Prospect?</a:t>
            </a:r>
          </a:p>
          <a:p>
            <a:pPr marL="274320" indent="-274320" eaLnBrk="1" fontAlgn="auto" hangingPunct="1">
              <a:spcAft>
                <a:spcPts val="0"/>
              </a:spcAft>
              <a:buClr>
                <a:schemeClr val="accent3"/>
              </a:buClr>
              <a:buFont typeface="Wingdings 2"/>
              <a:buChar char=""/>
              <a:defRPr/>
            </a:pPr>
            <a:endParaRPr lang="en-US" sz="2800" dirty="0" smtClean="0">
              <a:latin typeface="+mj-lt"/>
              <a:cs typeface="Arial" pitchFamily="34" charset="0"/>
            </a:endParaRP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How many do we get?</a:t>
            </a:r>
          </a:p>
          <a:p>
            <a:pPr marL="274320" indent="-274320" eaLnBrk="1" fontAlgn="auto" hangingPunct="1">
              <a:spcAft>
                <a:spcPts val="0"/>
              </a:spcAft>
              <a:buClr>
                <a:schemeClr val="accent3"/>
              </a:buClr>
              <a:buFont typeface="Wingdings 2"/>
              <a:buChar char=""/>
              <a:defRPr/>
            </a:pPr>
            <a:endParaRPr lang="en-US" sz="2800" dirty="0" smtClean="0">
              <a:latin typeface="+mj-lt"/>
              <a:cs typeface="Arial" pitchFamily="34" charset="0"/>
            </a:endParaRP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What do we do with them?</a:t>
            </a:r>
          </a:p>
          <a:p>
            <a:pPr marL="274320" indent="-274320" eaLnBrk="1" fontAlgn="auto" hangingPunct="1">
              <a:spcAft>
                <a:spcPts val="0"/>
              </a:spcAft>
              <a:buClr>
                <a:schemeClr val="accent3"/>
              </a:buClr>
              <a:buFont typeface="Wingdings 2"/>
              <a:buNone/>
              <a:defRPr/>
            </a:pPr>
            <a:endParaRPr lang="en-US" sz="2800" dirty="0" smtClean="0">
              <a:latin typeface="+mj-lt"/>
              <a:cs typeface="Arial" pitchFamily="34" charset="0"/>
            </a:endParaRP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Who should be doing what? </a:t>
            </a:r>
            <a:endParaRPr lang="en-US" sz="2800" dirty="0">
              <a:latin typeface="+mj-lt"/>
              <a:cs typeface="Arial" pitchFamily="34" charset="0"/>
            </a:endParaRPr>
          </a:p>
        </p:txBody>
      </p:sp>
      <p:pic>
        <p:nvPicPr>
          <p:cNvPr id="38916" name="Picture 5" descr="C:\Users\Sam\Pictures\NARFE Graphics\Prospecting\Prospector w 2 bags of gold.jpg"/>
          <p:cNvPicPr>
            <a:picLocks noChangeAspect="1" noChangeArrowheads="1"/>
          </p:cNvPicPr>
          <p:nvPr/>
        </p:nvPicPr>
        <p:blipFill>
          <a:blip r:embed="rId3" cstate="print"/>
          <a:srcRect/>
          <a:stretch>
            <a:fillRect/>
          </a:stretch>
        </p:blipFill>
        <p:spPr bwMode="auto">
          <a:xfrm rot="832185">
            <a:off x="5275263" y="1925638"/>
            <a:ext cx="3086100"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04850"/>
            <a:ext cx="8229600" cy="666750"/>
          </a:xfrm>
        </p:spPr>
        <p:txBody>
          <a:bodyPr/>
          <a:lstStyle/>
          <a:p>
            <a:pPr algn="ctr" eaLnBrk="1" hangingPunct="1"/>
            <a:r>
              <a:rPr lang="en-US" sz="3600" b="1" i="1" smtClean="0"/>
              <a:t>What is a Prospect?</a:t>
            </a:r>
          </a:p>
        </p:txBody>
      </p:sp>
      <p:sp>
        <p:nvSpPr>
          <p:cNvPr id="3" name="Content Placeholder 2"/>
          <p:cNvSpPr>
            <a:spLocks noGrp="1"/>
          </p:cNvSpPr>
          <p:nvPr>
            <p:ph idx="1"/>
          </p:nvPr>
        </p:nvSpPr>
        <p:spPr>
          <a:xfrm>
            <a:off x="457200" y="1524000"/>
            <a:ext cx="8229600" cy="48006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The end result of all those informational activities – but they are not yet members.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Locally generated.  What do you do once you have the names?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 Nationally generated.  </a:t>
            </a:r>
          </a:p>
          <a:p>
            <a:pPr marL="640080" lvl="1" indent="-246888" eaLnBrk="1" fontAlgn="auto" hangingPunct="1">
              <a:spcAft>
                <a:spcPts val="0"/>
              </a:spcAft>
              <a:buFont typeface="Wingdings 2"/>
              <a:buChar char=""/>
              <a:defRPr/>
            </a:pPr>
            <a:r>
              <a:rPr lang="en-US" sz="2800" dirty="0" smtClean="0">
                <a:latin typeface="+mj-lt"/>
                <a:cs typeface="Arial" pitchFamily="34" charset="0"/>
              </a:rPr>
              <a:t>What does it take to get on the list (M-112)?</a:t>
            </a:r>
          </a:p>
          <a:p>
            <a:pPr marL="640080" lvl="1" indent="-246888" eaLnBrk="1" fontAlgn="auto" hangingPunct="1">
              <a:spcAft>
                <a:spcPts val="0"/>
              </a:spcAft>
              <a:buFont typeface="Wingdings 2"/>
              <a:buChar char=""/>
              <a:defRPr/>
            </a:pPr>
            <a:r>
              <a:rPr lang="en-US" sz="2800" dirty="0" smtClean="0">
                <a:latin typeface="+mj-lt"/>
                <a:cs typeface="Arial" pitchFamily="34" charset="0"/>
              </a:rPr>
              <a:t>What, if anything, does NARFE do (send materials, etc) for those individuals  when they are put on the list?  </a:t>
            </a:r>
          </a:p>
          <a:p>
            <a:pPr marL="640080" lvl="1" indent="-246888" eaLnBrk="1" fontAlgn="auto" hangingPunct="1">
              <a:spcAft>
                <a:spcPts val="0"/>
              </a:spcAft>
              <a:buFont typeface="Wingdings 2"/>
              <a:buChar char=""/>
              <a:defRPr/>
            </a:pPr>
            <a:r>
              <a:rPr lang="en-US" sz="2800" dirty="0" smtClean="0">
                <a:latin typeface="+mj-lt"/>
                <a:cs typeface="Arial" pitchFamily="34" charset="0"/>
              </a:rPr>
              <a:t>What should you do once you get the new prospect name on the list?</a:t>
            </a:r>
          </a:p>
          <a:p>
            <a:pPr marL="640080" lvl="1" indent="-246888" eaLnBrk="1" fontAlgn="auto" hangingPunct="1">
              <a:spcAft>
                <a:spcPts val="0"/>
              </a:spcAft>
              <a:buFont typeface="Wingdings 2"/>
              <a:buChar char=""/>
              <a:defRPr/>
            </a:pPr>
            <a:endParaRPr lang="en-US" dirty="0"/>
          </a:p>
        </p:txBody>
      </p:sp>
      <p:pic>
        <p:nvPicPr>
          <p:cNvPr id="39940" name="Picture 4" descr="C:\Users\Sam\AppData\Local\Microsoft\Windows\Temporary Internet Files\Content.IE5\FZN97K5V\MC900237869[1].wmf"/>
          <p:cNvPicPr>
            <a:picLocks noChangeAspect="1" noChangeArrowheads="1"/>
          </p:cNvPicPr>
          <p:nvPr/>
        </p:nvPicPr>
        <p:blipFill>
          <a:blip r:embed="rId3" cstate="print"/>
          <a:srcRect/>
          <a:stretch>
            <a:fillRect/>
          </a:stretch>
        </p:blipFill>
        <p:spPr bwMode="auto">
          <a:xfrm rot="1383736">
            <a:off x="7185025" y="5418138"/>
            <a:ext cx="148590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04850"/>
            <a:ext cx="8229600" cy="666750"/>
          </a:xfrm>
        </p:spPr>
        <p:txBody>
          <a:bodyPr/>
          <a:lstStyle/>
          <a:p>
            <a:pPr algn="ctr" eaLnBrk="1" hangingPunct="1"/>
            <a:r>
              <a:rPr lang="en-US" sz="3600" b="1" smtClean="0">
                <a:solidFill>
                  <a:schemeClr val="tx1"/>
                </a:solidFill>
              </a:rPr>
              <a:t>Working with prospect cards and lists</a:t>
            </a:r>
            <a:endParaRPr lang="en-US" sz="3600" b="1" smtClean="0"/>
          </a:p>
        </p:txBody>
      </p:sp>
      <p:sp>
        <p:nvSpPr>
          <p:cNvPr id="3" name="Content Placeholder 2"/>
          <p:cNvSpPr>
            <a:spLocks noGrp="1"/>
          </p:cNvSpPr>
          <p:nvPr>
            <p:ph idx="1"/>
          </p:nvPr>
        </p:nvSpPr>
        <p:spPr>
          <a:xfrm>
            <a:off x="304800" y="1295400"/>
            <a:ext cx="8534400" cy="4724400"/>
          </a:xfrm>
        </p:spPr>
        <p:txBody>
          <a:bodyPr>
            <a:noAutofit/>
          </a:bodyPr>
          <a:lstStyle/>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How does NARFE get prospect names onto the M-112?</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What does NARFE do for the prospects?  Do they mail them other materials?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What does NARFE expect the chapter or federation do with the prospect names?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Does NARFE or the Federation provide any follow-up tools for working with prospects?   </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Are there any incentives to the chapter for working with prospects?</a:t>
            </a:r>
          </a:p>
          <a:p>
            <a:pPr marL="274320" indent="-274320" eaLnBrk="1" fontAlgn="auto" hangingPunct="1">
              <a:spcAft>
                <a:spcPts val="0"/>
              </a:spcAft>
              <a:buClr>
                <a:schemeClr val="accent3"/>
              </a:buClr>
              <a:buFont typeface="Wingdings 2"/>
              <a:buChar char=""/>
              <a:defRPr/>
            </a:pPr>
            <a:r>
              <a:rPr lang="en-US" sz="2800" dirty="0" smtClean="0">
                <a:latin typeface="+mj-lt"/>
                <a:cs typeface="Arial" pitchFamily="34" charset="0"/>
              </a:rPr>
              <a:t>Is there any training material available on how to effectively work the prospect list?</a:t>
            </a:r>
            <a:endParaRPr lang="en-US" sz="2800" dirty="0">
              <a:latin typeface="+mj-lt"/>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4850"/>
            <a:ext cx="8229600" cy="666750"/>
          </a:xfrm>
        </p:spPr>
        <p:txBody>
          <a:bodyPr/>
          <a:lstStyle/>
          <a:p>
            <a:pPr algn="ctr" eaLnBrk="1" hangingPunct="1"/>
            <a:r>
              <a:rPr lang="en-US" sz="3600" b="1" smtClean="0">
                <a:solidFill>
                  <a:schemeClr val="tx1"/>
                </a:solidFill>
              </a:rPr>
              <a:t>Making…and keeping… Contact</a:t>
            </a:r>
            <a:endParaRPr lang="en-US" sz="3600" b="1" smtClean="0"/>
          </a:p>
        </p:txBody>
      </p:sp>
      <p:sp>
        <p:nvSpPr>
          <p:cNvPr id="3" name="Content Placeholder 2"/>
          <p:cNvSpPr>
            <a:spLocks noGrp="1"/>
          </p:cNvSpPr>
          <p:nvPr>
            <p:ph idx="1"/>
          </p:nvPr>
        </p:nvSpPr>
        <p:spPr>
          <a:xfrm>
            <a:off x="457200" y="1371600"/>
            <a:ext cx="8229600" cy="4953000"/>
          </a:xfrm>
        </p:spPr>
        <p:txBody>
          <a:bodyPr>
            <a:no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How do they find you, or NARFE?</a:t>
            </a:r>
          </a:p>
          <a:p>
            <a:pPr marL="274320" indent="-274320" eaLnBrk="1" fontAlgn="auto" hangingPunct="1">
              <a:spcAft>
                <a:spcPts val="0"/>
              </a:spcAft>
              <a:buClr>
                <a:schemeClr val="accent3"/>
              </a:buClr>
              <a:buFont typeface="Wingdings 2"/>
              <a:buChar char=""/>
              <a:defRPr/>
            </a:pPr>
            <a:r>
              <a:rPr lang="en-US" sz="2800" dirty="0" smtClean="0">
                <a:latin typeface="+mj-lt"/>
              </a:rPr>
              <a:t> Have contact information on your materials</a:t>
            </a:r>
          </a:p>
          <a:p>
            <a:pPr marL="640080" lvl="1" indent="-246888" eaLnBrk="1" fontAlgn="auto" hangingPunct="1">
              <a:spcAft>
                <a:spcPts val="0"/>
              </a:spcAft>
              <a:buFont typeface="Wingdings 2"/>
              <a:buChar char=""/>
              <a:defRPr/>
            </a:pPr>
            <a:r>
              <a:rPr lang="en-US" sz="2800" dirty="0" smtClean="0">
                <a:latin typeface="+mj-lt"/>
              </a:rPr>
              <a:t>Recruiter  member number on all application forms</a:t>
            </a:r>
          </a:p>
          <a:p>
            <a:pPr marL="640080" lvl="1" indent="-246888" eaLnBrk="1" fontAlgn="auto" hangingPunct="1">
              <a:spcAft>
                <a:spcPts val="0"/>
              </a:spcAft>
              <a:buFont typeface="Wingdings 2"/>
              <a:buChar char=""/>
              <a:defRPr/>
            </a:pPr>
            <a:r>
              <a:rPr lang="en-US" sz="2800" dirty="0" smtClean="0">
                <a:latin typeface="+mj-lt"/>
              </a:rPr>
              <a:t>Stickers with the chapter or your contact information on NARFE magazines or other handouts</a:t>
            </a:r>
          </a:p>
          <a:p>
            <a:pPr marL="640080" lvl="1" indent="-246888" eaLnBrk="1" fontAlgn="auto" hangingPunct="1">
              <a:spcAft>
                <a:spcPts val="0"/>
              </a:spcAft>
              <a:buFont typeface="Wingdings 2"/>
              <a:buChar char=""/>
              <a:defRPr/>
            </a:pPr>
            <a:r>
              <a:rPr lang="en-US" sz="2800" dirty="0" smtClean="0">
                <a:latin typeface="+mj-lt"/>
              </a:rPr>
              <a:t>Use the NARFE Pens</a:t>
            </a:r>
          </a:p>
          <a:p>
            <a:pPr marL="640080" lvl="1" indent="-246888" eaLnBrk="1" fontAlgn="auto" hangingPunct="1">
              <a:spcAft>
                <a:spcPts val="0"/>
              </a:spcAft>
              <a:buFont typeface="Wingdings 2"/>
              <a:buChar char=""/>
              <a:defRPr/>
            </a:pPr>
            <a:r>
              <a:rPr lang="en-US" sz="2800" dirty="0" smtClean="0">
                <a:latin typeface="+mj-lt"/>
              </a:rPr>
              <a:t>Push the </a:t>
            </a:r>
            <a:r>
              <a:rPr lang="en-US" sz="2800" u="sng" dirty="0" smtClean="0">
                <a:solidFill>
                  <a:schemeClr val="tx2"/>
                </a:solidFill>
                <a:latin typeface="+mj-lt"/>
              </a:rPr>
              <a:t>www.narfe.org</a:t>
            </a:r>
            <a:r>
              <a:rPr lang="en-US" sz="2800" dirty="0" smtClean="0">
                <a:latin typeface="+mj-lt"/>
              </a:rPr>
              <a:t> web site.</a:t>
            </a:r>
          </a:p>
          <a:p>
            <a:pPr marL="274320" indent="-274320" eaLnBrk="1" fontAlgn="auto" hangingPunct="1">
              <a:spcAft>
                <a:spcPts val="0"/>
              </a:spcAft>
              <a:buClr>
                <a:schemeClr val="accent3"/>
              </a:buClr>
              <a:buFont typeface="Wingdings 2"/>
              <a:buNone/>
              <a:defRPr/>
            </a:pPr>
            <a:endParaRPr lang="en-US" sz="3200" dirty="0">
              <a:latin typeface="+mj-lt"/>
            </a:endParaRPr>
          </a:p>
        </p:txBody>
      </p:sp>
      <p:pic>
        <p:nvPicPr>
          <p:cNvPr id="41988" name="Picture 3" descr="newseal.gif"/>
          <p:cNvPicPr>
            <a:picLocks noChangeAspect="1"/>
          </p:cNvPicPr>
          <p:nvPr/>
        </p:nvPicPr>
        <p:blipFill>
          <a:blip r:embed="rId3" cstate="print"/>
          <a:srcRect/>
          <a:stretch>
            <a:fillRect/>
          </a:stretch>
        </p:blipFill>
        <p:spPr bwMode="auto">
          <a:xfrm>
            <a:off x="6248400" y="3886200"/>
            <a:ext cx="1809750"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04850"/>
            <a:ext cx="8229600" cy="666750"/>
          </a:xfrm>
        </p:spPr>
        <p:txBody>
          <a:bodyPr/>
          <a:lstStyle/>
          <a:p>
            <a:pPr algn="ctr" eaLnBrk="1" hangingPunct="1"/>
            <a:r>
              <a:rPr lang="en-US" sz="3600" b="1" smtClean="0">
                <a:solidFill>
                  <a:schemeClr val="tx1"/>
                </a:solidFill>
              </a:rPr>
              <a:t>Making…and keeping… Contact (2)</a:t>
            </a:r>
            <a:endParaRPr lang="en-US" sz="3600" b="1" smtClean="0"/>
          </a:p>
        </p:txBody>
      </p:sp>
      <p:sp>
        <p:nvSpPr>
          <p:cNvPr id="3" name="Content Placeholder 2"/>
          <p:cNvSpPr>
            <a:spLocks noGrp="1"/>
          </p:cNvSpPr>
          <p:nvPr>
            <p:ph idx="1"/>
          </p:nvPr>
        </p:nvSpPr>
        <p:spPr>
          <a:xfrm>
            <a:off x="457200" y="1371600"/>
            <a:ext cx="8229600" cy="4953000"/>
          </a:xfrm>
        </p:spPr>
        <p:txBody>
          <a:bodyPr>
            <a:no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Multiple contacts needed</a:t>
            </a:r>
          </a:p>
          <a:p>
            <a:pPr marL="274320" indent="-274320" eaLnBrk="1" fontAlgn="auto" hangingPunct="1">
              <a:spcAft>
                <a:spcPts val="0"/>
              </a:spcAft>
              <a:buClr>
                <a:schemeClr val="accent3"/>
              </a:buClr>
              <a:buFont typeface="Wingdings 2"/>
              <a:buChar char=""/>
              <a:defRPr/>
            </a:pPr>
            <a:r>
              <a:rPr lang="en-US" sz="2800" dirty="0" smtClean="0">
                <a:latin typeface="+mj-lt"/>
              </a:rPr>
              <a:t>Get e-mail address.  Follow up.</a:t>
            </a:r>
          </a:p>
          <a:p>
            <a:pPr marL="274320" indent="-274320" eaLnBrk="1" fontAlgn="auto" hangingPunct="1">
              <a:spcAft>
                <a:spcPts val="0"/>
              </a:spcAft>
              <a:buClr>
                <a:schemeClr val="accent3"/>
              </a:buClr>
              <a:buFont typeface="Wingdings 2"/>
              <a:buChar char=""/>
              <a:defRPr/>
            </a:pPr>
            <a:r>
              <a:rPr lang="en-US" sz="2800" dirty="0" smtClean="0">
                <a:latin typeface="+mj-lt"/>
              </a:rPr>
              <a:t> Mailings.</a:t>
            </a:r>
          </a:p>
          <a:p>
            <a:pPr marL="640080" lvl="1" indent="-246888" eaLnBrk="1" fontAlgn="auto" hangingPunct="1">
              <a:spcAft>
                <a:spcPts val="0"/>
              </a:spcAft>
              <a:buFont typeface="Wingdings 2"/>
              <a:buChar char=""/>
              <a:defRPr/>
            </a:pPr>
            <a:r>
              <a:rPr lang="en-US" sz="2800" dirty="0" smtClean="0">
                <a:latin typeface="+mj-lt"/>
              </a:rPr>
              <a:t>NARFE</a:t>
            </a:r>
          </a:p>
          <a:p>
            <a:pPr marL="640080" lvl="1" indent="-246888" eaLnBrk="1" fontAlgn="auto" hangingPunct="1">
              <a:spcAft>
                <a:spcPts val="0"/>
              </a:spcAft>
              <a:buFont typeface="Wingdings 2"/>
              <a:buChar char=""/>
              <a:defRPr/>
            </a:pPr>
            <a:r>
              <a:rPr lang="en-US" sz="2800" dirty="0" smtClean="0">
                <a:latin typeface="+mj-lt"/>
              </a:rPr>
              <a:t> Chapter</a:t>
            </a:r>
          </a:p>
          <a:p>
            <a:pPr marL="274320" indent="-274320" eaLnBrk="1" fontAlgn="auto" hangingPunct="1">
              <a:spcAft>
                <a:spcPts val="0"/>
              </a:spcAft>
              <a:buClr>
                <a:schemeClr val="accent3"/>
              </a:buClr>
              <a:buFont typeface="Wingdings 2"/>
              <a:buChar char=""/>
              <a:defRPr/>
            </a:pPr>
            <a:r>
              <a:rPr lang="en-US" sz="3000" dirty="0" smtClean="0">
                <a:latin typeface="+mj-lt"/>
              </a:rPr>
              <a:t> Designate who makes the contact</a:t>
            </a:r>
            <a:endParaRPr lang="en-US" sz="3000" dirty="0">
              <a:latin typeface="+mj-lt"/>
            </a:endParaRPr>
          </a:p>
        </p:txBody>
      </p:sp>
      <p:pic>
        <p:nvPicPr>
          <p:cNvPr id="43012" name="Picture 2" descr="C:\Users\Sam\AppData\Local\Microsoft\Windows\Temporary Internet Files\Content.IE5\DSDMR9WT\MC900312462[1].wmf"/>
          <p:cNvPicPr>
            <a:picLocks noChangeAspect="1" noChangeArrowheads="1"/>
          </p:cNvPicPr>
          <p:nvPr/>
        </p:nvPicPr>
        <p:blipFill>
          <a:blip r:embed="rId3" cstate="print"/>
          <a:srcRect/>
          <a:stretch>
            <a:fillRect/>
          </a:stretch>
        </p:blipFill>
        <p:spPr bwMode="auto">
          <a:xfrm>
            <a:off x="6400800" y="3276600"/>
            <a:ext cx="1817688"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04850"/>
            <a:ext cx="8229600" cy="666750"/>
          </a:xfrm>
        </p:spPr>
        <p:txBody>
          <a:bodyPr/>
          <a:lstStyle/>
          <a:p>
            <a:pPr algn="ctr" eaLnBrk="1" hangingPunct="1"/>
            <a:r>
              <a:rPr lang="en-US" sz="3600" b="1" smtClean="0"/>
              <a:t>When are you done?</a:t>
            </a:r>
          </a:p>
        </p:txBody>
      </p:sp>
      <p:sp>
        <p:nvSpPr>
          <p:cNvPr id="3" name="Content Placeholder 2"/>
          <p:cNvSpPr>
            <a:spLocks noGrp="1"/>
          </p:cNvSpPr>
          <p:nvPr>
            <p:ph idx="1"/>
          </p:nvPr>
        </p:nvSpPr>
        <p:spPr>
          <a:xfrm>
            <a:off x="457200" y="1676400"/>
            <a:ext cx="8229600" cy="4648200"/>
          </a:xfrm>
        </p:spPr>
        <p:txBody>
          <a:bodyPr>
            <a:normAutofit/>
          </a:bodyPr>
          <a:lstStyle/>
          <a:p>
            <a:pPr marL="274320" indent="-274320" algn="ctr" eaLnBrk="1" fontAlgn="auto" hangingPunct="1">
              <a:spcAft>
                <a:spcPts val="0"/>
              </a:spcAft>
              <a:buClr>
                <a:schemeClr val="accent3"/>
              </a:buClr>
              <a:buFont typeface="Wingdings 2"/>
              <a:buChar char=""/>
              <a:defRPr/>
            </a:pPr>
            <a:r>
              <a:rPr lang="en-US" sz="2800" dirty="0" smtClean="0">
                <a:latin typeface="+mj-lt"/>
              </a:rPr>
              <a:t> Never?</a:t>
            </a:r>
          </a:p>
          <a:p>
            <a:pPr marL="274320" indent="-274320" algn="ctr" eaLnBrk="1" fontAlgn="auto" hangingPunct="1">
              <a:spcAft>
                <a:spcPts val="0"/>
              </a:spcAft>
              <a:buClr>
                <a:schemeClr val="accent3"/>
              </a:buClr>
              <a:buFont typeface="Wingdings 2"/>
              <a:buChar char=""/>
              <a:defRPr/>
            </a:pPr>
            <a:r>
              <a:rPr lang="en-US" sz="2800" dirty="0" smtClean="0">
                <a:latin typeface="+mj-lt"/>
              </a:rPr>
              <a:t> Best advertising…get out there.</a:t>
            </a:r>
          </a:p>
          <a:p>
            <a:pPr marL="274320" indent="-274320" algn="ctr" eaLnBrk="1" fontAlgn="auto" hangingPunct="1">
              <a:spcAft>
                <a:spcPts val="0"/>
              </a:spcAft>
              <a:buClr>
                <a:schemeClr val="accent3"/>
              </a:buClr>
              <a:buFont typeface="Wingdings 2"/>
              <a:buChar char=""/>
              <a:defRPr/>
            </a:pPr>
            <a:r>
              <a:rPr lang="en-US" sz="2800" dirty="0" smtClean="0">
                <a:latin typeface="+mj-lt"/>
              </a:rPr>
              <a:t> Got ‘</a:t>
            </a:r>
            <a:r>
              <a:rPr lang="en-US" sz="2800" dirty="0" err="1" smtClean="0">
                <a:latin typeface="+mj-lt"/>
              </a:rPr>
              <a:t>em</a:t>
            </a:r>
            <a:r>
              <a:rPr lang="en-US" sz="2800" dirty="0" smtClean="0">
                <a:latin typeface="+mj-lt"/>
              </a:rPr>
              <a:t> all?  Not quite.</a:t>
            </a:r>
            <a:endParaRPr lang="en-US" sz="2800" dirty="0">
              <a:latin typeface="+mj-lt"/>
            </a:endParaRPr>
          </a:p>
        </p:txBody>
      </p:sp>
      <p:pic>
        <p:nvPicPr>
          <p:cNvPr id="44036" name="Picture 2"/>
          <p:cNvPicPr>
            <a:picLocks noChangeAspect="1" noChangeArrowheads="1"/>
          </p:cNvPicPr>
          <p:nvPr/>
        </p:nvPicPr>
        <p:blipFill>
          <a:blip r:embed="rId3" cstate="print"/>
          <a:srcRect/>
          <a:stretch>
            <a:fillRect/>
          </a:stretch>
        </p:blipFill>
        <p:spPr bwMode="auto">
          <a:xfrm>
            <a:off x="3429000" y="3657600"/>
            <a:ext cx="3244850"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4850"/>
            <a:ext cx="8229600" cy="666750"/>
          </a:xfrm>
        </p:spPr>
        <p:txBody>
          <a:bodyPr/>
          <a:lstStyle/>
          <a:p>
            <a:pPr algn="ctr" eaLnBrk="1" hangingPunct="1"/>
            <a:r>
              <a:rPr lang="en-US" sz="3600" b="1" smtClean="0"/>
              <a:t>What do </a:t>
            </a:r>
            <a:r>
              <a:rPr lang="en-US" sz="3600" b="1" u="sng" smtClean="0"/>
              <a:t>You</a:t>
            </a:r>
            <a:r>
              <a:rPr lang="en-US" sz="3600" b="1" smtClean="0"/>
              <a:t> Do to Recruit</a:t>
            </a:r>
            <a:r>
              <a:rPr lang="en-US" sz="3600" smtClean="0"/>
              <a:t>?</a:t>
            </a:r>
          </a:p>
        </p:txBody>
      </p:sp>
      <p:sp>
        <p:nvSpPr>
          <p:cNvPr id="3" name="Content Placeholder 2"/>
          <p:cNvSpPr>
            <a:spLocks noGrp="1"/>
          </p:cNvSpPr>
          <p:nvPr>
            <p:ph idx="1"/>
          </p:nvPr>
        </p:nvSpPr>
        <p:spPr>
          <a:xfrm>
            <a:off x="457200" y="1524000"/>
            <a:ext cx="8229600" cy="4953000"/>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sz="3000" dirty="0" smtClean="0">
                <a:latin typeface="+mj-lt"/>
                <a:cs typeface="Arial" pitchFamily="34" charset="0"/>
              </a:rPr>
              <a:t> One in a Hundred Members recruit anyone.</a:t>
            </a:r>
          </a:p>
          <a:p>
            <a:pPr marL="274320" indent="-274320" eaLnBrk="1" fontAlgn="auto" hangingPunct="1">
              <a:spcAft>
                <a:spcPts val="0"/>
              </a:spcAft>
              <a:buClr>
                <a:schemeClr val="accent3"/>
              </a:buClr>
              <a:buFont typeface="Wingdings 2"/>
              <a:buChar char=""/>
              <a:defRPr/>
            </a:pPr>
            <a:r>
              <a:rPr lang="en-US" sz="3000" dirty="0" smtClean="0">
                <a:latin typeface="+mj-lt"/>
                <a:cs typeface="Arial" pitchFamily="34" charset="0"/>
              </a:rPr>
              <a:t> How about 100 in a Hundred?</a:t>
            </a:r>
          </a:p>
          <a:p>
            <a:pPr marL="274320" indent="-274320" eaLnBrk="1" fontAlgn="auto" hangingPunct="1">
              <a:spcAft>
                <a:spcPts val="0"/>
              </a:spcAft>
              <a:buClr>
                <a:schemeClr val="accent3"/>
              </a:buClr>
              <a:buFont typeface="Wingdings 2"/>
              <a:buChar char=""/>
              <a:defRPr/>
            </a:pPr>
            <a:r>
              <a:rPr lang="en-US" sz="3000" dirty="0" smtClean="0">
                <a:latin typeface="+mj-lt"/>
                <a:cs typeface="Arial" pitchFamily="34" charset="0"/>
              </a:rPr>
              <a:t> You can help, but:</a:t>
            </a:r>
          </a:p>
          <a:p>
            <a:pPr marL="640080" lvl="1" indent="-246888" eaLnBrk="1" fontAlgn="auto" hangingPunct="1">
              <a:spcAft>
                <a:spcPts val="0"/>
              </a:spcAft>
              <a:buFont typeface="Wingdings 2"/>
              <a:buChar char=""/>
              <a:defRPr/>
            </a:pPr>
            <a:r>
              <a:rPr lang="en-US" sz="3000" dirty="0" smtClean="0">
                <a:latin typeface="+mj-lt"/>
                <a:cs typeface="Arial" pitchFamily="34" charset="0"/>
              </a:rPr>
              <a:t>What would I say?</a:t>
            </a:r>
          </a:p>
          <a:p>
            <a:pPr marL="640080" lvl="1" indent="-246888" eaLnBrk="1" fontAlgn="auto" hangingPunct="1">
              <a:spcAft>
                <a:spcPts val="0"/>
              </a:spcAft>
              <a:buFont typeface="Wingdings 2"/>
              <a:buChar char=""/>
              <a:defRPr/>
            </a:pPr>
            <a:r>
              <a:rPr lang="en-US" sz="3000" dirty="0" smtClean="0">
                <a:latin typeface="+mj-lt"/>
                <a:cs typeface="Arial" pitchFamily="34" charset="0"/>
              </a:rPr>
              <a:t> How would I sign them up?</a:t>
            </a:r>
          </a:p>
          <a:p>
            <a:pPr marL="640080" lvl="1" indent="-246888" eaLnBrk="1" fontAlgn="auto" hangingPunct="1">
              <a:spcAft>
                <a:spcPts val="0"/>
              </a:spcAft>
              <a:buFont typeface="Wingdings 2"/>
              <a:buChar char=""/>
              <a:defRPr/>
            </a:pPr>
            <a:r>
              <a:rPr lang="en-US" sz="3000" dirty="0" smtClean="0">
                <a:latin typeface="+mj-lt"/>
                <a:cs typeface="Arial" pitchFamily="34" charset="0"/>
              </a:rPr>
              <a:t> Where would I get an application form and materials?</a:t>
            </a:r>
          </a:p>
          <a:p>
            <a:pPr marL="640080" lvl="1" indent="-246888" eaLnBrk="1" fontAlgn="auto" hangingPunct="1">
              <a:spcAft>
                <a:spcPts val="0"/>
              </a:spcAft>
              <a:buFont typeface="Wingdings 2"/>
              <a:buChar char=""/>
              <a:defRPr/>
            </a:pPr>
            <a:r>
              <a:rPr lang="en-US" sz="3000" dirty="0" smtClean="0">
                <a:latin typeface="+mj-lt"/>
                <a:cs typeface="Arial" pitchFamily="34" charset="0"/>
              </a:rPr>
              <a:t> Can I call someone in the chapter?</a:t>
            </a:r>
          </a:p>
          <a:p>
            <a:pPr marL="640080" lvl="1" indent="-246888" eaLnBrk="1" fontAlgn="auto" hangingPunct="1">
              <a:spcAft>
                <a:spcPts val="0"/>
              </a:spcAft>
              <a:buFont typeface="Wingdings 2"/>
              <a:buChar char=""/>
              <a:defRPr/>
            </a:pPr>
            <a:r>
              <a:rPr lang="en-US" sz="3000" dirty="0" smtClean="0">
                <a:latin typeface="+mj-lt"/>
                <a:cs typeface="Arial" pitchFamily="34" charset="0"/>
              </a:rPr>
              <a:t> Other questions….</a:t>
            </a:r>
          </a:p>
          <a:p>
            <a:pPr marL="274320" indent="-274320" eaLnBrk="1" fontAlgn="auto" hangingPunct="1">
              <a:spcAft>
                <a:spcPts val="0"/>
              </a:spcAft>
              <a:buClr>
                <a:schemeClr val="accent3"/>
              </a:buClr>
              <a:buFont typeface="Wingdings 2"/>
              <a:buChar char=""/>
              <a:defRPr/>
            </a:pPr>
            <a:r>
              <a:rPr lang="en-US" sz="3000" b="1" dirty="0" smtClean="0">
                <a:latin typeface="+mj-lt"/>
                <a:cs typeface="Arial" pitchFamily="34" charset="0"/>
              </a:rPr>
              <a:t>Make it easy for all members to locate and bring in prospects!</a:t>
            </a:r>
          </a:p>
          <a:p>
            <a:pPr marL="274320" indent="-274320" eaLnBrk="1" fontAlgn="auto" hangingPunct="1">
              <a:spcAft>
                <a:spcPts val="0"/>
              </a:spcAft>
              <a:buClr>
                <a:schemeClr val="accent3"/>
              </a:buClr>
              <a:buFont typeface="Wingdings 2"/>
              <a:buChar char=""/>
              <a:defRPr/>
            </a:pPr>
            <a:endParaRPr lang="en-US" dirty="0" smtClean="0"/>
          </a:p>
          <a:p>
            <a:pPr marL="640080" lvl="1" indent="-246888" eaLnBrk="1" fontAlgn="auto" hangingPunct="1">
              <a:spcAft>
                <a:spcPts val="0"/>
              </a:spcAft>
              <a:buFont typeface="Wingdings 2"/>
              <a:buNone/>
              <a:defRPr/>
            </a:pPr>
            <a:r>
              <a:rPr lang="en-US" dirty="0" smtClean="0"/>
              <a:t>	</a:t>
            </a:r>
          </a:p>
          <a:p>
            <a:pPr marL="640080" lvl="1" indent="-246888" eaLnBrk="1" fontAlgn="auto" hangingPunct="1">
              <a:spcAft>
                <a:spcPts val="0"/>
              </a:spcAft>
              <a:buFont typeface="Wingdings 2"/>
              <a:buChar char=""/>
              <a:defRPr/>
            </a:pPr>
            <a:endParaRPr lang="en-US" dirty="0"/>
          </a:p>
        </p:txBody>
      </p:sp>
      <p:pic>
        <p:nvPicPr>
          <p:cNvPr id="8196" name="Picture 2"/>
          <p:cNvPicPr>
            <a:picLocks noChangeAspect="1" noChangeArrowheads="1"/>
          </p:cNvPicPr>
          <p:nvPr/>
        </p:nvPicPr>
        <p:blipFill>
          <a:blip r:embed="rId3" cstate="print"/>
          <a:srcRect/>
          <a:stretch>
            <a:fillRect/>
          </a:stretch>
        </p:blipFill>
        <p:spPr bwMode="auto">
          <a:xfrm>
            <a:off x="6324600" y="2057400"/>
            <a:ext cx="1866900" cy="126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04850"/>
            <a:ext cx="8229600" cy="742950"/>
          </a:xfrm>
        </p:spPr>
        <p:txBody>
          <a:bodyPr/>
          <a:lstStyle/>
          <a:p>
            <a:pPr algn="ctr" eaLnBrk="1" hangingPunct="1"/>
            <a:r>
              <a:rPr lang="en-US" sz="3600" b="1" smtClean="0"/>
              <a:t>Handover to Membership Chair</a:t>
            </a:r>
          </a:p>
        </p:txBody>
      </p:sp>
      <p:sp>
        <p:nvSpPr>
          <p:cNvPr id="3" name="Content Placeholder 2"/>
          <p:cNvSpPr>
            <a:spLocks noGrp="1"/>
          </p:cNvSpPr>
          <p:nvPr>
            <p:ph idx="1"/>
          </p:nvPr>
        </p:nvSpPr>
        <p:spPr>
          <a:xfrm>
            <a:off x="457200" y="1600200"/>
            <a:ext cx="8229600" cy="472440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latin typeface="+mj-lt"/>
              </a:rPr>
              <a:t>How does Recruiting fit into Membership?</a:t>
            </a:r>
          </a:p>
          <a:p>
            <a:pPr marL="640080" lvl="1" indent="-246888" eaLnBrk="1" fontAlgn="auto" hangingPunct="1">
              <a:spcAft>
                <a:spcPts val="0"/>
              </a:spcAft>
              <a:buFont typeface="Wingdings 2"/>
              <a:buChar char=""/>
              <a:defRPr/>
            </a:pPr>
            <a:r>
              <a:rPr lang="en-US" dirty="0" smtClean="0">
                <a:latin typeface="+mj-lt"/>
              </a:rPr>
              <a:t> Key step in process but job is just beginning.</a:t>
            </a:r>
          </a:p>
          <a:p>
            <a:pPr marL="640080" lvl="1" indent="-246888" eaLnBrk="1" fontAlgn="auto" hangingPunct="1">
              <a:spcAft>
                <a:spcPts val="0"/>
              </a:spcAft>
              <a:buFont typeface="Wingdings 2"/>
              <a:buNone/>
              <a:defRPr/>
            </a:pPr>
            <a:endParaRPr lang="en-US" dirty="0" smtClean="0">
              <a:latin typeface="+mj-lt"/>
            </a:endParaRPr>
          </a:p>
          <a:p>
            <a:pPr marL="274320" indent="-274320" eaLnBrk="1" fontAlgn="auto" hangingPunct="1">
              <a:spcAft>
                <a:spcPts val="0"/>
              </a:spcAft>
              <a:buClr>
                <a:schemeClr val="accent3"/>
              </a:buClr>
              <a:buFont typeface="Wingdings 2"/>
              <a:buChar char=""/>
              <a:defRPr/>
            </a:pPr>
            <a:r>
              <a:rPr lang="en-US" dirty="0" smtClean="0">
                <a:latin typeface="+mj-lt"/>
              </a:rPr>
              <a:t>Work prospecting  and recruiting as part of an overall plan.</a:t>
            </a:r>
            <a:endParaRPr lang="en-US" dirty="0">
              <a:latin typeface="+mj-lt"/>
            </a:endParaRPr>
          </a:p>
        </p:txBody>
      </p:sp>
      <p:pic>
        <p:nvPicPr>
          <p:cNvPr id="45060" name="Picture 2" descr="C:\Users\Sam\AppData\Local\Microsoft\Windows\Temporary Internet Files\Content.IE5\Q5Z5RMMV\MC900198138[1].wmf"/>
          <p:cNvPicPr>
            <a:picLocks noChangeAspect="1" noChangeArrowheads="1"/>
          </p:cNvPicPr>
          <p:nvPr/>
        </p:nvPicPr>
        <p:blipFill>
          <a:blip r:embed="rId3" cstate="print"/>
          <a:srcRect/>
          <a:stretch>
            <a:fillRect/>
          </a:stretch>
        </p:blipFill>
        <p:spPr bwMode="auto">
          <a:xfrm>
            <a:off x="2743200" y="4038600"/>
            <a:ext cx="3603625" cy="216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704850"/>
            <a:ext cx="8229600" cy="819150"/>
          </a:xfrm>
        </p:spPr>
        <p:txBody>
          <a:bodyPr/>
          <a:lstStyle/>
          <a:p>
            <a:pPr algn="ctr" eaLnBrk="1" hangingPunct="1"/>
            <a:r>
              <a:rPr lang="en-US" sz="4000" b="1" smtClean="0"/>
              <a:t>Sharing Prospect Information</a:t>
            </a:r>
            <a:endParaRPr lang="en-US" sz="4000" smtClean="0"/>
          </a:p>
        </p:txBody>
      </p:sp>
      <p:sp>
        <p:nvSpPr>
          <p:cNvPr id="46083" name="Content Placeholder 2"/>
          <p:cNvSpPr>
            <a:spLocks noGrp="1"/>
          </p:cNvSpPr>
          <p:nvPr>
            <p:ph idx="1"/>
          </p:nvPr>
        </p:nvSpPr>
        <p:spPr>
          <a:xfrm>
            <a:off x="457200" y="1600200"/>
            <a:ext cx="8229600" cy="4724400"/>
          </a:xfrm>
        </p:spPr>
        <p:txBody>
          <a:bodyPr/>
          <a:lstStyle/>
          <a:p>
            <a:pPr eaLnBrk="1" hangingPunct="1"/>
            <a:r>
              <a:rPr lang="en-US" smtClean="0"/>
              <a:t> Egads! You have names from other chapters!</a:t>
            </a:r>
          </a:p>
          <a:p>
            <a:pPr eaLnBrk="1" hangingPunct="1"/>
            <a:r>
              <a:rPr lang="en-US" smtClean="0"/>
              <a:t> Build NARFE overall</a:t>
            </a:r>
          </a:p>
          <a:p>
            <a:pPr eaLnBrk="1" hangingPunct="1"/>
            <a:r>
              <a:rPr lang="en-US" smtClean="0"/>
              <a:t> Pass names on to other chapters &amp; Federations, plus NARFE.</a:t>
            </a:r>
          </a:p>
          <a:p>
            <a:pPr eaLnBrk="1" hangingPunct="1"/>
            <a:r>
              <a:rPr lang="en-US" smtClean="0"/>
              <a:t> Recruiting credit?  You still get it.</a:t>
            </a:r>
          </a:p>
          <a:p>
            <a:pPr eaLnBrk="1" hangingPunct="1"/>
            <a:r>
              <a:rPr lang="en-US" smtClean="0"/>
              <a:t> Multiple chapters, multiple mentions.</a:t>
            </a:r>
          </a:p>
        </p:txBody>
      </p:sp>
      <p:pic>
        <p:nvPicPr>
          <p:cNvPr id="46084" name="Picture 2"/>
          <p:cNvPicPr>
            <a:picLocks noChangeAspect="1" noChangeArrowheads="1"/>
          </p:cNvPicPr>
          <p:nvPr/>
        </p:nvPicPr>
        <p:blipFill>
          <a:blip r:embed="rId3" cstate="print"/>
          <a:srcRect/>
          <a:stretch>
            <a:fillRect/>
          </a:stretch>
        </p:blipFill>
        <p:spPr bwMode="auto">
          <a:xfrm>
            <a:off x="2743200" y="4876800"/>
            <a:ext cx="3581400"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838200"/>
            <a:ext cx="9144000" cy="742950"/>
          </a:xfrm>
        </p:spPr>
        <p:txBody>
          <a:bodyPr/>
          <a:lstStyle/>
          <a:p>
            <a:pPr algn="ctr" eaLnBrk="1" hangingPunct="1"/>
            <a:r>
              <a:rPr lang="en-US" sz="4000" b="1" smtClean="0"/>
              <a:t>Using recruits to bring in others</a:t>
            </a:r>
            <a:r>
              <a:rPr lang="en-US" sz="3600" b="1" smtClean="0"/>
              <a:t>.</a:t>
            </a:r>
          </a:p>
        </p:txBody>
      </p:sp>
      <p:sp>
        <p:nvSpPr>
          <p:cNvPr id="47107" name="Content Placeholder 2"/>
          <p:cNvSpPr>
            <a:spLocks noGrp="1"/>
          </p:cNvSpPr>
          <p:nvPr>
            <p:ph idx="1"/>
          </p:nvPr>
        </p:nvSpPr>
        <p:spPr/>
        <p:txBody>
          <a:bodyPr/>
          <a:lstStyle/>
          <a:p>
            <a:pPr eaLnBrk="1" hangingPunct="1"/>
            <a:r>
              <a:rPr lang="en-US" smtClean="0"/>
              <a:t> Ask new members for leads </a:t>
            </a:r>
          </a:p>
          <a:p>
            <a:pPr eaLnBrk="1" hangingPunct="1"/>
            <a:r>
              <a:rPr lang="en-US" smtClean="0"/>
              <a:t> Ask current active members  to help recruit among their co-workers </a:t>
            </a:r>
          </a:p>
        </p:txBody>
      </p:sp>
      <p:pic>
        <p:nvPicPr>
          <p:cNvPr id="47108" name="Picture 10" descr="C:\Users\Sam\AppData\Local\Microsoft\Windows\Temporary Internet Files\Content.IE5\JG51PRPJ\MC900071395[1].wmf"/>
          <p:cNvPicPr>
            <a:picLocks noChangeAspect="1" noChangeArrowheads="1"/>
          </p:cNvPicPr>
          <p:nvPr/>
        </p:nvPicPr>
        <p:blipFill>
          <a:blip r:embed="rId3" cstate="print"/>
          <a:srcRect/>
          <a:stretch>
            <a:fillRect/>
          </a:stretch>
        </p:blipFill>
        <p:spPr bwMode="auto">
          <a:xfrm>
            <a:off x="3048000" y="3276600"/>
            <a:ext cx="30797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838200"/>
            <a:ext cx="9144000" cy="742950"/>
          </a:xfrm>
        </p:spPr>
        <p:txBody>
          <a:bodyPr/>
          <a:lstStyle/>
          <a:p>
            <a:pPr algn="ctr" eaLnBrk="1" hangingPunct="1"/>
            <a:r>
              <a:rPr lang="en-US" sz="4000" b="1" smtClean="0"/>
              <a:t>Ready to Prospect</a:t>
            </a:r>
            <a:endParaRPr lang="en-US" sz="3600" b="1" smtClean="0"/>
          </a:p>
        </p:txBody>
      </p:sp>
      <p:sp>
        <p:nvSpPr>
          <p:cNvPr id="3" name="Content Placeholder 2"/>
          <p:cNvSpPr>
            <a:spLocks noGrp="1"/>
          </p:cNvSpPr>
          <p:nvPr>
            <p:ph idx="1"/>
          </p:nvPr>
        </p:nvSpPr>
        <p:spPr>
          <a:xfrm>
            <a:off x="457200" y="1676400"/>
            <a:ext cx="8229600" cy="4648200"/>
          </a:xfrm>
        </p:spPr>
        <p:txBody>
          <a:bodyPr>
            <a:normAutofit lnSpcReduction="10000"/>
          </a:bodyPr>
          <a:lstStyle/>
          <a:p>
            <a:pPr marL="274320" indent="-274320" eaLnBrk="1" fontAlgn="auto" hangingPunct="1">
              <a:spcAft>
                <a:spcPts val="0"/>
              </a:spcAft>
              <a:buClr>
                <a:schemeClr val="accent3"/>
              </a:buClr>
              <a:buFont typeface="Wingdings 2"/>
              <a:buNone/>
              <a:defRPr/>
            </a:pPr>
            <a:r>
              <a:rPr lang="en-US" sz="2800" dirty="0" smtClean="0">
                <a:latin typeface="+mj-lt"/>
              </a:rPr>
              <a:t>You now know:</a:t>
            </a:r>
          </a:p>
          <a:p>
            <a:pPr marL="274320" indent="-274320" eaLnBrk="1" fontAlgn="auto" hangingPunct="1">
              <a:spcAft>
                <a:spcPts val="0"/>
              </a:spcAft>
              <a:buClr>
                <a:schemeClr val="accent3"/>
              </a:buClr>
              <a:buFont typeface="Wingdings 2"/>
              <a:buChar char=""/>
              <a:defRPr/>
            </a:pPr>
            <a:r>
              <a:rPr lang="en-US" sz="2800" dirty="0" smtClean="0">
                <a:latin typeface="+mj-lt"/>
              </a:rPr>
              <a:t>What you are looking for</a:t>
            </a:r>
          </a:p>
          <a:p>
            <a:pPr marL="274320" indent="-274320" eaLnBrk="1" fontAlgn="auto" hangingPunct="1">
              <a:spcAft>
                <a:spcPts val="0"/>
              </a:spcAft>
              <a:buClr>
                <a:schemeClr val="accent3"/>
              </a:buClr>
              <a:buFont typeface="Wingdings 2"/>
              <a:buChar char=""/>
              <a:defRPr/>
            </a:pPr>
            <a:r>
              <a:rPr lang="en-US" sz="2800" dirty="0" smtClean="0">
                <a:latin typeface="+mj-lt"/>
              </a:rPr>
              <a:t> Where you might find it</a:t>
            </a:r>
          </a:p>
          <a:p>
            <a:pPr marL="274320" indent="-274320" eaLnBrk="1" fontAlgn="auto" hangingPunct="1">
              <a:spcAft>
                <a:spcPts val="0"/>
              </a:spcAft>
              <a:buClr>
                <a:schemeClr val="accent3"/>
              </a:buClr>
              <a:buFont typeface="Wingdings 2"/>
              <a:buChar char=""/>
              <a:defRPr/>
            </a:pPr>
            <a:r>
              <a:rPr lang="en-US" sz="2800" dirty="0" smtClean="0">
                <a:latin typeface="+mj-lt"/>
              </a:rPr>
              <a:t> What tools you need and have</a:t>
            </a:r>
          </a:p>
          <a:p>
            <a:pPr marL="274320" indent="-274320" eaLnBrk="1" fontAlgn="auto" hangingPunct="1">
              <a:spcAft>
                <a:spcPts val="0"/>
              </a:spcAft>
              <a:buClr>
                <a:schemeClr val="accent3"/>
              </a:buClr>
              <a:buFont typeface="Wingdings 2"/>
              <a:buChar char=""/>
              <a:defRPr/>
            </a:pPr>
            <a:r>
              <a:rPr lang="en-US" sz="2800" dirty="0" smtClean="0">
                <a:latin typeface="+mj-lt"/>
              </a:rPr>
              <a:t> How you dig for it</a:t>
            </a:r>
          </a:p>
          <a:p>
            <a:pPr marL="274320" indent="-274320" eaLnBrk="1" fontAlgn="auto" hangingPunct="1">
              <a:spcAft>
                <a:spcPts val="0"/>
              </a:spcAft>
              <a:buClr>
                <a:schemeClr val="accent3"/>
              </a:buClr>
              <a:buFont typeface="Wingdings 2"/>
              <a:buChar char=""/>
              <a:defRPr/>
            </a:pPr>
            <a:r>
              <a:rPr lang="en-US" sz="2800" dirty="0" smtClean="0">
                <a:latin typeface="+mj-lt"/>
              </a:rPr>
              <a:t> What you do when you have found it</a:t>
            </a:r>
          </a:p>
          <a:p>
            <a:pPr marL="274320" indent="-274320" eaLnBrk="1" fontAlgn="auto" hangingPunct="1">
              <a:spcAft>
                <a:spcPts val="0"/>
              </a:spcAft>
              <a:buClr>
                <a:schemeClr val="accent3"/>
              </a:buClr>
              <a:buFont typeface="Wingdings 2"/>
              <a:buChar char=""/>
              <a:defRPr/>
            </a:pPr>
            <a:r>
              <a:rPr lang="en-US" sz="2800" dirty="0" smtClean="0">
                <a:latin typeface="+mj-lt"/>
              </a:rPr>
              <a:t> Who you take it to.</a:t>
            </a:r>
            <a:r>
              <a:rPr lang="en-US" dirty="0" smtClean="0">
                <a:latin typeface="+mj-lt"/>
              </a:rPr>
              <a:t> </a:t>
            </a:r>
          </a:p>
          <a:p>
            <a:pPr marL="274320" indent="-274320" eaLnBrk="1" fontAlgn="auto" hangingPunct="1">
              <a:spcAft>
                <a:spcPts val="0"/>
              </a:spcAft>
              <a:buClr>
                <a:schemeClr val="accent3"/>
              </a:buClr>
              <a:buFont typeface="Wingdings 2"/>
              <a:buChar char=""/>
              <a:defRPr/>
            </a:pPr>
            <a:endParaRPr lang="en-US" dirty="0" smtClean="0">
              <a:latin typeface="+mj-lt"/>
            </a:endParaRPr>
          </a:p>
          <a:p>
            <a:pPr marL="274320" indent="-274320" algn="ctr" eaLnBrk="1" fontAlgn="auto" hangingPunct="1">
              <a:spcAft>
                <a:spcPts val="0"/>
              </a:spcAft>
              <a:buClr>
                <a:schemeClr val="accent3"/>
              </a:buClr>
              <a:buFont typeface="Wingdings 2"/>
              <a:buNone/>
              <a:defRPr/>
            </a:pPr>
            <a:r>
              <a:rPr lang="en-US" sz="3600" b="1" dirty="0" smtClean="0">
                <a:latin typeface="+mj-lt"/>
              </a:rPr>
              <a:t>Happy Prospecting!</a:t>
            </a:r>
            <a:endParaRPr lang="en-US" sz="3600" b="1" dirty="0">
              <a:latin typeface="+mj-lt"/>
            </a:endParaRPr>
          </a:p>
        </p:txBody>
      </p:sp>
      <p:pic>
        <p:nvPicPr>
          <p:cNvPr id="48132" name="Picture 3" descr="Prospector - Cartoon.jpg"/>
          <p:cNvPicPr>
            <a:picLocks noChangeAspect="1"/>
          </p:cNvPicPr>
          <p:nvPr/>
        </p:nvPicPr>
        <p:blipFill>
          <a:blip r:embed="rId3" cstate="print"/>
          <a:srcRect/>
          <a:stretch>
            <a:fillRect/>
          </a:stretch>
        </p:blipFill>
        <p:spPr bwMode="auto">
          <a:xfrm>
            <a:off x="6400800" y="1981200"/>
            <a:ext cx="1595438"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914400"/>
            <a:ext cx="8229600" cy="762000"/>
          </a:xfrm>
        </p:spPr>
        <p:txBody>
          <a:bodyPr/>
          <a:lstStyle/>
          <a:p>
            <a:pPr algn="ctr" eaLnBrk="1" hangingPunct="1"/>
            <a:r>
              <a:rPr lang="en-US" sz="4000" b="1" i="1" smtClean="0"/>
              <a:t>Prospecting</a:t>
            </a:r>
          </a:p>
        </p:txBody>
      </p:sp>
      <p:sp>
        <p:nvSpPr>
          <p:cNvPr id="9219" name="Content Placeholder 2"/>
          <p:cNvSpPr>
            <a:spLocks noGrp="1"/>
          </p:cNvSpPr>
          <p:nvPr>
            <p:ph idx="1"/>
          </p:nvPr>
        </p:nvSpPr>
        <p:spPr>
          <a:xfrm>
            <a:off x="1371600" y="2286000"/>
            <a:ext cx="6477000" cy="3856038"/>
          </a:xfrm>
        </p:spPr>
        <p:txBody>
          <a:bodyPr/>
          <a:lstStyle/>
          <a:p>
            <a:pPr algn="ctr" eaLnBrk="1" hangingPunct="1"/>
            <a:r>
              <a:rPr lang="en-US" sz="3600" b="1" smtClean="0">
                <a:latin typeface="Calibri" pitchFamily="34" charset="0"/>
                <a:cs typeface="Calibri" pitchFamily="34" charset="0"/>
              </a:rPr>
              <a:t>Where should I look</a:t>
            </a:r>
            <a:r>
              <a:rPr lang="en-US" sz="3600" smtClean="0">
                <a:latin typeface="Calibri" pitchFamily="34" charset="0"/>
                <a:cs typeface="Calibri" pitchFamily="34" charset="0"/>
              </a:rPr>
              <a:t>?</a:t>
            </a:r>
          </a:p>
        </p:txBody>
      </p:sp>
      <p:pic>
        <p:nvPicPr>
          <p:cNvPr id="9220" name="Picture 3" descr="Cartoon Prospector.jpg"/>
          <p:cNvPicPr>
            <a:picLocks noChangeAspect="1"/>
          </p:cNvPicPr>
          <p:nvPr/>
        </p:nvPicPr>
        <p:blipFill>
          <a:blip r:embed="rId3" cstate="print"/>
          <a:srcRect/>
          <a:stretch>
            <a:fillRect/>
          </a:stretch>
        </p:blipFill>
        <p:spPr bwMode="auto">
          <a:xfrm>
            <a:off x="1524000" y="3657600"/>
            <a:ext cx="2057400" cy="1973263"/>
          </a:xfrm>
          <a:prstGeom prst="rect">
            <a:avLst/>
          </a:prstGeom>
          <a:noFill/>
          <a:ln w="9525">
            <a:noFill/>
            <a:miter lim="800000"/>
            <a:headEnd/>
            <a:tailEnd/>
          </a:ln>
        </p:spPr>
      </p:pic>
      <p:pic>
        <p:nvPicPr>
          <p:cNvPr id="9221" name="Picture 2" descr="C:\Users\Sam\AppData\Local\Microsoft\Windows\Temporary Internet Files\Content.IE5\Q5Z5RMMV\MC900156909[1].wmf"/>
          <p:cNvPicPr>
            <a:picLocks noChangeAspect="1" noChangeArrowheads="1"/>
          </p:cNvPicPr>
          <p:nvPr/>
        </p:nvPicPr>
        <p:blipFill>
          <a:blip r:embed="rId4" cstate="print"/>
          <a:srcRect/>
          <a:stretch>
            <a:fillRect/>
          </a:stretch>
        </p:blipFill>
        <p:spPr bwMode="auto">
          <a:xfrm>
            <a:off x="5257800" y="2743200"/>
            <a:ext cx="2971800" cy="310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04850"/>
            <a:ext cx="8229600" cy="819150"/>
          </a:xfrm>
        </p:spPr>
        <p:txBody>
          <a:bodyPr/>
          <a:lstStyle/>
          <a:p>
            <a:pPr algn="ctr" eaLnBrk="1" hangingPunct="1"/>
            <a:r>
              <a:rPr lang="en-US" sz="3600" b="1" smtClean="0"/>
              <a:t>Prospecting by Walking Around ?</a:t>
            </a:r>
          </a:p>
        </p:txBody>
      </p:sp>
      <p:pic>
        <p:nvPicPr>
          <p:cNvPr id="4" name="Content Placeholder 3" descr="Prospector &amp; Mule.jpg"/>
          <p:cNvPicPr>
            <a:picLocks noGrp="1" noChangeAspect="1"/>
          </p:cNvPicPr>
          <p:nvPr>
            <p:ph idx="1"/>
          </p:nvPr>
        </p:nvPicPr>
        <p:blipFill>
          <a:blip r:embed="rId3" cstate="print"/>
          <a:stretch>
            <a:fillRect/>
          </a:stretch>
        </p:blipFill>
        <p:spPr>
          <a:xfrm>
            <a:off x="1295400" y="1828800"/>
            <a:ext cx="2356794" cy="3170959"/>
          </a:xfrm>
          <a:effectLst>
            <a:softEdge rad="112500"/>
          </a:effectLst>
        </p:spPr>
      </p:pic>
      <p:pic>
        <p:nvPicPr>
          <p:cNvPr id="10244" name="Picture 4" descr="Prospector - Panning.jpg"/>
          <p:cNvPicPr>
            <a:picLocks noChangeAspect="1"/>
          </p:cNvPicPr>
          <p:nvPr/>
        </p:nvPicPr>
        <p:blipFill>
          <a:blip r:embed="rId4" cstate="print"/>
          <a:srcRect/>
          <a:stretch>
            <a:fillRect/>
          </a:stretch>
        </p:blipFill>
        <p:spPr bwMode="auto">
          <a:xfrm>
            <a:off x="5562600" y="3048000"/>
            <a:ext cx="232886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04850"/>
            <a:ext cx="8229600" cy="819150"/>
          </a:xfrm>
        </p:spPr>
        <p:txBody>
          <a:bodyPr/>
          <a:lstStyle/>
          <a:p>
            <a:pPr algn="ctr" eaLnBrk="1" hangingPunct="1"/>
            <a:r>
              <a:rPr lang="en-US" smtClean="0"/>
              <a:t>Recruiting Cycle</a:t>
            </a:r>
          </a:p>
        </p:txBody>
      </p:sp>
      <p:sp>
        <p:nvSpPr>
          <p:cNvPr id="3" name="Content Placeholder 2"/>
          <p:cNvSpPr>
            <a:spLocks noGrp="1"/>
          </p:cNvSpPr>
          <p:nvPr>
            <p:ph idx="1"/>
          </p:nvPr>
        </p:nvSpPr>
        <p:spPr>
          <a:xfrm>
            <a:off x="457200" y="1447800"/>
            <a:ext cx="8229600" cy="4876800"/>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Targeting (Audience, Message)</a:t>
            </a:r>
          </a:p>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Awareness (What’s NARFE)</a:t>
            </a:r>
          </a:p>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Information (Expand their knowledge,                      meet their needs)</a:t>
            </a:r>
          </a:p>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Contact (get contact info from prospect , give  Prospect means of contact, follow-up by recruiter.</a:t>
            </a:r>
          </a:p>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Answer Questions</a:t>
            </a:r>
          </a:p>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“Rinse and Repeat”</a:t>
            </a:r>
          </a:p>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Application </a:t>
            </a:r>
          </a:p>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Welcome (letter, card, brochure, call, mentor)</a:t>
            </a:r>
          </a:p>
          <a:p>
            <a:pPr marL="274320" indent="-274320" eaLnBrk="1" fontAlgn="auto" hangingPunct="1">
              <a:spcAft>
                <a:spcPts val="0"/>
              </a:spcAft>
              <a:buClr>
                <a:schemeClr val="accent3"/>
              </a:buClr>
              <a:buFont typeface="Wingdings 2"/>
              <a:buChar char=""/>
              <a:defRPr/>
            </a:pPr>
            <a:r>
              <a:rPr lang="en-US" sz="4100" dirty="0" smtClean="0">
                <a:latin typeface="+mj-lt"/>
                <a:cs typeface="Arial" pitchFamily="34" charset="0"/>
              </a:rPr>
              <a:t> Involve </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pic>
        <p:nvPicPr>
          <p:cNvPr id="11268" name="Picture 2" descr="C:\Users\Sam\AppData\Local\Microsoft\Windows\Temporary Internet Files\Content.IE5\JNXCJ5R5\MC900437207[1].jpg"/>
          <p:cNvPicPr>
            <a:picLocks noChangeAspect="1" noChangeArrowheads="1"/>
          </p:cNvPicPr>
          <p:nvPr/>
        </p:nvPicPr>
        <p:blipFill>
          <a:blip r:embed="rId3" cstate="print">
            <a:lum bright="12000"/>
          </a:blip>
          <a:srcRect/>
          <a:stretch>
            <a:fillRect/>
          </a:stretch>
        </p:blipFill>
        <p:spPr bwMode="auto">
          <a:xfrm>
            <a:off x="7010400" y="10668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38200"/>
            <a:ext cx="8229600" cy="704850"/>
          </a:xfrm>
        </p:spPr>
        <p:txBody>
          <a:bodyPr/>
          <a:lstStyle/>
          <a:p>
            <a:pPr algn="ctr" eaLnBrk="1" hangingPunct="1"/>
            <a:r>
              <a:rPr lang="en-US" sz="4000" b="1" i="1" smtClean="0"/>
              <a:t>Knowing where to dig</a:t>
            </a:r>
          </a:p>
        </p:txBody>
      </p:sp>
      <p:sp>
        <p:nvSpPr>
          <p:cNvPr id="3" name="Content Placeholder 2"/>
          <p:cNvSpPr>
            <a:spLocks noGrp="1"/>
          </p:cNvSpPr>
          <p:nvPr>
            <p:ph idx="1"/>
          </p:nvPr>
        </p:nvSpPr>
        <p:spPr>
          <a:xfrm>
            <a:off x="457200" y="1828800"/>
            <a:ext cx="7315200" cy="4160838"/>
          </a:xfrm>
        </p:spPr>
        <p:txBody>
          <a:bodyPr>
            <a:noAutofit/>
          </a:bodyPr>
          <a:lstStyle/>
          <a:p>
            <a:pPr marL="274320" indent="-274320" eaLnBrk="1" fontAlgn="auto" hangingPunct="1">
              <a:spcAft>
                <a:spcPts val="0"/>
              </a:spcAft>
              <a:buClr>
                <a:schemeClr val="accent3"/>
              </a:buClr>
              <a:buFont typeface="Wingdings 2"/>
              <a:buChar char=""/>
              <a:defRPr/>
            </a:pPr>
            <a:r>
              <a:rPr lang="en-US" sz="2800" dirty="0" smtClean="0">
                <a:latin typeface="+mj-lt"/>
              </a:rPr>
              <a:t> Demographics (who, how many, where?)</a:t>
            </a:r>
          </a:p>
          <a:p>
            <a:pPr marL="274320" indent="-274320" eaLnBrk="1" fontAlgn="auto" hangingPunct="1">
              <a:spcAft>
                <a:spcPts val="0"/>
              </a:spcAft>
              <a:buClr>
                <a:schemeClr val="accent3"/>
              </a:buClr>
              <a:buFont typeface="Wingdings 2"/>
              <a:buChar char=""/>
              <a:defRPr/>
            </a:pPr>
            <a:r>
              <a:rPr lang="en-US" sz="2800" dirty="0" smtClean="0">
                <a:latin typeface="+mj-lt"/>
              </a:rPr>
              <a:t> Different approaches for active employees and retirees</a:t>
            </a:r>
          </a:p>
          <a:p>
            <a:pPr marL="640080" lvl="1" indent="-246888" eaLnBrk="1" fontAlgn="auto" hangingPunct="1">
              <a:spcAft>
                <a:spcPts val="0"/>
              </a:spcAft>
              <a:buFont typeface="Wingdings 2"/>
              <a:buChar char=""/>
              <a:defRPr/>
            </a:pPr>
            <a:r>
              <a:rPr lang="en-US" sz="2800" dirty="0" smtClean="0">
                <a:latin typeface="+mj-lt"/>
              </a:rPr>
              <a:t> AFE’s at agencies</a:t>
            </a:r>
          </a:p>
          <a:p>
            <a:pPr marL="640080" lvl="1" indent="-246888" eaLnBrk="1" fontAlgn="auto" hangingPunct="1">
              <a:spcAft>
                <a:spcPts val="0"/>
              </a:spcAft>
              <a:buFont typeface="Wingdings 2"/>
              <a:buChar char=""/>
              <a:defRPr/>
            </a:pPr>
            <a:r>
              <a:rPr lang="en-US" sz="2800" dirty="0" smtClean="0">
                <a:latin typeface="+mj-lt"/>
              </a:rPr>
              <a:t> Retirees at retirement communities, senior centers, community events, etc.</a:t>
            </a:r>
          </a:p>
          <a:p>
            <a:pPr marL="640080" lvl="1" indent="-246888" eaLnBrk="1" fontAlgn="auto" hangingPunct="1">
              <a:spcAft>
                <a:spcPts val="0"/>
              </a:spcAft>
              <a:buFont typeface="Wingdings 2"/>
              <a:buChar char=""/>
              <a:defRPr/>
            </a:pPr>
            <a:r>
              <a:rPr lang="en-US" sz="2800" dirty="0" smtClean="0">
                <a:latin typeface="+mj-lt"/>
              </a:rPr>
              <a:t> Friends and neighbors</a:t>
            </a:r>
            <a:endParaRPr lang="en-US" sz="2800" dirty="0">
              <a:latin typeface="+mj-lt"/>
            </a:endParaRPr>
          </a:p>
        </p:txBody>
      </p:sp>
      <p:pic>
        <p:nvPicPr>
          <p:cNvPr id="12292" name="Picture 3"/>
          <p:cNvPicPr>
            <a:picLocks noChangeAspect="1" noChangeArrowheads="1"/>
          </p:cNvPicPr>
          <p:nvPr/>
        </p:nvPicPr>
        <p:blipFill>
          <a:blip r:embed="rId3" cstate="print"/>
          <a:srcRect/>
          <a:stretch>
            <a:fillRect/>
          </a:stretch>
        </p:blipFill>
        <p:spPr bwMode="auto">
          <a:xfrm>
            <a:off x="7315200" y="1524000"/>
            <a:ext cx="1281113" cy="197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666750"/>
          </a:xfrm>
        </p:spPr>
        <p:txBody>
          <a:bodyPr/>
          <a:lstStyle/>
          <a:p>
            <a:pPr algn="ctr" eaLnBrk="1" hangingPunct="1"/>
            <a:r>
              <a:rPr lang="en-US" sz="4000" b="1" i="1" smtClean="0"/>
              <a:t>Knowing where to dig (2</a:t>
            </a:r>
            <a:r>
              <a:rPr lang="en-US" sz="4000" b="1" smtClean="0"/>
              <a:t>)</a:t>
            </a:r>
          </a:p>
        </p:txBody>
      </p:sp>
      <p:sp>
        <p:nvSpPr>
          <p:cNvPr id="13315" name="Content Placeholder 2"/>
          <p:cNvSpPr>
            <a:spLocks noGrp="1"/>
          </p:cNvSpPr>
          <p:nvPr>
            <p:ph idx="1"/>
          </p:nvPr>
        </p:nvSpPr>
        <p:spPr>
          <a:xfrm>
            <a:off x="457200" y="1524000"/>
            <a:ext cx="5029200" cy="2514600"/>
          </a:xfrm>
        </p:spPr>
        <p:txBody>
          <a:bodyPr/>
          <a:lstStyle/>
          <a:p>
            <a:pPr eaLnBrk="1" hangingPunct="1"/>
            <a:r>
              <a:rPr lang="en-US" smtClean="0">
                <a:latin typeface="Arial" charset="0"/>
                <a:cs typeface="Arial" charset="0"/>
              </a:rPr>
              <a:t>Sources for demographic data</a:t>
            </a:r>
          </a:p>
          <a:p>
            <a:pPr eaLnBrk="1" hangingPunct="1"/>
            <a:endParaRPr lang="en-US" smtClean="0">
              <a:latin typeface="Arial" charset="0"/>
              <a:cs typeface="Arial" charset="0"/>
            </a:endParaRPr>
          </a:p>
          <a:p>
            <a:pPr eaLnBrk="1" hangingPunct="1"/>
            <a:r>
              <a:rPr lang="en-US" smtClean="0">
                <a:latin typeface="Arial" charset="0"/>
                <a:cs typeface="Arial" charset="0"/>
              </a:rPr>
              <a:t> Finding the Agencies</a:t>
            </a:r>
          </a:p>
          <a:p>
            <a:pPr eaLnBrk="1" hangingPunct="1"/>
            <a:endParaRPr lang="en-US" smtClean="0">
              <a:latin typeface="Arial" charset="0"/>
              <a:cs typeface="Arial" charset="0"/>
            </a:endParaRPr>
          </a:p>
          <a:p>
            <a:pPr eaLnBrk="1" hangingPunct="1"/>
            <a:r>
              <a:rPr lang="en-US" smtClean="0">
                <a:latin typeface="Arial" charset="0"/>
                <a:cs typeface="Arial" charset="0"/>
              </a:rPr>
              <a:t> Agency contacts</a:t>
            </a:r>
          </a:p>
          <a:p>
            <a:pPr eaLnBrk="1" hangingPunct="1"/>
            <a:endParaRPr lang="en-US" b="1" smtClean="0">
              <a:latin typeface="Arial" charset="0"/>
              <a:cs typeface="Arial" charset="0"/>
            </a:endParaRPr>
          </a:p>
          <a:p>
            <a:pPr eaLnBrk="1" hangingPunct="1"/>
            <a:endParaRPr lang="en-US" b="1" smtClean="0">
              <a:latin typeface="Arial" charset="0"/>
              <a:cs typeface="Arial" charset="0"/>
            </a:endParaRPr>
          </a:p>
        </p:txBody>
      </p:sp>
      <p:pic>
        <p:nvPicPr>
          <p:cNvPr id="13316" name="Picture 2"/>
          <p:cNvPicPr>
            <a:picLocks noChangeAspect="1" noChangeArrowheads="1"/>
          </p:cNvPicPr>
          <p:nvPr/>
        </p:nvPicPr>
        <p:blipFill>
          <a:blip r:embed="rId3" cstate="print"/>
          <a:srcRect/>
          <a:stretch>
            <a:fillRect/>
          </a:stretch>
        </p:blipFill>
        <p:spPr bwMode="auto">
          <a:xfrm>
            <a:off x="4572000" y="4267200"/>
            <a:ext cx="1547813" cy="1208088"/>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1371600" y="4191000"/>
            <a:ext cx="1404938" cy="2157413"/>
          </a:xfrm>
          <a:prstGeom prst="rect">
            <a:avLst/>
          </a:prstGeom>
          <a:noFill/>
          <a:ln w="9525">
            <a:noFill/>
            <a:miter lim="800000"/>
            <a:headEnd/>
            <a:tailEnd/>
          </a:ln>
        </p:spPr>
      </p:pic>
      <p:pic>
        <p:nvPicPr>
          <p:cNvPr id="13318" name="Picture 7"/>
          <p:cNvPicPr>
            <a:picLocks noChangeAspect="1" noChangeArrowheads="1"/>
          </p:cNvPicPr>
          <p:nvPr/>
        </p:nvPicPr>
        <p:blipFill>
          <a:blip r:embed="rId5" cstate="print"/>
          <a:srcRect/>
          <a:stretch>
            <a:fillRect/>
          </a:stretch>
        </p:blipFill>
        <p:spPr bwMode="auto">
          <a:xfrm>
            <a:off x="5943600" y="1600200"/>
            <a:ext cx="1552575"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9829</TotalTime>
  <Words>6140</Words>
  <Application>Microsoft Office PowerPoint</Application>
  <PresentationFormat>On-screen Show (4:3)</PresentationFormat>
  <Paragraphs>833</Paragraphs>
  <Slides>43</Slides>
  <Notes>43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Constantia</vt:lpstr>
      <vt:lpstr>Wingdings 2</vt:lpstr>
      <vt:lpstr>Berlin Sans FB</vt:lpstr>
      <vt:lpstr>Tahoma</vt:lpstr>
      <vt:lpstr>Flow</vt:lpstr>
      <vt:lpstr>“Mining for Prospects”</vt:lpstr>
      <vt:lpstr>Prospecting</vt:lpstr>
      <vt:lpstr>What am I Looking For?</vt:lpstr>
      <vt:lpstr>What do You Do to Recruit?</vt:lpstr>
      <vt:lpstr>Prospecting</vt:lpstr>
      <vt:lpstr>Prospecting by Walking Around ?</vt:lpstr>
      <vt:lpstr>Recruiting Cycle</vt:lpstr>
      <vt:lpstr>Knowing where to dig</vt:lpstr>
      <vt:lpstr>Knowing where to dig (2)</vt:lpstr>
      <vt:lpstr>Knowing what you are looking at</vt:lpstr>
      <vt:lpstr>Recruiting Inducements</vt:lpstr>
      <vt:lpstr>How Does PR fit into this?</vt:lpstr>
      <vt:lpstr>                    Working with Government Agencies</vt:lpstr>
      <vt:lpstr>Prospecting</vt:lpstr>
      <vt:lpstr>Tools: Managing Forms and    Recruiting Materials</vt:lpstr>
      <vt:lpstr>Ordering materials – Event Kits or Elements</vt:lpstr>
      <vt:lpstr>Ordering additional materials – Event Kits</vt:lpstr>
      <vt:lpstr>Event Kits “Localize and Personalize”</vt:lpstr>
      <vt:lpstr>Tools:  Matching Funds</vt:lpstr>
      <vt:lpstr>Tools:  Speaking Honorarium</vt:lpstr>
      <vt:lpstr>Marketing and Communications</vt:lpstr>
      <vt:lpstr>Prospecting</vt:lpstr>
      <vt:lpstr>Set your Goals</vt:lpstr>
      <vt:lpstr>Finding a Rich Vein</vt:lpstr>
      <vt:lpstr>Pre-Retirement Seminar</vt:lpstr>
      <vt:lpstr>Health Fairs</vt:lpstr>
      <vt:lpstr>Tabling at Agencies</vt:lpstr>
      <vt:lpstr>Prospecting at conventions or related organization meetings</vt:lpstr>
      <vt:lpstr>Working other locations/events</vt:lpstr>
      <vt:lpstr>Prospecting</vt:lpstr>
      <vt:lpstr>Sharing the Load Building a recruiting team</vt:lpstr>
      <vt:lpstr>Prospecting</vt:lpstr>
      <vt:lpstr>Eureka!</vt:lpstr>
      <vt:lpstr>Prospects</vt:lpstr>
      <vt:lpstr>What is a Prospect?</vt:lpstr>
      <vt:lpstr>Working with prospect cards and lists</vt:lpstr>
      <vt:lpstr>Making…and keeping… Contact</vt:lpstr>
      <vt:lpstr>Making…and keeping… Contact (2)</vt:lpstr>
      <vt:lpstr>When are you done?</vt:lpstr>
      <vt:lpstr>Handover to Membership Chair</vt:lpstr>
      <vt:lpstr>Sharing Prospect Information</vt:lpstr>
      <vt:lpstr>Using recruits to bring in others.</vt:lpstr>
      <vt:lpstr>Ready to Prospect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for Prospects”</dc:title>
  <dc:creator>Sam</dc:creator>
  <cp:lastModifiedBy>Admin</cp:lastModifiedBy>
  <cp:revision>528</cp:revision>
  <dcterms:created xsi:type="dcterms:W3CDTF">2010-04-20T18:40:54Z</dcterms:created>
  <dcterms:modified xsi:type="dcterms:W3CDTF">2011-07-22T14:08:47Z</dcterms:modified>
</cp:coreProperties>
</file>