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handoutMasterIdLst>
    <p:handoutMasterId r:id="rId27"/>
  </p:handoutMasterIdLst>
  <p:sldIdLst>
    <p:sldId id="257" r:id="rId4"/>
    <p:sldId id="286" r:id="rId5"/>
    <p:sldId id="312" r:id="rId6"/>
    <p:sldId id="259" r:id="rId7"/>
    <p:sldId id="268" r:id="rId8"/>
    <p:sldId id="299" r:id="rId9"/>
    <p:sldId id="293" r:id="rId10"/>
    <p:sldId id="294" r:id="rId11"/>
    <p:sldId id="295" r:id="rId12"/>
    <p:sldId id="296" r:id="rId13"/>
    <p:sldId id="297" r:id="rId14"/>
    <p:sldId id="298" r:id="rId15"/>
    <p:sldId id="266" r:id="rId16"/>
    <p:sldId id="262" r:id="rId17"/>
    <p:sldId id="301" r:id="rId18"/>
    <p:sldId id="302" r:id="rId19"/>
    <p:sldId id="308" r:id="rId20"/>
    <p:sldId id="309" r:id="rId21"/>
    <p:sldId id="310" r:id="rId22"/>
    <p:sldId id="306" r:id="rId23"/>
    <p:sldId id="305" r:id="rId24"/>
    <p:sldId id="31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Sheet1!$A$2:$A$36</c:f>
              <c:strCache>
                <c:ptCount val="35"/>
                <c:pt idx="0">
                  <c:v>1979</c:v>
                </c:pt>
                <c:pt idx="3">
                  <c:v>1982</c:v>
                </c:pt>
                <c:pt idx="6">
                  <c:v>1985</c:v>
                </c:pt>
                <c:pt idx="9">
                  <c:v>1988</c:v>
                </c:pt>
                <c:pt idx="12">
                  <c:v>1991</c:v>
                </c:pt>
                <c:pt idx="15">
                  <c:v>1994</c:v>
                </c:pt>
                <c:pt idx="18">
                  <c:v>1997</c:v>
                </c:pt>
                <c:pt idx="21">
                  <c:v>2000</c:v>
                </c:pt>
                <c:pt idx="24">
                  <c:v>2003</c:v>
                </c:pt>
                <c:pt idx="27">
                  <c:v>2006</c:v>
                </c:pt>
                <c:pt idx="30">
                  <c:v>2009</c:v>
                </c:pt>
                <c:pt idx="32">
                  <c:v>*****</c:v>
                </c:pt>
                <c:pt idx="33">
                  <c:v>2012</c:v>
                </c:pt>
                <c:pt idx="34">
                  <c:v>May-13</c:v>
                </c:pt>
              </c:strCache>
            </c:strRef>
          </c:cat>
          <c:val>
            <c:numRef>
              <c:f>Sheet1!$B$2:$B$36</c:f>
              <c:numCache>
                <c:formatCode>#,##0</c:formatCode>
                <c:ptCount val="35"/>
                <c:pt idx="0">
                  <c:v>362736</c:v>
                </c:pt>
                <c:pt idx="1">
                  <c:v>418540</c:v>
                </c:pt>
                <c:pt idx="2" formatCode="General">
                  <c:v>487571</c:v>
                </c:pt>
                <c:pt idx="3">
                  <c:v>491876</c:v>
                </c:pt>
                <c:pt idx="4">
                  <c:v>486193</c:v>
                </c:pt>
                <c:pt idx="5">
                  <c:v>491067</c:v>
                </c:pt>
                <c:pt idx="6">
                  <c:v>489217</c:v>
                </c:pt>
                <c:pt idx="7">
                  <c:v>489758</c:v>
                </c:pt>
                <c:pt idx="8">
                  <c:v>478370</c:v>
                </c:pt>
                <c:pt idx="9">
                  <c:v>477148</c:v>
                </c:pt>
                <c:pt idx="10">
                  <c:v>477148</c:v>
                </c:pt>
                <c:pt idx="11">
                  <c:v>462772</c:v>
                </c:pt>
                <c:pt idx="12">
                  <c:v>451717</c:v>
                </c:pt>
                <c:pt idx="13">
                  <c:v>444119</c:v>
                </c:pt>
                <c:pt idx="14">
                  <c:v>445449</c:v>
                </c:pt>
                <c:pt idx="15">
                  <c:v>449589</c:v>
                </c:pt>
                <c:pt idx="16">
                  <c:v>450775</c:v>
                </c:pt>
                <c:pt idx="17">
                  <c:v>440775</c:v>
                </c:pt>
                <c:pt idx="18">
                  <c:v>427426</c:v>
                </c:pt>
                <c:pt idx="19">
                  <c:v>418245</c:v>
                </c:pt>
                <c:pt idx="20">
                  <c:v>422520</c:v>
                </c:pt>
                <c:pt idx="21">
                  <c:v>409909</c:v>
                </c:pt>
                <c:pt idx="22">
                  <c:v>404909</c:v>
                </c:pt>
                <c:pt idx="23">
                  <c:v>389649</c:v>
                </c:pt>
                <c:pt idx="24">
                  <c:v>378461</c:v>
                </c:pt>
                <c:pt idx="25">
                  <c:v>365821</c:v>
                </c:pt>
                <c:pt idx="26">
                  <c:v>347419</c:v>
                </c:pt>
                <c:pt idx="27">
                  <c:v>341966</c:v>
                </c:pt>
                <c:pt idx="28">
                  <c:v>334310</c:v>
                </c:pt>
                <c:pt idx="29">
                  <c:v>317774</c:v>
                </c:pt>
                <c:pt idx="30">
                  <c:v>312734</c:v>
                </c:pt>
                <c:pt idx="31">
                  <c:v>305426</c:v>
                </c:pt>
                <c:pt idx="32">
                  <c:v>288081</c:v>
                </c:pt>
                <c:pt idx="33" formatCode="General">
                  <c:v>269347</c:v>
                </c:pt>
                <c:pt idx="34" formatCode="General">
                  <c:v>258111</c:v>
                </c:pt>
              </c:numCache>
            </c:numRef>
          </c:val>
        </c:ser>
        <c:dLbls/>
        <c:marker val="1"/>
        <c:axId val="87353984"/>
        <c:axId val="125442304"/>
      </c:lineChart>
      <c:catAx>
        <c:axId val="87353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rgbClr val="002060"/>
                </a:solidFill>
              </a:defRPr>
            </a:pPr>
            <a:endParaRPr lang="en-US"/>
          </a:p>
        </c:txPr>
        <c:crossAx val="125442304"/>
        <c:crosses val="autoZero"/>
        <c:auto val="1"/>
        <c:lblAlgn val="ctr"/>
        <c:lblOffset val="100"/>
      </c:catAx>
      <c:valAx>
        <c:axId val="12544230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87353984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46086-20BC-476A-8F8F-F4C63B4ADF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44832B-4E70-4080-A80C-CD76F39EF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24715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78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34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6/18/2013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Note: Thirty Year Trend / Consitent Loss since 1999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B13B17-3BEE-499C-8FB4-561CFB684F2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2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6/18/2013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Note: Thirty Year Trend / Consitent Loss since 1999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634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6/18/2013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Note: Thirty Year Trend / Consitent Loss since 1999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023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6/18/2013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Note: Thirty Year Trend / Consitent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958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6/18/2013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Note: Thirty Year Trend / Consitent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57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6/18/2013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Note: Thirty Year Trend / Consitent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022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6/18/2013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Note: Thirty Year Trend / Consitent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054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6/18/2013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Note: Thirty Year Trend / Consitent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07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6/18/2013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Note: Thirty Year Trend / Consitent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43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6/18/2013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Note: Thirty Year Trend / Consitent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226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6/18/2013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Note: Thirty Year Trend / Consitent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99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6/18/2013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Note: Thirty Year Trend / Consitent Loss since 1999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88844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6/18/2013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Note: Thirty Year Trend / Consitent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912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6/18/2013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Note: Thirty Year Trend / Consitent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398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6/18/2013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Note: Thirty Year Trend / Consitent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059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C4E70E-FA11-4523-A8F6-773E9F1D0957}" type="datetime1">
              <a:rPr lang="en-US" smtClean="0"/>
              <a:pPr/>
              <a:t>8/30/2013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B13B17-3BEE-499C-8FB4-561CFB684F2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147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0E36-43D3-4218-B498-23B6C9EDD502}" type="datetime1">
              <a:rPr lang="en-US" smtClean="0">
                <a:solidFill>
                  <a:srgbClr val="1F497D"/>
                </a:solidFill>
              </a:rPr>
              <a:pPr/>
              <a:t>8/30/2013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70099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0E5-1341-463D-99D2-4ED1A84034E4}" type="datetime1">
              <a:rPr lang="en-US" smtClean="0">
                <a:solidFill>
                  <a:srgbClr val="1F497D"/>
                </a:solidFill>
              </a:rPr>
              <a:pPr/>
              <a:t>8/30/2013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144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A85996-B102-4255-BC18-5618F469CFF5}" type="datetime1">
              <a:rPr lang="en-US" smtClean="0">
                <a:solidFill>
                  <a:srgbClr val="1F497D"/>
                </a:solidFill>
              </a:rPr>
              <a:pPr/>
              <a:t>8/30/2013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885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40E07E-A416-44FB-8A0A-4D3EC17CE12F}" type="datetime1">
              <a:rPr lang="en-US" smtClean="0">
                <a:solidFill>
                  <a:srgbClr val="1F497D"/>
                </a:solidFill>
              </a:rPr>
              <a:pPr/>
              <a:t>8/30/2013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4406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B8EB-7527-4D1F-B313-A443C687F1CF}" type="datetime1">
              <a:rPr lang="en-US" smtClean="0">
                <a:solidFill>
                  <a:srgbClr val="1F497D"/>
                </a:solidFill>
              </a:rPr>
              <a:pPr/>
              <a:t>8/30/2013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674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6D67-D8C5-45C6-AD38-AACDECD891AB}" type="datetime1">
              <a:rPr lang="en-US" smtClean="0">
                <a:solidFill>
                  <a:srgbClr val="1F497D"/>
                </a:solidFill>
              </a:rPr>
              <a:pPr/>
              <a:t>8/30/2013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B13B17-3BEE-499C-8FB4-561CFB684F2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47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6/18/2013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Note: Thirty Year Trend / Consitent Loss since 1999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890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EE03-074A-4256-9A14-B49613A87A04}" type="datetime1">
              <a:rPr lang="en-US" smtClean="0">
                <a:solidFill>
                  <a:srgbClr val="1F497D"/>
                </a:solidFill>
              </a:rPr>
              <a:pPr/>
              <a:t>8/30/2013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66199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47B8088-4BB5-474D-A9FC-510318E6D0A2}" type="datetime1">
              <a:rPr lang="en-US" smtClean="0">
                <a:solidFill>
                  <a:srgbClr val="1F497D"/>
                </a:solidFill>
              </a:rPr>
              <a:pPr/>
              <a:t>8/30/2013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8288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5582-2DDF-4F38-9105-7FC5F872F5A7}" type="datetime1">
              <a:rPr lang="en-US" smtClean="0">
                <a:solidFill>
                  <a:srgbClr val="1F497D"/>
                </a:solidFill>
              </a:rPr>
              <a:pPr/>
              <a:t>8/30/2013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8712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C91555F-FFD3-4D53-8411-583D80237C8D}" type="datetime1">
              <a:rPr lang="en-US" smtClean="0">
                <a:solidFill>
                  <a:srgbClr val="1F497D"/>
                </a:solidFill>
              </a:rPr>
              <a:pPr/>
              <a:t>8/30/2013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988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1F497D"/>
                </a:solidFill>
              </a:rPr>
              <a:t>6/18/2013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1F497D"/>
                </a:solidFill>
              </a:rPr>
              <a:t>Note: Thirty Year Trend / Consitent Loss since 1999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86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1F497D"/>
                </a:solidFill>
              </a:rPr>
              <a:t>6/18/2013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1F497D"/>
                </a:solidFill>
              </a:rPr>
              <a:t>Note: Thirty Year Trend / Consitent Loss since 1999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3624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6/18/2013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Note: Thirty Year Trend / Consitent Loss since 1999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117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6/18/2013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Note: Thirty Year Trend / Consitent Loss since 1999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B13B17-3BEE-499C-8FB4-561CFB684F2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22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6/18/2013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Note: Thirty Year Trend / Consitent Loss since 1999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3292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>
                <a:solidFill>
                  <a:srgbClr val="1F497D"/>
                </a:solidFill>
              </a:rPr>
              <a:t>6/18/2013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1F497D"/>
                </a:solidFill>
              </a:rPr>
              <a:t>Note: Thirty Year Trend / Consitent Loss since 1999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35645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6/18/2013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Note: Thirty Year Trend / Consitent Loss since 1999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26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6/18/2013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Note: Thirty Year Trend / Consitent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3B17-3BEE-499C-8FB4-561CFB684F2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52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AE95C5-71E0-4CC3-B5E3-549D56D9F52D}" type="datetime1">
              <a:rPr lang="en-US" smtClean="0">
                <a:solidFill>
                  <a:srgbClr val="1F497D"/>
                </a:solidFill>
              </a:rPr>
              <a:pPr/>
              <a:t>8/30/2013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B13B17-3BEE-499C-8FB4-561CFB684F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453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26" y="1600200"/>
            <a:ext cx="8229600" cy="4572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/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>
                <a:solidFill>
                  <a:srgbClr val="002060"/>
                </a:solidFill>
              </a:rPr>
              <a:t>R</a:t>
            </a:r>
            <a:r>
              <a:rPr lang="en-US" sz="5400" b="1" dirty="0" smtClean="0">
                <a:solidFill>
                  <a:srgbClr val="002060"/>
                </a:solidFill>
              </a:rPr>
              <a:t>egion X 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Conference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Membership Marketing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The Bottom Line</a:t>
            </a: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/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200" b="1" dirty="0" smtClean="0">
                <a:solidFill>
                  <a:srgbClr val="002060"/>
                </a:solidFill>
              </a:rPr>
              <a:t>September 2013</a:t>
            </a:r>
            <a:br>
              <a:rPr lang="en-US" sz="2200" b="1" dirty="0" smtClean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/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2700" b="1" dirty="0" smtClean="0">
                <a:solidFill>
                  <a:srgbClr val="002060"/>
                </a:solidFill>
              </a:rPr>
              <a:t/>
            </a:r>
            <a:br>
              <a:rPr lang="en-US" sz="2700" b="1" dirty="0" smtClean="0">
                <a:solidFill>
                  <a:srgbClr val="002060"/>
                </a:solidFill>
              </a:rPr>
            </a:b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" name="Picture 5" descr="NARFE_seal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1" y="5410201"/>
            <a:ext cx="1159625" cy="11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Bottom Line – Prospecting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r>
              <a:rPr lang="en-US" sz="2000" dirty="0">
                <a:solidFill>
                  <a:srgbClr val="002060"/>
                </a:solidFill>
              </a:rPr>
              <a:t>W</a:t>
            </a:r>
            <a:r>
              <a:rPr lang="en-US" sz="2000" dirty="0" smtClean="0">
                <a:solidFill>
                  <a:srgbClr val="002060"/>
                </a:solidFill>
              </a:rPr>
              <a:t>ithin the first eight months of online advertising, we saw just under </a:t>
            </a:r>
            <a:r>
              <a:rPr lang="en-US" sz="2000" u="sng" dirty="0" smtClean="0">
                <a:solidFill>
                  <a:srgbClr val="002060"/>
                </a:solidFill>
              </a:rPr>
              <a:t>13 million impression </a:t>
            </a:r>
            <a:r>
              <a:rPr lang="en-US" sz="2000" dirty="0" smtClean="0">
                <a:solidFill>
                  <a:srgbClr val="002060"/>
                </a:solidFill>
              </a:rPr>
              <a:t>of the NARFE brand.</a:t>
            </a:r>
          </a:p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endParaRPr lang="en-US" sz="2000" dirty="0">
              <a:solidFill>
                <a:srgbClr val="002060"/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r>
              <a:rPr lang="en-US" sz="2000" dirty="0">
                <a:solidFill>
                  <a:srgbClr val="002060"/>
                </a:solidFill>
              </a:rPr>
              <a:t>In the first </a:t>
            </a:r>
            <a:r>
              <a:rPr lang="en-US" sz="2000" dirty="0" smtClean="0">
                <a:solidFill>
                  <a:srgbClr val="002060"/>
                </a:solidFill>
              </a:rPr>
              <a:t>seven </a:t>
            </a:r>
            <a:r>
              <a:rPr lang="en-US" sz="2000" dirty="0">
                <a:solidFill>
                  <a:srgbClr val="002060"/>
                </a:solidFill>
              </a:rPr>
              <a:t>months of this year, we have generated </a:t>
            </a:r>
            <a:r>
              <a:rPr lang="en-US" sz="2000" u="sng" dirty="0" smtClean="0">
                <a:solidFill>
                  <a:srgbClr val="002060"/>
                </a:solidFill>
              </a:rPr>
              <a:t>over 8,000 </a:t>
            </a:r>
            <a:r>
              <a:rPr lang="en-US" sz="2000" u="sng" dirty="0">
                <a:solidFill>
                  <a:srgbClr val="002060"/>
                </a:solidFill>
              </a:rPr>
              <a:t>leads</a:t>
            </a:r>
            <a:r>
              <a:rPr lang="en-US" sz="2000" dirty="0">
                <a:solidFill>
                  <a:srgbClr val="002060"/>
                </a:solidFill>
              </a:rPr>
              <a:t> from this effort alone.</a:t>
            </a:r>
          </a:p>
          <a:p>
            <a:pPr marL="0" lvl="1" indent="0">
              <a:spcBef>
                <a:spcPts val="700"/>
              </a:spcBef>
              <a:buClr>
                <a:srgbClr val="C0504D"/>
              </a:buClr>
              <a:buSzPct val="60000"/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lvl="1" indent="0">
              <a:spcBef>
                <a:spcPts val="700"/>
              </a:spcBef>
              <a:buClr>
                <a:srgbClr val="C0504D"/>
              </a:buClr>
              <a:buSzPct val="60000"/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r>
              <a:rPr lang="en-US" sz="2000" u="sng" dirty="0" smtClean="0">
                <a:solidFill>
                  <a:srgbClr val="002060"/>
                </a:solidFill>
              </a:rPr>
              <a:t>92% </a:t>
            </a:r>
            <a:r>
              <a:rPr lang="en-US" sz="2000" dirty="0" smtClean="0">
                <a:solidFill>
                  <a:srgbClr val="002060"/>
                </a:solidFill>
              </a:rPr>
              <a:t>of the leads generated are </a:t>
            </a:r>
            <a:r>
              <a:rPr lang="en-US" sz="2000" u="sng" dirty="0" smtClean="0">
                <a:solidFill>
                  <a:srgbClr val="002060"/>
                </a:solidFill>
              </a:rPr>
              <a:t>Active Federal Employees</a:t>
            </a:r>
            <a:endParaRPr lang="en-US" sz="2000" u="sng" dirty="0">
              <a:solidFill>
                <a:srgbClr val="002060"/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endParaRPr lang="en-US" sz="1700" dirty="0">
              <a:solidFill>
                <a:srgbClr val="002060"/>
              </a:solidFill>
            </a:endParaRPr>
          </a:p>
          <a:p>
            <a:pPr>
              <a:buClr>
                <a:srgbClr val="C0504D"/>
              </a:buClr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1700" dirty="0" smtClean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1700" dirty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1700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23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28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Bottom Line – Prospecting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endParaRPr lang="en-US" sz="1700" dirty="0">
              <a:solidFill>
                <a:srgbClr val="002060"/>
              </a:solidFill>
            </a:endParaRPr>
          </a:p>
          <a:p>
            <a:pPr>
              <a:buClr>
                <a:srgbClr val="C0504D"/>
              </a:buClr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1700" dirty="0" smtClean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1700" dirty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1700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228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48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Bottom Line – Prospecting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Clr>
                <a:srgbClr val="C0504D"/>
              </a:buCl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What </a:t>
            </a:r>
            <a:r>
              <a:rPr lang="en-US" sz="1800" b="1" dirty="0">
                <a:solidFill>
                  <a:srgbClr val="002060"/>
                </a:solidFill>
              </a:rPr>
              <a:t>does Headquarters do with the prospect list?</a:t>
            </a:r>
          </a:p>
          <a:p>
            <a:pPr marL="0" lvl="0" indent="0">
              <a:buClr>
                <a:srgbClr val="C0504D"/>
              </a:buClr>
              <a:buNone/>
            </a:pPr>
            <a:endParaRPr lang="en-US" sz="800" b="1" dirty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b="1" dirty="0">
                <a:solidFill>
                  <a:srgbClr val="002060"/>
                </a:solidFill>
              </a:rPr>
              <a:t>New prospect letter</a:t>
            </a: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The first correspondence, a letter acknowledging the prospect’s recent interest and inviting them to join, is sent within a week of data entry.</a:t>
            </a:r>
          </a:p>
          <a:p>
            <a:pPr marL="365760" lvl="1" indent="0">
              <a:buClr>
                <a:srgbClr val="4F81BD"/>
              </a:buClr>
              <a:buNone/>
            </a:pPr>
            <a:endParaRPr lang="en-US" sz="800" b="1" dirty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b="1" dirty="0">
                <a:solidFill>
                  <a:srgbClr val="002060"/>
                </a:solidFill>
              </a:rPr>
              <a:t>Email cultivation series</a:t>
            </a: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All prospects, upon data entry, are entered into a six-part email cultivation program. Prospects are offered white papers, take a survey, and are invited to join. Relevant engagement is a key factor in converting prospects to members. </a:t>
            </a:r>
          </a:p>
          <a:p>
            <a:pPr marL="365760" lvl="1" indent="0">
              <a:buClr>
                <a:srgbClr val="4F81BD"/>
              </a:buClr>
              <a:buNone/>
            </a:pPr>
            <a:endParaRPr lang="en-US" sz="800" b="1" dirty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b="1" dirty="0">
                <a:solidFill>
                  <a:srgbClr val="002060"/>
                </a:solidFill>
              </a:rPr>
              <a:t>Bi-Monthly mailings</a:t>
            </a: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Prospects are selected for bi-monthly acquisition mailings. Multiple exposure is a key factor in converting prospects to members.</a:t>
            </a:r>
          </a:p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endParaRPr lang="en-US" sz="1700" dirty="0">
              <a:solidFill>
                <a:srgbClr val="002060"/>
              </a:solidFill>
            </a:endParaRPr>
          </a:p>
          <a:p>
            <a:pPr>
              <a:buClr>
                <a:srgbClr val="C0504D"/>
              </a:buClr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1700" dirty="0" smtClean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1700" dirty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1700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7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Bottom 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Line - reinstatements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C0504D"/>
              </a:buClr>
            </a:pPr>
            <a:r>
              <a:rPr lang="en-US" sz="2000" dirty="0">
                <a:solidFill>
                  <a:srgbClr val="002060"/>
                </a:solidFill>
              </a:rPr>
              <a:t>With dedicated promotional effort beginning in the Fall of 2010, culminating in the current bi-monthly mailing to lapsed members, we see significant gains in </a:t>
            </a:r>
            <a:r>
              <a:rPr lang="en-US" sz="2000" dirty="0" smtClean="0">
                <a:solidFill>
                  <a:srgbClr val="002060"/>
                </a:solidFill>
              </a:rPr>
              <a:t>reinstatements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– despite member deaths.</a:t>
            </a:r>
            <a:endParaRPr lang="en-US" sz="2000" dirty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7650980"/>
              </p:ext>
            </p:extLst>
          </p:nvPr>
        </p:nvGraphicFramePr>
        <p:xfrm>
          <a:off x="1295400" y="3276600"/>
          <a:ext cx="60960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1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Reinstate</a:t>
                      </a:r>
                      <a:r>
                        <a:rPr lang="en-US" baseline="0" dirty="0" smtClean="0"/>
                        <a:t> Improvement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2010 vs.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+17%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 vs.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+33%</a:t>
                      </a:r>
                      <a:endParaRPr lang="en-US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2012 vs.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+36%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03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Bottom 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Line - retention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5421083" cy="365125"/>
          </a:xfrm>
        </p:spPr>
        <p:txBody>
          <a:bodyPr/>
          <a:lstStyle/>
          <a:p>
            <a:pPr lvl="0" algn="l"/>
            <a:endParaRPr lang="en-US" b="1" dirty="0" smtClean="0">
              <a:solidFill>
                <a:srgbClr val="1F497D"/>
              </a:solidFill>
            </a:endParaRPr>
          </a:p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153400" cy="4495800"/>
          </a:xfrm>
        </p:spPr>
        <p:txBody>
          <a:bodyPr/>
          <a:lstStyle/>
          <a:p>
            <a:pPr lvl="0">
              <a:buClr>
                <a:srgbClr val="C0504D"/>
              </a:buClr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On account of strong reinstate statistics and despite </a:t>
            </a:r>
            <a:r>
              <a:rPr lang="en-US" sz="2000" dirty="0">
                <a:solidFill>
                  <a:srgbClr val="002060"/>
                </a:solidFill>
              </a:rPr>
              <a:t>escalating deaths, total retention (renewal plus reinstate) remains extremely high.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2"/>
            <a:r>
              <a:rPr lang="en-US" sz="2000" dirty="0" smtClean="0">
                <a:solidFill>
                  <a:srgbClr val="002060"/>
                </a:solidFill>
              </a:rPr>
              <a:t>NARFE </a:t>
            </a:r>
            <a:r>
              <a:rPr lang="en-US" sz="2000" u="sng" dirty="0" smtClean="0">
                <a:solidFill>
                  <a:srgbClr val="002060"/>
                </a:solidFill>
              </a:rPr>
              <a:t>Retention Rate is 92%</a:t>
            </a:r>
          </a:p>
          <a:p>
            <a:pPr lvl="2"/>
            <a:endParaRPr lang="en-US" sz="2000" dirty="0" smtClean="0">
              <a:solidFill>
                <a:srgbClr val="002060"/>
              </a:solidFill>
            </a:endParaRPr>
          </a:p>
          <a:p>
            <a:pPr lvl="2"/>
            <a:r>
              <a:rPr lang="en-US" sz="2000" dirty="0" smtClean="0">
                <a:solidFill>
                  <a:srgbClr val="002060"/>
                </a:solidFill>
              </a:rPr>
              <a:t>Only </a:t>
            </a:r>
            <a:r>
              <a:rPr lang="en-US" sz="2000" u="sng" dirty="0" smtClean="0">
                <a:solidFill>
                  <a:srgbClr val="002060"/>
                </a:solidFill>
              </a:rPr>
              <a:t>15% of member associations </a:t>
            </a:r>
            <a:r>
              <a:rPr lang="en-US" sz="2000" dirty="0" smtClean="0">
                <a:solidFill>
                  <a:srgbClr val="002060"/>
                </a:solidFill>
              </a:rPr>
              <a:t>report retention rates of 90% or higher</a:t>
            </a:r>
          </a:p>
          <a:p>
            <a:pPr marL="685800" lvl="2" indent="0"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1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Bottom 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Line – slowing the decline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rgbClr val="C0504D"/>
              </a:buCl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There is ongoing evidence that the membership decline is slowing</a:t>
            </a:r>
            <a:endParaRPr lang="en-US" sz="2000" b="1" dirty="0" smtClean="0">
              <a:solidFill>
                <a:srgbClr val="1F497D">
                  <a:lumMod val="75000"/>
                </a:srgbClr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C0504D"/>
              </a:buClr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order to accurately reflect year-over-year comparisons, 4,718 members (those removed from the file as we researched decades of unreported deaths) needs to be excluded from the data to reflect current realities. Once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done: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504D"/>
              </a:buClr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C0504D"/>
              </a:buClr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Over the course of the last three months, we have seen a 20 to 25% decrease in losses compared to the same time periods in 2012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C0504D"/>
              </a:buClr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62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Bottom Line – 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“getting into federal buildings”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C0504D"/>
              </a:buClr>
            </a:pPr>
            <a:r>
              <a:rPr lang="en-US" sz="2000" b="1" dirty="0">
                <a:solidFill>
                  <a:srgbClr val="002060"/>
                </a:solidFill>
              </a:rPr>
              <a:t>Beyond the substantial exposure to current federal employees via online advertising and lead generation, four additional plans are in place to “get into” federal buildings.</a:t>
            </a:r>
          </a:p>
          <a:p>
            <a:pPr lvl="0">
              <a:buClr>
                <a:srgbClr val="C0504D"/>
              </a:buClr>
            </a:pPr>
            <a:endParaRPr lang="en-US" sz="800" b="1" dirty="0">
              <a:solidFill>
                <a:srgbClr val="002060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sz="1700" dirty="0">
                <a:solidFill>
                  <a:srgbClr val="002060"/>
                </a:solidFill>
              </a:rPr>
              <a:t>Six month plan to “gift” 165 agency </a:t>
            </a:r>
            <a:r>
              <a:rPr lang="en-US" sz="1700" dirty="0" err="1">
                <a:solidFill>
                  <a:srgbClr val="002060"/>
                </a:solidFill>
              </a:rPr>
              <a:t>HR</a:t>
            </a:r>
            <a:r>
              <a:rPr lang="en-US" sz="1700" dirty="0">
                <a:solidFill>
                  <a:srgbClr val="002060"/>
                </a:solidFill>
              </a:rPr>
              <a:t> officers with magazines, brochures, white papers, “how can we help you?” surveys and emails with free downloads for distribution. </a:t>
            </a:r>
            <a:r>
              <a:rPr lang="en-US" sz="1400" dirty="0">
                <a:solidFill>
                  <a:srgbClr val="002060"/>
                </a:solidFill>
              </a:rPr>
              <a:t>(</a:t>
            </a:r>
            <a:r>
              <a:rPr lang="en-US" sz="1400" i="1" dirty="0">
                <a:solidFill>
                  <a:srgbClr val="002060"/>
                </a:solidFill>
              </a:rPr>
              <a:t>Sample of July issue letter attached</a:t>
            </a:r>
            <a:r>
              <a:rPr lang="en-US" sz="1400" dirty="0">
                <a:solidFill>
                  <a:srgbClr val="002060"/>
                </a:solidFill>
              </a:rPr>
              <a:t>)</a:t>
            </a:r>
          </a:p>
          <a:p>
            <a:pPr lvl="1">
              <a:buClr>
                <a:srgbClr val="4F81BD"/>
              </a:buClr>
              <a:buNone/>
            </a:pPr>
            <a:endParaRPr lang="en-US" sz="800" dirty="0">
              <a:solidFill>
                <a:srgbClr val="002060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sz="1700" dirty="0">
                <a:solidFill>
                  <a:srgbClr val="002060"/>
                </a:solidFill>
              </a:rPr>
              <a:t>Introductory letter from Headquarters available for use in the field. It will be included in the updated F-10, Chapter and Federation’s Officers Manual. (</a:t>
            </a:r>
            <a:r>
              <a:rPr lang="en-US" sz="1400" i="1" dirty="0">
                <a:solidFill>
                  <a:srgbClr val="002060"/>
                </a:solidFill>
              </a:rPr>
              <a:t>Letter attached</a:t>
            </a:r>
            <a:r>
              <a:rPr lang="en-US" sz="1400" dirty="0">
                <a:solidFill>
                  <a:srgbClr val="002060"/>
                </a:solidFill>
              </a:rPr>
              <a:t>)</a:t>
            </a:r>
            <a:endParaRPr lang="en-US" sz="1700" dirty="0">
              <a:solidFill>
                <a:srgbClr val="002060"/>
              </a:solidFill>
            </a:endParaRPr>
          </a:p>
          <a:p>
            <a:pPr lvl="1">
              <a:buClr>
                <a:srgbClr val="4F81BD"/>
              </a:buClr>
              <a:buNone/>
            </a:pPr>
            <a:endParaRPr lang="en-US" sz="800" dirty="0">
              <a:solidFill>
                <a:srgbClr val="002060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sz="1700" dirty="0">
                <a:solidFill>
                  <a:srgbClr val="002060"/>
                </a:solidFill>
              </a:rPr>
              <a:t>“Best Effort” model from Headquarters for entry and implementation into two agencies. </a:t>
            </a:r>
            <a:r>
              <a:rPr lang="en-US" sz="1400" dirty="0">
                <a:solidFill>
                  <a:srgbClr val="002060"/>
                </a:solidFill>
              </a:rPr>
              <a:t>(</a:t>
            </a:r>
            <a:r>
              <a:rPr lang="en-US" sz="1400" i="1" dirty="0">
                <a:solidFill>
                  <a:srgbClr val="002060"/>
                </a:solidFill>
              </a:rPr>
              <a:t>Draft letter attached</a:t>
            </a:r>
            <a:r>
              <a:rPr lang="en-US" sz="1400" dirty="0">
                <a:solidFill>
                  <a:srgbClr val="002060"/>
                </a:solidFill>
              </a:rPr>
              <a:t>)</a:t>
            </a:r>
          </a:p>
          <a:p>
            <a:pPr lvl="1">
              <a:buClr>
                <a:srgbClr val="4F81BD"/>
              </a:buClr>
              <a:buNone/>
            </a:pPr>
            <a:endParaRPr lang="en-US" sz="800" dirty="0">
              <a:solidFill>
                <a:srgbClr val="002060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sz="1700" dirty="0">
                <a:solidFill>
                  <a:srgbClr val="002060"/>
                </a:solidFill>
              </a:rPr>
              <a:t>Call for best practices from field to be solicited in next </a:t>
            </a:r>
            <a:r>
              <a:rPr lang="en-US" sz="1700" i="1" dirty="0">
                <a:solidFill>
                  <a:srgbClr val="002060"/>
                </a:solidFill>
              </a:rPr>
              <a:t>Recruitment &amp; Retention Journal</a:t>
            </a:r>
            <a:r>
              <a:rPr lang="en-US" sz="1700" dirty="0">
                <a:solidFill>
                  <a:srgbClr val="002060"/>
                </a:solidFill>
              </a:rPr>
              <a:t> and shared online.</a:t>
            </a:r>
            <a:endParaRPr lang="en-US" sz="17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43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>
                <a:solidFill>
                  <a:srgbClr val="002060"/>
                </a:solidFill>
              </a:rPr>
              <a:t>Membership Marketing</a:t>
            </a:r>
            <a:r>
              <a:rPr lang="en-US" sz="2300" b="1" dirty="0">
                <a:solidFill>
                  <a:srgbClr val="002060"/>
                </a:solidFill>
              </a:rPr>
              <a:t/>
            </a:r>
            <a:br>
              <a:rPr lang="en-US" sz="23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In the Field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C0504D"/>
              </a:buClr>
            </a:pPr>
            <a:r>
              <a:rPr lang="en-US" sz="2000" b="1" dirty="0">
                <a:solidFill>
                  <a:srgbClr val="002060"/>
                </a:solidFill>
              </a:rPr>
              <a:t>Assess the resources </a:t>
            </a:r>
            <a:r>
              <a:rPr lang="en-US" sz="2000" b="1" dirty="0" smtClean="0">
                <a:solidFill>
                  <a:srgbClr val="002060"/>
                </a:solidFill>
              </a:rPr>
              <a:t>within </a:t>
            </a:r>
            <a:r>
              <a:rPr lang="en-US" sz="2000" b="1" dirty="0">
                <a:solidFill>
                  <a:srgbClr val="002060"/>
                </a:solidFill>
              </a:rPr>
              <a:t>your chapter and federation</a:t>
            </a: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Are there funds / matching funds / successful recruiters / potential recruiters</a:t>
            </a:r>
          </a:p>
          <a:p>
            <a:pPr marL="365760" lvl="1" indent="0">
              <a:buClr>
                <a:srgbClr val="4F81BD"/>
              </a:buClr>
              <a:buNone/>
            </a:pPr>
            <a:endParaRPr lang="en-US" sz="400" b="1" dirty="0" smtClean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400" b="1" dirty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400" b="1" dirty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b="1" dirty="0">
                <a:solidFill>
                  <a:srgbClr val="002060"/>
                </a:solidFill>
              </a:rPr>
              <a:t>Assess the opportunities in your area, district and state</a:t>
            </a: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Are there federal facilities / events / gatherings that may at first blush seem unlikely</a:t>
            </a:r>
          </a:p>
          <a:p>
            <a:pPr marL="365760" lvl="1" indent="0">
              <a:buClr>
                <a:srgbClr val="4F81BD"/>
              </a:buClr>
              <a:buNone/>
            </a:pPr>
            <a:endParaRPr lang="en-US" sz="400" dirty="0" smtClean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400" dirty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400" dirty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b="1" dirty="0">
                <a:solidFill>
                  <a:srgbClr val="002060"/>
                </a:solidFill>
              </a:rPr>
              <a:t>Work the </a:t>
            </a:r>
            <a:r>
              <a:rPr lang="en-US" sz="2000" b="1" dirty="0" err="1">
                <a:solidFill>
                  <a:srgbClr val="002060"/>
                </a:solidFill>
              </a:rPr>
              <a:t>OAM</a:t>
            </a:r>
            <a:r>
              <a:rPr lang="en-US" sz="2000" b="1" dirty="0">
                <a:solidFill>
                  <a:srgbClr val="002060"/>
                </a:solidFill>
              </a:rPr>
              <a:t> and M12</a:t>
            </a: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Prospects and new members can be found here</a:t>
            </a:r>
          </a:p>
          <a:p>
            <a:pPr marL="365760" lvl="1" indent="0">
              <a:buClr>
                <a:srgbClr val="4F81BD"/>
              </a:buClr>
              <a:buNone/>
            </a:pPr>
            <a:endParaRPr lang="en-US" sz="5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553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>
                <a:solidFill>
                  <a:srgbClr val="002060"/>
                </a:solidFill>
              </a:rPr>
              <a:t>Membership Marketing</a:t>
            </a:r>
            <a:r>
              <a:rPr lang="en-US" sz="2300" b="1" dirty="0">
                <a:solidFill>
                  <a:srgbClr val="002060"/>
                </a:solidFill>
              </a:rPr>
              <a:t/>
            </a:r>
            <a:br>
              <a:rPr lang="en-US" sz="23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In the Field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lvl="1" indent="0">
              <a:buClr>
                <a:srgbClr val="4F81BD"/>
              </a:buClr>
              <a:buNone/>
            </a:pPr>
            <a:endParaRPr lang="en-US" sz="500" dirty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b="1" dirty="0">
                <a:solidFill>
                  <a:srgbClr val="002060"/>
                </a:solidFill>
              </a:rPr>
              <a:t>Engage, Engage, Engage – and then </a:t>
            </a:r>
            <a:r>
              <a:rPr lang="en-US" sz="2000" b="1" dirty="0" smtClean="0">
                <a:solidFill>
                  <a:srgbClr val="002060"/>
                </a:solidFill>
              </a:rPr>
              <a:t>ask</a:t>
            </a:r>
          </a:p>
          <a:p>
            <a:pPr marL="0" lvl="0" indent="0">
              <a:buClr>
                <a:srgbClr val="C0504D"/>
              </a:buClr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Don’t just send a letter and forget prospects – include a magazine and </a:t>
            </a:r>
            <a:r>
              <a:rPr lang="en-US" sz="2000" dirty="0" smtClean="0">
                <a:solidFill>
                  <a:srgbClr val="002060"/>
                </a:solidFill>
              </a:rPr>
              <a:t>brochure</a:t>
            </a:r>
          </a:p>
          <a:p>
            <a:pPr marL="365760" lvl="1" indent="0">
              <a:buClr>
                <a:srgbClr val="4F81BD"/>
              </a:buClr>
              <a:buNone/>
            </a:pPr>
            <a:endParaRPr lang="en-US" sz="800" dirty="0">
              <a:solidFill>
                <a:srgbClr val="002060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Develop a prospect follow up plan over the course of six </a:t>
            </a:r>
            <a:r>
              <a:rPr lang="en-US" sz="2000" dirty="0" smtClean="0">
                <a:solidFill>
                  <a:srgbClr val="002060"/>
                </a:solidFill>
              </a:rPr>
              <a:t>months</a:t>
            </a:r>
          </a:p>
          <a:p>
            <a:pPr marL="365760" lvl="1" indent="0">
              <a:buClr>
                <a:srgbClr val="4F81BD"/>
              </a:buClr>
              <a:buNone/>
            </a:pPr>
            <a:endParaRPr lang="en-US" sz="800" dirty="0">
              <a:solidFill>
                <a:srgbClr val="002060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New members are likely active employees or recent retirees – welcome them!, understand their unique needs or </a:t>
            </a:r>
            <a:r>
              <a:rPr lang="en-US" sz="2000" dirty="0" smtClean="0">
                <a:solidFill>
                  <a:srgbClr val="002060"/>
                </a:solidFill>
              </a:rPr>
              <a:t>perspectives</a:t>
            </a:r>
          </a:p>
          <a:p>
            <a:pPr marL="365760" lvl="1" indent="0">
              <a:buClr>
                <a:srgbClr val="4F81BD"/>
              </a:buClr>
              <a:buNone/>
            </a:pPr>
            <a:endParaRPr lang="en-US" sz="800" dirty="0">
              <a:solidFill>
                <a:srgbClr val="002060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New members are likely active employees or recent retirees – they are your best potential recruiters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9825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>
                <a:solidFill>
                  <a:srgbClr val="002060"/>
                </a:solidFill>
              </a:rPr>
              <a:t>Membership Marketing</a:t>
            </a:r>
            <a:r>
              <a:rPr lang="en-US" sz="2300" b="1" dirty="0">
                <a:solidFill>
                  <a:srgbClr val="002060"/>
                </a:solidFill>
              </a:rPr>
              <a:t/>
            </a:r>
            <a:br>
              <a:rPr lang="en-US" sz="23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In the Field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65760" lvl="1" indent="0">
              <a:buClr>
                <a:srgbClr val="4F81BD"/>
              </a:buClr>
              <a:buNone/>
            </a:pPr>
            <a:endParaRPr lang="en-US" sz="500" dirty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b="1" dirty="0">
                <a:solidFill>
                  <a:srgbClr val="002060"/>
                </a:solidFill>
              </a:rPr>
              <a:t>Seek/share expertise</a:t>
            </a: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Develop a relationship with nearby chapter membership chairs and federation officers</a:t>
            </a: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Comb the quarterly Recruitment and Retention Journals for top recruiters in your area and contact them</a:t>
            </a:r>
          </a:p>
          <a:p>
            <a:pPr marL="365760" lvl="1" indent="0">
              <a:buClr>
                <a:srgbClr val="4F81BD"/>
              </a:buClr>
              <a:buNone/>
            </a:pPr>
            <a:endParaRPr lang="en-US" sz="800" b="1" dirty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b="1" dirty="0">
                <a:solidFill>
                  <a:srgbClr val="002060"/>
                </a:solidFill>
              </a:rPr>
              <a:t>Map out event opportunities and best possible/available staffing (limited)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Set </a:t>
            </a:r>
            <a:r>
              <a:rPr lang="en-US" sz="2000" dirty="0" smtClean="0">
                <a:solidFill>
                  <a:srgbClr val="002060"/>
                </a:solidFill>
              </a:rPr>
              <a:t>goals</a:t>
            </a: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Order magazines, brochures and M2s for event </a:t>
            </a:r>
            <a:r>
              <a:rPr lang="en-US" sz="2000" dirty="0" smtClean="0">
                <a:solidFill>
                  <a:srgbClr val="002060"/>
                </a:solidFill>
              </a:rPr>
              <a:t>tables</a:t>
            </a: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Develop a personal elevator speech that strongly positions NARFE as the Legislative Voice and Information Resource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for federal employees and retirees</a:t>
            </a:r>
          </a:p>
          <a:p>
            <a:pPr lvl="1">
              <a:buClr>
                <a:srgbClr val="4F81BD"/>
              </a:buClr>
            </a:pPr>
            <a:endParaRPr lang="en-US" sz="1600" dirty="0">
              <a:solidFill>
                <a:srgbClr val="002060"/>
              </a:solidFill>
            </a:endParaRPr>
          </a:p>
          <a:p>
            <a:pPr lvl="1">
              <a:buClr>
                <a:srgbClr val="4F81BD"/>
              </a:buClr>
            </a:pPr>
            <a:endParaRPr lang="en-US" sz="17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7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Membership Marketing</a:t>
            </a:r>
            <a:r>
              <a:rPr lang="en-US" sz="2900" b="1" dirty="0">
                <a:solidFill>
                  <a:srgbClr val="002060"/>
                </a:solidFill>
              </a:rPr>
              <a:t/>
            </a:r>
            <a:br>
              <a:rPr lang="en-US" sz="2900" b="1" dirty="0">
                <a:solidFill>
                  <a:srgbClr val="002060"/>
                </a:solidFill>
              </a:rPr>
            </a:br>
            <a:r>
              <a:rPr lang="en-US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Bottom Line – A brief overview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NARFE has experienced a thirty year decline in membership, leaving the association in serious trouble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1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1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The association did not have the expertise to analyze the problem or develop and implement a plan to attack the issues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1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1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Marketing General Inc. (MGI), a firm with over thirty years of marketing experience with hundreds of associations was contracted and additional industry knowledge and experience was brought in-house</a:t>
            </a:r>
            <a:endParaRPr lang="en-US" sz="11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0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2900" b="1" dirty="0" smtClean="0">
                <a:solidFill>
                  <a:srgbClr val="002060"/>
                </a:solidFill>
              </a:rPr>
              <a:t>Membership </a:t>
            </a:r>
            <a:r>
              <a:rPr lang="en-US" sz="2900" b="1" dirty="0">
                <a:solidFill>
                  <a:srgbClr val="002060"/>
                </a:solidFill>
              </a:rPr>
              <a:t>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9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I</a:t>
            </a:r>
            <a:r>
              <a:rPr lang="en-US" sz="29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n the Field</a:t>
            </a: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endParaRPr lang="en-US" sz="900" dirty="0" smtClean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b="1" dirty="0" smtClean="0">
                <a:solidFill>
                  <a:srgbClr val="002060"/>
                </a:solidFill>
              </a:rPr>
              <a:t>Identify, build and cultivate relationships within local agencies</a:t>
            </a:r>
          </a:p>
          <a:p>
            <a:pPr lvl="1">
              <a:buClr>
                <a:srgbClr val="C0504D"/>
              </a:buClr>
            </a:pPr>
            <a:r>
              <a:rPr lang="en-US" sz="1900" dirty="0" smtClean="0">
                <a:solidFill>
                  <a:srgbClr val="002060"/>
                </a:solidFill>
              </a:rPr>
              <a:t>Individual’s success in gaining access to federal buildings and invitations to events within them have been most often based on long-term cultivation of a personal relationship</a:t>
            </a:r>
          </a:p>
          <a:p>
            <a:pPr lvl="1">
              <a:buClr>
                <a:srgbClr val="C0504D"/>
              </a:buClr>
            </a:pPr>
            <a:endParaRPr lang="en-US" sz="1900" dirty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b="1" dirty="0">
                <a:solidFill>
                  <a:srgbClr val="002060"/>
                </a:solidFill>
              </a:rPr>
              <a:t>Pursue social media</a:t>
            </a:r>
          </a:p>
          <a:p>
            <a:pPr lvl="1">
              <a:buClr>
                <a:srgbClr val="4F81BD"/>
              </a:buClr>
            </a:pPr>
            <a:r>
              <a:rPr lang="en-US" sz="2000" dirty="0">
                <a:solidFill>
                  <a:srgbClr val="002060"/>
                </a:solidFill>
              </a:rPr>
              <a:t>For those who are comfortable within social media, spreading the word about NARFE is effective public relations</a:t>
            </a:r>
          </a:p>
          <a:p>
            <a:pPr marL="365760" lvl="1" indent="0">
              <a:buClr>
                <a:srgbClr val="C0504D"/>
              </a:buClr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b="1" dirty="0">
                <a:solidFill>
                  <a:srgbClr val="002060"/>
                </a:solidFill>
              </a:rPr>
              <a:t>For those who resist local chapter membership, suggest </a:t>
            </a:r>
            <a:r>
              <a:rPr lang="en-US" sz="2000" b="1" dirty="0" err="1">
                <a:solidFill>
                  <a:srgbClr val="002060"/>
                </a:solidFill>
              </a:rPr>
              <a:t>eNARFE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C0504D"/>
              </a:buClr>
              <a:buNone/>
            </a:pPr>
            <a:r>
              <a:rPr lang="en-US" sz="2000" b="1" dirty="0">
                <a:solidFill>
                  <a:srgbClr val="002060"/>
                </a:solidFill>
              </a:rPr>
              <a:t>	</a:t>
            </a:r>
            <a:endParaRPr lang="en-US" sz="1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7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I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n </a:t>
            </a: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field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Prospecting – field support 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1700" dirty="0" smtClean="0">
                <a:solidFill>
                  <a:srgbClr val="002060"/>
                </a:solidFill>
              </a:rPr>
              <a:t>The F-135, current </a:t>
            </a:r>
            <a:r>
              <a:rPr lang="en-US" sz="1700" i="1" dirty="0" err="1" smtClean="0">
                <a:solidFill>
                  <a:srgbClr val="002060"/>
                </a:solidFill>
              </a:rPr>
              <a:t>narfe</a:t>
            </a:r>
            <a:r>
              <a:rPr lang="en-US" sz="1700" dirty="0" smtClean="0">
                <a:solidFill>
                  <a:srgbClr val="002060"/>
                </a:solidFill>
              </a:rPr>
              <a:t> magazine and M-2 cards are promoted wherever possible as key recruiting and prospecting tools. All are encouraged to limit event materials to this “kit”.</a:t>
            </a:r>
            <a:endParaRPr lang="en-US" sz="800" dirty="0" smtClean="0">
              <a:solidFill>
                <a:srgbClr val="002060"/>
              </a:solidFill>
            </a:endParaRPr>
          </a:p>
          <a:p>
            <a:pPr lvl="1"/>
            <a:r>
              <a:rPr lang="en-US" sz="1700" dirty="0" smtClean="0">
                <a:solidFill>
                  <a:srgbClr val="002060"/>
                </a:solidFill>
              </a:rPr>
              <a:t>A sample “elevator speech” is sent with each request and available online.</a:t>
            </a:r>
          </a:p>
          <a:p>
            <a:pPr marL="365760" lvl="1" indent="0">
              <a:buNone/>
            </a:pPr>
            <a:endParaRPr lang="en-US" sz="17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Keeping the Exchange Focused</a:t>
            </a:r>
          </a:p>
          <a:p>
            <a:pPr marL="0" indent="0">
              <a:buNone/>
            </a:pPr>
            <a:endParaRPr lang="en-US" sz="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Limiting materials and having a rehearsed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“elevator speech "will keep the conversation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focused and provide manageable, digestible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information for the prospect.</a:t>
            </a:r>
          </a:p>
          <a:p>
            <a:pPr marL="365760" lvl="1" indent="0">
              <a:buNone/>
            </a:pPr>
            <a:endParaRPr lang="en-US" sz="17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2156040" cy="271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2142857" cy="28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620" y="5346623"/>
            <a:ext cx="1623810" cy="12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485" y="4114800"/>
            <a:ext cx="1171429" cy="26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17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I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n </a:t>
            </a: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field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endParaRPr lang="en-US" sz="1700" b="1" dirty="0" smtClean="0">
              <a:solidFill>
                <a:srgbClr val="002060"/>
              </a:solidFill>
            </a:endParaRPr>
          </a:p>
          <a:p>
            <a:pPr marL="365760" lvl="1" indent="0">
              <a:buNone/>
            </a:pPr>
            <a:endParaRPr lang="en-US" sz="1700" b="1" dirty="0">
              <a:solidFill>
                <a:srgbClr val="002060"/>
              </a:solidFill>
            </a:endParaRPr>
          </a:p>
          <a:p>
            <a:pPr marL="365760" lvl="1" indent="0">
              <a:buNone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365760" lvl="1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Share your story!</a:t>
            </a:r>
          </a:p>
        </p:txBody>
      </p:sp>
    </p:spTree>
    <p:extLst>
      <p:ext uri="{BB962C8B-B14F-4D97-AF65-F5344CB8AC3E}">
        <p14:creationId xmlns:p14="http://schemas.microsoft.com/office/powerpoint/2010/main" xmlns="" val="8336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Membership Marketing</a:t>
            </a:r>
            <a:r>
              <a:rPr lang="en-US" sz="2900" b="1" dirty="0">
                <a:solidFill>
                  <a:srgbClr val="002060"/>
                </a:solidFill>
              </a:rPr>
              <a:t/>
            </a:r>
            <a:br>
              <a:rPr lang="en-US" sz="2900" b="1" dirty="0">
                <a:solidFill>
                  <a:srgbClr val="002060"/>
                </a:solidFill>
              </a:rPr>
            </a:br>
            <a:r>
              <a:rPr lang="en-US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Bottom Line – A brief overview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1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Ongoing marketing plans are developed to test best options and implement successful efforts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There is no silver bullet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We have slowed the year-over-year decline and are building the foundation for the future. 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3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890576210"/>
              </p:ext>
            </p:extLst>
          </p:nvPr>
        </p:nvGraphicFramePr>
        <p:xfrm>
          <a:off x="381000" y="1828800"/>
          <a:ext cx="5347856" cy="429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838200"/>
            <a:ext cx="289560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200" b="1" dirty="0">
              <a:solidFill>
                <a:srgbClr val="002060"/>
              </a:solidFill>
            </a:endParaRPr>
          </a:p>
          <a:p>
            <a:pPr lvl="1"/>
            <a:endParaRPr lang="en-US" sz="1200" b="1" dirty="0">
              <a:solidFill>
                <a:srgbClr val="002060"/>
              </a:solidFill>
            </a:endParaRPr>
          </a:p>
          <a:p>
            <a:pPr lvl="1"/>
            <a:endParaRPr lang="en-US" sz="1200" b="1" dirty="0">
              <a:solidFill>
                <a:srgbClr val="002060"/>
              </a:solidFill>
            </a:endParaRPr>
          </a:p>
          <a:p>
            <a:pPr lvl="1"/>
            <a:endParaRPr lang="en-US" sz="1200" b="1" dirty="0">
              <a:solidFill>
                <a:srgbClr val="002060"/>
              </a:solidFill>
            </a:endParaRPr>
          </a:p>
          <a:p>
            <a:pPr lvl="1"/>
            <a:r>
              <a:rPr lang="en-US" sz="1200" b="1" dirty="0">
                <a:solidFill>
                  <a:srgbClr val="002060"/>
                </a:solidFill>
              </a:rPr>
              <a:t>OPM List History </a:t>
            </a:r>
            <a:r>
              <a:rPr lang="en-US" sz="1200" dirty="0">
                <a:solidFill>
                  <a:srgbClr val="002060"/>
                </a:solidFill>
              </a:rPr>
              <a:t>- Over 30 years since membership high = </a:t>
            </a:r>
            <a:r>
              <a:rPr lang="en-US" sz="1200" u="sng" dirty="0">
                <a:solidFill>
                  <a:srgbClr val="002060"/>
                </a:solidFill>
              </a:rPr>
              <a:t>vulnerability</a:t>
            </a:r>
          </a:p>
          <a:p>
            <a:pPr lvl="1"/>
            <a:endParaRPr lang="en-US" sz="1200" dirty="0">
              <a:solidFill>
                <a:srgbClr val="002060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Early 1980-1982 – Full access to OPM file</a:t>
            </a:r>
          </a:p>
          <a:p>
            <a:pPr lvl="1"/>
            <a:endParaRPr lang="en-US" sz="1000" dirty="0">
              <a:solidFill>
                <a:srgbClr val="002060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1983–1993 – No access to OPM file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000" dirty="0">
              <a:solidFill>
                <a:srgbClr val="002060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1993 – began twice yearly </a:t>
            </a:r>
            <a:r>
              <a:rPr lang="en-US" sz="1200" dirty="0" err="1">
                <a:solidFill>
                  <a:srgbClr val="002060"/>
                </a:solidFill>
              </a:rPr>
              <a:t>OPM</a:t>
            </a:r>
            <a:r>
              <a:rPr lang="en-US" sz="1200" dirty="0">
                <a:solidFill>
                  <a:srgbClr val="002060"/>
                </a:solidFill>
              </a:rPr>
              <a:t> access</a:t>
            </a:r>
          </a:p>
          <a:p>
            <a:pPr lvl="1"/>
            <a:endParaRPr lang="en-US" sz="1000" dirty="0">
              <a:solidFill>
                <a:srgbClr val="002060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</a:rPr>
              <a:t>Current - </a:t>
            </a:r>
            <a:r>
              <a:rPr lang="en-US" sz="1200" u="sng" dirty="0" err="1">
                <a:solidFill>
                  <a:srgbClr val="002060"/>
                </a:solidFill>
              </a:rPr>
              <a:t>OPM</a:t>
            </a:r>
            <a:r>
              <a:rPr lang="en-US" sz="1200" u="sng" dirty="0">
                <a:solidFill>
                  <a:srgbClr val="002060"/>
                </a:solidFill>
              </a:rPr>
              <a:t> back log </a:t>
            </a:r>
            <a:r>
              <a:rPr lang="en-US" sz="1200" dirty="0">
                <a:solidFill>
                  <a:srgbClr val="002060"/>
                </a:solidFill>
              </a:rPr>
              <a:t>in full retirement benefits</a:t>
            </a:r>
          </a:p>
          <a:p>
            <a:pPr lvl="1"/>
            <a:endParaRPr lang="en-US" sz="1000" dirty="0">
              <a:solidFill>
                <a:srgbClr val="002060"/>
              </a:solidFill>
            </a:endParaRPr>
          </a:p>
          <a:p>
            <a:pPr lvl="1"/>
            <a:endParaRPr lang="en-US" sz="1000" dirty="0">
              <a:solidFill>
                <a:srgbClr val="002060"/>
              </a:solidFill>
            </a:endParaRPr>
          </a:p>
          <a:p>
            <a:pPr lvl="1"/>
            <a:r>
              <a:rPr lang="en-US" sz="1200" b="1" dirty="0">
                <a:solidFill>
                  <a:srgbClr val="002060"/>
                </a:solidFill>
              </a:rPr>
              <a:t>Environmental History </a:t>
            </a:r>
            <a:r>
              <a:rPr lang="en-US" sz="1200" dirty="0">
                <a:solidFill>
                  <a:srgbClr val="002060"/>
                </a:solidFill>
              </a:rPr>
              <a:t>- Over 30 years since membership high = outside of </a:t>
            </a:r>
            <a:r>
              <a:rPr lang="en-US" sz="1200" dirty="0" err="1">
                <a:solidFill>
                  <a:srgbClr val="002060"/>
                </a:solidFill>
              </a:rPr>
              <a:t>NARFE</a:t>
            </a:r>
            <a:r>
              <a:rPr lang="en-US" sz="1200" dirty="0">
                <a:solidFill>
                  <a:srgbClr val="002060"/>
                </a:solidFill>
              </a:rPr>
              <a:t> control</a:t>
            </a:r>
          </a:p>
          <a:p>
            <a:endParaRPr lang="en-US" sz="1000" dirty="0">
              <a:solidFill>
                <a:srgbClr val="002060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u="sng" dirty="0">
                <a:solidFill>
                  <a:srgbClr val="002060"/>
                </a:solidFill>
              </a:rPr>
              <a:t>Aging</a:t>
            </a:r>
            <a:r>
              <a:rPr lang="en-US" sz="1200" dirty="0">
                <a:solidFill>
                  <a:srgbClr val="002060"/>
                </a:solidFill>
              </a:rPr>
              <a:t> membership base</a:t>
            </a:r>
          </a:p>
          <a:p>
            <a:pPr lvl="1"/>
            <a:endParaRPr lang="en-US" sz="1000" dirty="0">
              <a:solidFill>
                <a:srgbClr val="002060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u="sng" dirty="0">
                <a:solidFill>
                  <a:srgbClr val="002060"/>
                </a:solidFill>
              </a:rPr>
              <a:t>Cultural shift </a:t>
            </a:r>
            <a:r>
              <a:rPr lang="en-US" sz="1200" dirty="0">
                <a:solidFill>
                  <a:srgbClr val="002060"/>
                </a:solidFill>
              </a:rPr>
              <a:t>away from membership organizations</a:t>
            </a:r>
          </a:p>
          <a:p>
            <a:pPr lvl="1"/>
            <a:endParaRPr lang="en-US" sz="1000" dirty="0">
              <a:solidFill>
                <a:srgbClr val="002060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u="sng" dirty="0">
                <a:solidFill>
                  <a:srgbClr val="002060"/>
                </a:solidFill>
              </a:rPr>
              <a:t>Technology</a:t>
            </a:r>
            <a:r>
              <a:rPr lang="en-US" sz="1200" dirty="0">
                <a:solidFill>
                  <a:srgbClr val="002060"/>
                </a:solidFill>
              </a:rPr>
              <a:t> based lifestyle change</a:t>
            </a:r>
          </a:p>
          <a:p>
            <a:pPr lvl="1"/>
            <a:endParaRPr lang="en-US" sz="1200" dirty="0">
              <a:solidFill>
                <a:srgbClr val="002060"/>
              </a:solidFill>
            </a:endParaRPr>
          </a:p>
          <a:p>
            <a:pPr lvl="1"/>
            <a:endParaRPr lang="en-US" sz="800" dirty="0">
              <a:solidFill>
                <a:srgbClr val="002060"/>
              </a:solidFill>
            </a:endParaRPr>
          </a:p>
          <a:p>
            <a:pPr lvl="1"/>
            <a:r>
              <a:rPr lang="en-US" sz="1200" dirty="0">
                <a:solidFill>
                  <a:srgbClr val="000000"/>
                </a:solidFill>
              </a:rPr>
              <a:t>	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050" b="1" dirty="0">
              <a:solidFill>
                <a:srgbClr val="00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456" y="76200"/>
            <a:ext cx="84443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NARFE 30-Year Membership Decline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600" b="1" i="1" dirty="0">
                <a:solidFill>
                  <a:srgbClr val="002060"/>
                </a:solidFill>
              </a:rPr>
              <a:t>Since the NARFE membership high in 1982, reliance on the OPM list for acquisition, the aging of a retired membership base and both cultural and environmental shifts have accounted for steep decline.</a:t>
            </a: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Note: Thirty Year Trend / Constant Loss since 1999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5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Bottom Line – member deaths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 smtClean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400" b="1" dirty="0">
                <a:solidFill>
                  <a:srgbClr val="002060"/>
                </a:solidFill>
              </a:rPr>
              <a:t>NARFE member deaths are escalating: contributing to an erosion of the renewal rates and an increase in Dropped for Non-Payment statistics.</a:t>
            </a:r>
          </a:p>
          <a:p>
            <a:pPr lvl="0">
              <a:buClr>
                <a:srgbClr val="C0504D"/>
              </a:buClr>
            </a:pPr>
            <a:endParaRPr lang="en-US" sz="2000" dirty="0">
              <a:solidFill>
                <a:srgbClr val="002060"/>
              </a:solidFill>
            </a:endParaRPr>
          </a:p>
          <a:p>
            <a:pPr lvl="2">
              <a:buClr>
                <a:srgbClr val="C0504D"/>
              </a:buClr>
            </a:pPr>
            <a:r>
              <a:rPr lang="en-US" sz="2000" dirty="0">
                <a:solidFill>
                  <a:srgbClr val="002060"/>
                </a:solidFill>
              </a:rPr>
              <a:t>Monthly average reported deaths have increased 23% from 2012 (Does not include database cleansing efforts)</a:t>
            </a:r>
          </a:p>
          <a:p>
            <a:pPr marL="685800" lvl="2" indent="0">
              <a:buClr>
                <a:srgbClr val="C0504D"/>
              </a:buClr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lvl="2">
              <a:buClr>
                <a:srgbClr val="C0504D"/>
              </a:buClr>
            </a:pPr>
            <a:r>
              <a:rPr lang="en-US" sz="2000" dirty="0" smtClean="0">
                <a:solidFill>
                  <a:srgbClr val="002060"/>
                </a:solidFill>
              </a:rPr>
              <a:t>Unreported deaths impact renewal </a:t>
            </a:r>
            <a:r>
              <a:rPr lang="en-US" sz="2000" dirty="0">
                <a:solidFill>
                  <a:srgbClr val="002060"/>
                </a:solidFill>
              </a:rPr>
              <a:t>rates </a:t>
            </a:r>
            <a:r>
              <a:rPr lang="en-US" sz="2000" dirty="0" smtClean="0">
                <a:solidFill>
                  <a:srgbClr val="002060"/>
                </a:solidFill>
              </a:rPr>
              <a:t>which have </a:t>
            </a:r>
            <a:r>
              <a:rPr lang="en-US" sz="2000" dirty="0">
                <a:solidFill>
                  <a:srgbClr val="002060"/>
                </a:solidFill>
              </a:rPr>
              <a:t>eroded from 82% to 78% over the course of five years</a:t>
            </a:r>
          </a:p>
          <a:p>
            <a:pPr lvl="2">
              <a:buClr>
                <a:srgbClr val="C0504D"/>
              </a:buClr>
            </a:pPr>
            <a:endParaRPr lang="en-US" sz="2000" dirty="0">
              <a:solidFill>
                <a:srgbClr val="002060"/>
              </a:solidFill>
            </a:endParaRPr>
          </a:p>
          <a:p>
            <a:pPr lvl="2">
              <a:buClr>
                <a:srgbClr val="C0504D"/>
              </a:buClr>
            </a:pPr>
            <a:r>
              <a:rPr lang="en-US" sz="2000" dirty="0">
                <a:solidFill>
                  <a:srgbClr val="002060"/>
                </a:solidFill>
              </a:rPr>
              <a:t>9% increase in Drops form 2011 to 2012. 10% increase in Drops form 2012 to </a:t>
            </a:r>
            <a:r>
              <a:rPr lang="en-US" sz="2000" dirty="0" smtClean="0">
                <a:solidFill>
                  <a:srgbClr val="002060"/>
                </a:solidFill>
              </a:rPr>
              <a:t>2013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42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Bottom Line - recruitment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3600" b="1" u="sng" dirty="0">
                <a:solidFill>
                  <a:srgbClr val="002060"/>
                </a:solidFill>
              </a:rPr>
              <a:t>Recruitment</a:t>
            </a:r>
            <a:r>
              <a:rPr lang="en-US" sz="3600" b="1" dirty="0">
                <a:solidFill>
                  <a:srgbClr val="002060"/>
                </a:solidFill>
              </a:rPr>
              <a:t> of new members is our most critical initiative.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Reversing the decades of membership decline requires </a:t>
            </a:r>
            <a:r>
              <a:rPr lang="en-US" sz="3600" b="1" u="sng" dirty="0" smtClean="0">
                <a:solidFill>
                  <a:srgbClr val="002060"/>
                </a:solidFill>
              </a:rPr>
              <a:t>high volume </a:t>
            </a:r>
            <a:r>
              <a:rPr lang="en-US" sz="3600" b="1" dirty="0" smtClean="0">
                <a:solidFill>
                  <a:srgbClr val="002060"/>
                </a:solidFill>
              </a:rPr>
              <a:t>recruitment of new members. 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99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Bottom Line - </a:t>
            </a:r>
            <a:r>
              <a:rPr lang="en-US" sz="2600" b="1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OPM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OPM</a:t>
            </a:r>
            <a:r>
              <a:rPr lang="en-US" sz="2000" b="1" dirty="0">
                <a:solidFill>
                  <a:srgbClr val="002060"/>
                </a:solidFill>
              </a:rPr>
              <a:t> response has declined steadily over the last decade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 err="1" smtClean="0">
                <a:solidFill>
                  <a:srgbClr val="002060"/>
                </a:solidFill>
              </a:rPr>
              <a:t>OPM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list </a:t>
            </a:r>
            <a:r>
              <a:rPr lang="en-US" sz="2000" dirty="0" smtClean="0">
                <a:solidFill>
                  <a:srgbClr val="002060"/>
                </a:solidFill>
              </a:rPr>
              <a:t>has historically been the sole source of high volume new membership. It has never produced enough new members to maintain membership levels</a:t>
            </a:r>
            <a:endParaRPr lang="en-US" sz="8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</a:t>
            </a:r>
            <a:r>
              <a:rPr lang="en-US" sz="2000" dirty="0" smtClean="0">
                <a:solidFill>
                  <a:srgbClr val="002060"/>
                </a:solidFill>
              </a:rPr>
              <a:t>he </a:t>
            </a:r>
            <a:r>
              <a:rPr lang="en-US" sz="2000" dirty="0">
                <a:solidFill>
                  <a:srgbClr val="002060"/>
                </a:solidFill>
              </a:rPr>
              <a:t>current </a:t>
            </a:r>
            <a:r>
              <a:rPr lang="en-US" sz="2000" dirty="0" err="1">
                <a:solidFill>
                  <a:srgbClr val="002060"/>
                </a:solidFill>
              </a:rPr>
              <a:t>OPM</a:t>
            </a:r>
            <a:r>
              <a:rPr lang="en-US" sz="2000" dirty="0">
                <a:solidFill>
                  <a:srgbClr val="002060"/>
                </a:solidFill>
              </a:rPr>
              <a:t> backlog, which leaves so many recent retirees with only partial annuity, is contributing to </a:t>
            </a:r>
            <a:r>
              <a:rPr lang="en-US" sz="2000" dirty="0" smtClean="0">
                <a:solidFill>
                  <a:srgbClr val="002060"/>
                </a:solidFill>
              </a:rPr>
              <a:t>a further </a:t>
            </a:r>
            <a:r>
              <a:rPr lang="en-US" sz="2000" dirty="0">
                <a:solidFill>
                  <a:srgbClr val="002060"/>
                </a:solidFill>
              </a:rPr>
              <a:t>decline </a:t>
            </a:r>
            <a:r>
              <a:rPr lang="en-US" sz="2000" dirty="0" smtClean="0">
                <a:solidFill>
                  <a:srgbClr val="002060"/>
                </a:solidFill>
              </a:rPr>
              <a:t>in response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2459954"/>
              </p:ext>
            </p:extLst>
          </p:nvPr>
        </p:nvGraphicFramePr>
        <p:xfrm>
          <a:off x="1447800" y="4191000"/>
          <a:ext cx="60960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Campaign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</a:tr>
              <a:tr h="36211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 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6.6%</a:t>
                      </a:r>
                      <a:endParaRPr lang="en-US" dirty="0"/>
                    </a:p>
                  </a:txBody>
                  <a:tcPr/>
                </a:tc>
              </a:tr>
              <a:tr h="36211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9.8%</a:t>
                      </a:r>
                      <a:endParaRPr lang="en-US" dirty="0"/>
                    </a:p>
                  </a:txBody>
                  <a:tcPr/>
                </a:tc>
              </a:tr>
              <a:tr h="19144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362110"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r>
                        <a:rPr lang="en-US" baseline="0" dirty="0" smtClean="0"/>
                        <a:t>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4.0%</a:t>
                      </a:r>
                      <a:endParaRPr lang="en-US" dirty="0"/>
                    </a:p>
                  </a:txBody>
                  <a:tcPr/>
                </a:tc>
              </a:tr>
              <a:tr h="36211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78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Bottom Line – Other Lists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dirty="0">
                <a:solidFill>
                  <a:srgbClr val="002060"/>
                </a:solidFill>
              </a:rPr>
              <a:t>The rental universe, beyond </a:t>
            </a:r>
            <a:r>
              <a:rPr lang="en-US" sz="2000" dirty="0" err="1">
                <a:solidFill>
                  <a:srgbClr val="002060"/>
                </a:solidFill>
              </a:rPr>
              <a:t>OPM</a:t>
            </a:r>
            <a:r>
              <a:rPr lang="en-US" sz="2000" dirty="0">
                <a:solidFill>
                  <a:srgbClr val="002060"/>
                </a:solidFill>
              </a:rPr>
              <a:t>, for federal employees and retirees is relatively small and the most responsive lists are quite expensive. Standard offers have not worked.</a:t>
            </a:r>
          </a:p>
          <a:p>
            <a:pPr lvl="0">
              <a:buClr>
                <a:srgbClr val="C0504D"/>
              </a:buClr>
            </a:pPr>
            <a:endParaRPr lang="en-US" sz="2000" dirty="0">
              <a:solidFill>
                <a:srgbClr val="002060"/>
              </a:solidFill>
            </a:endParaRPr>
          </a:p>
          <a:p>
            <a:pPr lvl="0">
              <a:buClr>
                <a:srgbClr val="C0504D"/>
              </a:buClr>
            </a:pPr>
            <a:r>
              <a:rPr lang="en-US" sz="2000" dirty="0">
                <a:solidFill>
                  <a:srgbClr val="002060"/>
                </a:solidFill>
              </a:rPr>
              <a:t>Successful use of these lists will be dependent </a:t>
            </a:r>
            <a:r>
              <a:rPr lang="en-US" sz="2000" dirty="0" smtClean="0">
                <a:solidFill>
                  <a:srgbClr val="002060"/>
                </a:solidFill>
              </a:rPr>
              <a:t>on:</a:t>
            </a:r>
          </a:p>
          <a:p>
            <a:pPr marL="0" lvl="0" indent="0">
              <a:buClr>
                <a:srgbClr val="C0504D"/>
              </a:buCl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	</a:t>
            </a:r>
            <a:r>
              <a:rPr lang="en-US" sz="1700" dirty="0" smtClean="0">
                <a:solidFill>
                  <a:srgbClr val="002060"/>
                </a:solidFill>
              </a:rPr>
              <a:t>1</a:t>
            </a:r>
            <a:r>
              <a:rPr lang="en-US" sz="1700" dirty="0">
                <a:solidFill>
                  <a:srgbClr val="002060"/>
                </a:solidFill>
              </a:rPr>
              <a:t>. Success of the Free 6 Month Trial Offer or </a:t>
            </a:r>
            <a:endParaRPr lang="en-US" sz="1700" dirty="0" smtClean="0">
              <a:solidFill>
                <a:srgbClr val="002060"/>
              </a:solidFill>
            </a:endParaRPr>
          </a:p>
          <a:p>
            <a:pPr marL="0" lvl="0" indent="0">
              <a:buClr>
                <a:srgbClr val="C0504D"/>
              </a:buClr>
              <a:buNone/>
            </a:pPr>
            <a:r>
              <a:rPr lang="en-US" sz="1700" dirty="0" smtClean="0">
                <a:solidFill>
                  <a:srgbClr val="002060"/>
                </a:solidFill>
              </a:rPr>
              <a:t>		2</a:t>
            </a:r>
            <a:r>
              <a:rPr lang="en-US" sz="1700" dirty="0">
                <a:solidFill>
                  <a:srgbClr val="002060"/>
                </a:solidFill>
              </a:rPr>
              <a:t>. A </a:t>
            </a:r>
            <a:r>
              <a:rPr lang="en-US" sz="1700">
                <a:solidFill>
                  <a:srgbClr val="002060"/>
                </a:solidFill>
              </a:rPr>
              <a:t>new </a:t>
            </a:r>
            <a:r>
              <a:rPr lang="en-US" sz="1700" smtClean="0">
                <a:solidFill>
                  <a:srgbClr val="002060"/>
                </a:solidFill>
              </a:rPr>
              <a:t>break-through </a:t>
            </a:r>
            <a:r>
              <a:rPr lang="en-US" sz="1700" dirty="0" smtClean="0">
                <a:solidFill>
                  <a:srgbClr val="002060"/>
                </a:solidFill>
              </a:rPr>
              <a:t>offer.</a:t>
            </a:r>
            <a:endParaRPr lang="en-US" sz="17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With limited and expensive outside list options, </a:t>
            </a:r>
            <a:r>
              <a:rPr lang="en-US" sz="2000" u="sng" dirty="0">
                <a:solidFill>
                  <a:srgbClr val="002060"/>
                </a:solidFill>
              </a:rPr>
              <a:t>building an internal prospect </a:t>
            </a:r>
            <a:r>
              <a:rPr lang="en-US" sz="2000" u="sng" dirty="0" smtClean="0">
                <a:solidFill>
                  <a:srgbClr val="002060"/>
                </a:solidFill>
              </a:rPr>
              <a:t>list (lead generation) </a:t>
            </a:r>
            <a:r>
              <a:rPr lang="en-US" sz="2000" u="sng" dirty="0">
                <a:solidFill>
                  <a:srgbClr val="002060"/>
                </a:solidFill>
              </a:rPr>
              <a:t>is the key to large scale acquisition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73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2060"/>
                </a:solidFill>
              </a:rPr>
              <a:t>Membership Marketing</a:t>
            </a:r>
            <a:r>
              <a:rPr lang="en-US" sz="2600" b="1" dirty="0">
                <a:solidFill>
                  <a:srgbClr val="002060"/>
                </a:solidFill>
              </a:rPr>
              <a:t/>
            </a:r>
            <a:br>
              <a:rPr lang="en-US" sz="2600" b="1" dirty="0">
                <a:solidFill>
                  <a:srgbClr val="002060"/>
                </a:solidFill>
              </a:rPr>
            </a:br>
            <a:r>
              <a:rPr lang="en-US" sz="2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The </a:t>
            </a:r>
            <a:r>
              <a:rPr lang="en-US" sz="2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Bottom Line – Prospecting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0B13B17-3BEE-499C-8FB4-561CFB684F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r>
              <a:rPr lang="en-US" sz="2000" dirty="0" smtClean="0">
                <a:solidFill>
                  <a:srgbClr val="002060"/>
                </a:solidFill>
              </a:rPr>
              <a:t>As of the </a:t>
            </a:r>
            <a:r>
              <a:rPr lang="en-US" sz="2000" dirty="0">
                <a:solidFill>
                  <a:srgbClr val="002060"/>
                </a:solidFill>
              </a:rPr>
              <a:t>2013 budget, advertising dollars have been brought to the prospecting task. Our media spending now must work double-time, providing both high brand exposure AND a high volume prospects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marL="0" lvl="1" indent="0">
              <a:spcBef>
                <a:spcPts val="700"/>
              </a:spcBef>
              <a:buClr>
                <a:srgbClr val="C0504D"/>
              </a:buClr>
              <a:buSzPct val="60000"/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lvl="1" indent="0">
              <a:spcBef>
                <a:spcPts val="700"/>
              </a:spcBef>
              <a:buClr>
                <a:srgbClr val="C0504D"/>
              </a:buClr>
              <a:buSzPct val="60000"/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r>
              <a:rPr lang="en-US" sz="2000" dirty="0">
                <a:solidFill>
                  <a:srgbClr val="002060"/>
                </a:solidFill>
              </a:rPr>
              <a:t>Testing has revealed that highly targeted electronic newsletters are most </a:t>
            </a:r>
            <a:r>
              <a:rPr lang="en-US" sz="2000" dirty="0" smtClean="0">
                <a:solidFill>
                  <a:srgbClr val="002060"/>
                </a:solidFill>
              </a:rPr>
              <a:t>effective. We are finding and engaging the active federal employee where they gather online.</a:t>
            </a:r>
          </a:p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endParaRPr lang="en-US" sz="2000" b="1" dirty="0">
              <a:solidFill>
                <a:srgbClr val="002060"/>
              </a:solidFill>
            </a:endParaRPr>
          </a:p>
          <a:p>
            <a:pPr marL="0" lvl="1" indent="0">
              <a:spcBef>
                <a:spcPts val="700"/>
              </a:spcBef>
              <a:buClr>
                <a:srgbClr val="C0504D"/>
              </a:buClr>
              <a:buSzPct val="60000"/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rgbClr val="C0504D"/>
              </a:buClr>
              <a:buSzPct val="60000"/>
              <a:buFont typeface="Wingdings"/>
              <a:buChar char=""/>
            </a:pPr>
            <a:endParaRPr lang="en-US" sz="1700" dirty="0">
              <a:solidFill>
                <a:srgbClr val="002060"/>
              </a:solidFill>
            </a:endParaRPr>
          </a:p>
          <a:p>
            <a:pPr>
              <a:buClr>
                <a:srgbClr val="C0504D"/>
              </a:buClr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1700" dirty="0" smtClean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1700" dirty="0">
              <a:solidFill>
                <a:srgbClr val="002060"/>
              </a:solidFill>
            </a:endParaRPr>
          </a:p>
          <a:p>
            <a:pPr marL="365760" lvl="1" indent="0">
              <a:buClr>
                <a:srgbClr val="4F81BD"/>
              </a:buClr>
              <a:buNone/>
            </a:pPr>
            <a:endParaRPr lang="en-US" sz="1700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6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40983</TotalTime>
  <Words>1383</Words>
  <Application>Microsoft Office PowerPoint</Application>
  <PresentationFormat>On-screen Show (4:3)</PresentationFormat>
  <Paragraphs>284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Median</vt:lpstr>
      <vt:lpstr>Office Theme</vt:lpstr>
      <vt:lpstr>1_Median</vt:lpstr>
      <vt:lpstr> Region X  Conference   Membership Marketing The Bottom Line   September 2013   </vt:lpstr>
      <vt:lpstr>Membership Marketing The Bottom Line – A brief overview</vt:lpstr>
      <vt:lpstr>Membership Marketing The Bottom Line – A brief overview</vt:lpstr>
      <vt:lpstr>Slide 4</vt:lpstr>
      <vt:lpstr>Membership Marketing The Bottom Line – member deaths</vt:lpstr>
      <vt:lpstr>Membership Marketing The Bottom Line - recruitment</vt:lpstr>
      <vt:lpstr>Membership Marketing The Bottom Line - OPM</vt:lpstr>
      <vt:lpstr>Membership Marketing The Bottom Line – Other Lists</vt:lpstr>
      <vt:lpstr>Membership Marketing The Bottom Line – Prospecting</vt:lpstr>
      <vt:lpstr>Membership Marketing The Bottom Line – Prospecting</vt:lpstr>
      <vt:lpstr>Membership Marketing The Bottom Line – Prospecting</vt:lpstr>
      <vt:lpstr>Membership Marketing The Bottom Line – Prospecting</vt:lpstr>
      <vt:lpstr>Membership Marketing The Bottom Line - reinstatements</vt:lpstr>
      <vt:lpstr>Membership Marketing The Bottom Line - retention</vt:lpstr>
      <vt:lpstr>Membership Marketing The Bottom Line – slowing the decline</vt:lpstr>
      <vt:lpstr>Membership Marketing The Bottom Line – “getting into federal buildings”</vt:lpstr>
      <vt:lpstr>Membership Marketing In the Field</vt:lpstr>
      <vt:lpstr>Membership Marketing In the Field</vt:lpstr>
      <vt:lpstr>Membership Marketing In the Field</vt:lpstr>
      <vt:lpstr>  Membership Marketing In the Field  </vt:lpstr>
      <vt:lpstr>Membership Marketing In the field</vt:lpstr>
      <vt:lpstr>Membership Marketing In the field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Boel</dc:creator>
  <cp:lastModifiedBy>Bill</cp:lastModifiedBy>
  <cp:revision>227</cp:revision>
  <cp:lastPrinted>2013-08-30T17:12:02Z</cp:lastPrinted>
  <dcterms:created xsi:type="dcterms:W3CDTF">2013-06-18T17:36:05Z</dcterms:created>
  <dcterms:modified xsi:type="dcterms:W3CDTF">2013-08-30T19:02:27Z</dcterms:modified>
</cp:coreProperties>
</file>