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42"/>
  </p:notesMasterIdLst>
  <p:sldIdLst>
    <p:sldId id="257" r:id="rId2"/>
    <p:sldId id="258" r:id="rId3"/>
    <p:sldId id="259" r:id="rId4"/>
    <p:sldId id="298" r:id="rId5"/>
    <p:sldId id="263" r:id="rId6"/>
    <p:sldId id="264" r:id="rId7"/>
    <p:sldId id="268" r:id="rId8"/>
    <p:sldId id="270" r:id="rId9"/>
    <p:sldId id="265" r:id="rId10"/>
    <p:sldId id="266" r:id="rId11"/>
    <p:sldId id="280" r:id="rId12"/>
    <p:sldId id="267" r:id="rId13"/>
    <p:sldId id="299" r:id="rId14"/>
    <p:sldId id="271" r:id="rId15"/>
    <p:sldId id="303" r:id="rId16"/>
    <p:sldId id="272" r:id="rId17"/>
    <p:sldId id="273" r:id="rId18"/>
    <p:sldId id="274" r:id="rId19"/>
    <p:sldId id="275" r:id="rId20"/>
    <p:sldId id="276" r:id="rId21"/>
    <p:sldId id="304" r:id="rId22"/>
    <p:sldId id="278" r:id="rId23"/>
    <p:sldId id="300" r:id="rId24"/>
    <p:sldId id="279" r:id="rId25"/>
    <p:sldId id="281" r:id="rId26"/>
    <p:sldId id="296" r:id="rId27"/>
    <p:sldId id="283" r:id="rId28"/>
    <p:sldId id="282" r:id="rId29"/>
    <p:sldId id="301" r:id="rId30"/>
    <p:sldId id="284" r:id="rId31"/>
    <p:sldId id="285" r:id="rId32"/>
    <p:sldId id="287" r:id="rId33"/>
    <p:sldId id="286" r:id="rId34"/>
    <p:sldId id="289" r:id="rId35"/>
    <p:sldId id="302" r:id="rId36"/>
    <p:sldId id="288" r:id="rId37"/>
    <p:sldId id="292" r:id="rId38"/>
    <p:sldId id="290" r:id="rId39"/>
    <p:sldId id="293" r:id="rId40"/>
    <p:sldId id="294"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4595" autoAdjust="0"/>
  </p:normalViewPr>
  <p:slideViewPr>
    <p:cSldViewPr>
      <p:cViewPr varScale="1">
        <p:scale>
          <a:sx n="54" d="100"/>
          <a:sy n="54" d="100"/>
        </p:scale>
        <p:origin x="-13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16"/>
    </p:cViewPr>
  </p:sorterViewPr>
  <p:notesViewPr>
    <p:cSldViewPr>
      <p:cViewPr>
        <p:scale>
          <a:sx n="66" d="100"/>
          <a:sy n="66" d="100"/>
        </p:scale>
        <p:origin x="-979" y="123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97942D1-B1D6-48DB-B4F5-1076654B143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46797-FB8C-4D9F-A597-76D89E279335}" type="slidenum">
              <a:rPr lang="en-US"/>
              <a:pPr/>
              <a:t>1</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sz="1400" b="1"/>
              <a:t>This presentation will cover those positions that are not elected but are just as important and crucial the success of chapter activities and operations.</a:t>
            </a:r>
          </a:p>
          <a:p>
            <a:endParaRPr lang="en-US" sz="1400" b="1"/>
          </a:p>
          <a:p>
            <a:r>
              <a:rPr lang="en-US" sz="1400" b="1"/>
              <a:t>This is only an over view of these jobs and I would encourage everyone to use the resources shown here to find out more about your job.</a:t>
            </a:r>
          </a:p>
          <a:p>
            <a:endParaRPr lang="en-US" sz="1400" b="1"/>
          </a:p>
          <a:p>
            <a:endParaRPr lang="en-US" sz="14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C47F3-57D4-414A-8B90-BA019E409BE4}" type="slidenum">
              <a:rPr lang="en-US"/>
              <a:pPr/>
              <a:t>10</a:t>
            </a:fld>
            <a:endParaRPr 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pPr>
              <a:buFontTx/>
              <a:buChar char="•"/>
            </a:pPr>
            <a:r>
              <a:rPr lang="en-US" sz="1400" b="1"/>
              <a:t> It is very important that you have a PR plan and campaign.  There are plenty of resources available in the handbook and on the web site to help you develop a plan.</a:t>
            </a:r>
          </a:p>
          <a:p>
            <a:endParaRPr lang="en-US" sz="1400" b="1"/>
          </a:p>
          <a:p>
            <a:pPr>
              <a:buFontTx/>
              <a:buChar char="•"/>
            </a:pPr>
            <a:r>
              <a:rPr lang="en-US" sz="1400" b="1"/>
              <a:t>This is only a generalized list of what should be considered.</a:t>
            </a:r>
          </a:p>
          <a:p>
            <a:r>
              <a:rPr lang="en-US" sz="1400" b="1"/>
              <a:t/>
            </a:r>
            <a:br>
              <a:rPr lang="en-US" sz="1400" b="1"/>
            </a:br>
            <a:r>
              <a:rPr lang="en-US" sz="1400" b="1"/>
              <a:t>Continue to next slide for rest of list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F5FFB-9CB6-4DDA-A5A1-681AA56A87DF}" type="slidenum">
              <a:rPr lang="en-US"/>
              <a:pPr/>
              <a:t>11</a:t>
            </a:fld>
            <a:endParaRPr 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F6E5E-8B53-4609-AA25-BAD80613B85C}" type="slidenum">
              <a:rPr lang="en-US"/>
              <a:pPr/>
              <a:t>12</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pPr>
              <a:buFontTx/>
              <a:buChar char="•"/>
            </a:pPr>
            <a:r>
              <a:rPr lang="en-US" sz="1400" b="1"/>
              <a:t> Remember that Public Relations is really Community relations because you are working within a community whether it is federal government or the local community.</a:t>
            </a:r>
          </a:p>
          <a:p>
            <a:endParaRPr lang="en-US" sz="1400" b="1"/>
          </a:p>
          <a:p>
            <a:pPr>
              <a:buFontTx/>
              <a:buChar char="•"/>
            </a:pPr>
            <a:r>
              <a:rPr lang="en-US" sz="1400" b="1"/>
              <a:t>Again, this is just a sampling of what you will find in the resources that are available to each officer or committee.</a:t>
            </a:r>
          </a:p>
          <a:p>
            <a:pPr>
              <a:buFontTx/>
              <a:buChar char="•"/>
            </a:pPr>
            <a:endParaRPr lang="en-US" sz="1400" b="1"/>
          </a:p>
          <a:p>
            <a:pPr>
              <a:buFontTx/>
              <a:buChar char="•"/>
            </a:pPr>
            <a:endParaRPr lang="en-US" sz="1400" b="1"/>
          </a:p>
          <a:p>
            <a:r>
              <a:rPr lang="en-US" sz="1400" b="1"/>
              <a:t>Let’s now take a look at the Membership Chair position.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A74B4-A7EA-434B-82CE-613FFB0612A1}" type="slidenum">
              <a:rPr lang="en-US"/>
              <a:pPr/>
              <a:t>13</a:t>
            </a:fld>
            <a:endParaRPr 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3BB0B-280A-448F-BF7E-B2182D52DB57}" type="slidenum">
              <a:rPr lang="en-US"/>
              <a:pPr/>
              <a:t>14</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pPr>
              <a:buFontTx/>
              <a:buChar char="•"/>
            </a:pPr>
            <a:r>
              <a:rPr lang="en-US" sz="1400" b="1"/>
              <a:t>One of the crucial areas of chapter leadership is the Membership Chair and </a:t>
            </a:r>
            <a:r>
              <a:rPr lang="en-US" sz="1400" b="1" u="sng"/>
              <a:t>committee.</a:t>
            </a:r>
          </a:p>
          <a:p>
            <a:endParaRPr lang="en-US" sz="1400" b="1" u="sng"/>
          </a:p>
          <a:p>
            <a:pPr>
              <a:buFontTx/>
              <a:buChar char="•"/>
            </a:pPr>
            <a:r>
              <a:rPr lang="en-US" sz="1400" b="1"/>
              <a:t>NARFE’s membership must continue to grow.  The number of  members translates into what makes a difference when presenting our concerns to Congress.</a:t>
            </a:r>
          </a:p>
          <a:p>
            <a:endParaRPr lang="en-US" sz="1400" b="1"/>
          </a:p>
          <a:p>
            <a:pPr>
              <a:buFontTx/>
              <a:buChar char="•"/>
            </a:pPr>
            <a:r>
              <a:rPr lang="en-US" sz="1400" b="1"/>
              <a:t>While this is not a comprehensive list of responsibilities, this will give you an idea of what this position should accomplish.</a:t>
            </a:r>
          </a:p>
          <a:p>
            <a:endParaRPr lang="en-US" sz="14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1FB54-071C-423E-B2B9-D040C07BEC38}" type="slidenum">
              <a:rPr lang="en-US"/>
              <a:pPr/>
              <a:t>15</a:t>
            </a:fld>
            <a:endParaRPr lang="en-U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pPr>
              <a:buFontTx/>
              <a:buChar char="•"/>
            </a:pPr>
            <a:r>
              <a:rPr lang="en-US" sz="1400" b="1"/>
              <a:t>One of the crucial areas of chapter leadership is the Membership Chair and </a:t>
            </a:r>
            <a:r>
              <a:rPr lang="en-US" sz="1400" b="1" u="sng"/>
              <a:t>committee.</a:t>
            </a:r>
          </a:p>
          <a:p>
            <a:endParaRPr lang="en-US" sz="1400" b="1" u="sng"/>
          </a:p>
          <a:p>
            <a:pPr>
              <a:buFontTx/>
              <a:buChar char="•"/>
            </a:pPr>
            <a:r>
              <a:rPr lang="en-US" sz="1400" b="1"/>
              <a:t>NARFE’s membership must continue to grow.  The number of  members translates into what makes a difference when presenting our concerns to Congress.</a:t>
            </a:r>
          </a:p>
          <a:p>
            <a:endParaRPr lang="en-US" sz="1400" b="1"/>
          </a:p>
          <a:p>
            <a:pPr>
              <a:buFontTx/>
              <a:buChar char="•"/>
            </a:pPr>
            <a:r>
              <a:rPr lang="en-US" sz="1400" b="1"/>
              <a:t>While this is not a comprehensive list of responsibilities, this will give you an idea of what this position should accomplish.</a:t>
            </a:r>
          </a:p>
          <a:p>
            <a:endParaRPr lang="en-US" sz="1400"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F0ACA-6E7D-48A1-BF46-F9C89D8B6E7C}" type="slidenum">
              <a:rPr lang="en-US"/>
              <a:pPr/>
              <a:t>16</a:t>
            </a:fld>
            <a:endParaRPr lang="en-US"/>
          </a:p>
        </p:txBody>
      </p:sp>
      <p:sp>
        <p:nvSpPr>
          <p:cNvPr id="61442" name="Rectangle 2"/>
          <p:cNvSpPr>
            <a:spLocks noRot="1" noChangeArrowheads="1" noTextEdit="1"/>
          </p:cNvSpPr>
          <p:nvPr>
            <p:ph type="sldImg"/>
          </p:nvPr>
        </p:nvSpPr>
        <p:spPr>
          <a:xfrm>
            <a:off x="1803400" y="685800"/>
            <a:ext cx="2946400" cy="2209800"/>
          </a:xfrm>
          <a:ln/>
        </p:spPr>
      </p:sp>
      <p:sp>
        <p:nvSpPr>
          <p:cNvPr id="61443" name="Rectangle 3"/>
          <p:cNvSpPr>
            <a:spLocks noGrp="1" noChangeArrowheads="1"/>
          </p:cNvSpPr>
          <p:nvPr>
            <p:ph type="body" idx="1"/>
          </p:nvPr>
        </p:nvSpPr>
        <p:spPr>
          <a:xfrm>
            <a:off x="381000" y="2971800"/>
            <a:ext cx="6172200" cy="4419600"/>
          </a:xfrm>
        </p:spPr>
        <p:txBody>
          <a:bodyPr/>
          <a:lstStyle/>
          <a:p>
            <a:pPr>
              <a:lnSpc>
                <a:spcPct val="90000"/>
              </a:lnSpc>
              <a:buFontTx/>
              <a:buChar char="•"/>
            </a:pPr>
            <a:r>
              <a:rPr lang="en-US" sz="1400" b="1"/>
              <a:t>As membership chair, you and the committee must know that membership is open to retirees, active employees, spouses and surviving spouses, former employees, and former spouses eligible for survivor annuity and that the </a:t>
            </a:r>
            <a:r>
              <a:rPr lang="en-US" sz="1400" b="1" u="sng"/>
              <a:t>joining costs vary depending on type of membership.</a:t>
            </a:r>
          </a:p>
          <a:p>
            <a:pPr>
              <a:lnSpc>
                <a:spcPct val="90000"/>
              </a:lnSpc>
            </a:pPr>
            <a:endParaRPr lang="en-US" sz="1400" b="1" u="sng"/>
          </a:p>
          <a:p>
            <a:pPr>
              <a:lnSpc>
                <a:spcPct val="90000"/>
              </a:lnSpc>
              <a:buFontTx/>
              <a:buChar char="•"/>
            </a:pPr>
            <a:r>
              <a:rPr lang="en-US" sz="1400" b="1"/>
              <a:t>Be very familiar with all of the benefits and there are many.</a:t>
            </a:r>
          </a:p>
          <a:p>
            <a:pPr>
              <a:lnSpc>
                <a:spcPct val="90000"/>
              </a:lnSpc>
              <a:buFontTx/>
              <a:buChar char="•"/>
            </a:pPr>
            <a:endParaRPr lang="en-US" sz="1400" b="1"/>
          </a:p>
          <a:p>
            <a:pPr>
              <a:lnSpc>
                <a:spcPct val="90000"/>
              </a:lnSpc>
              <a:buFontTx/>
              <a:buChar char="•"/>
            </a:pPr>
            <a:r>
              <a:rPr lang="en-US" sz="1400" b="1"/>
              <a:t>Keep informed on the most current  incentive programs and make chapter members and prospects aware of them when recruiting.</a:t>
            </a:r>
          </a:p>
          <a:p>
            <a:pPr>
              <a:lnSpc>
                <a:spcPct val="90000"/>
              </a:lnSpc>
            </a:pPr>
            <a:endParaRPr lang="en-US" sz="1400" b="1"/>
          </a:p>
          <a:p>
            <a:pPr>
              <a:lnSpc>
                <a:spcPct val="90000"/>
              </a:lnSpc>
              <a:buFontTx/>
              <a:buChar char="•"/>
            </a:pPr>
            <a:r>
              <a:rPr lang="en-US" sz="1400" b="1"/>
              <a:t>Get to know all of the membership forms and how they apply.  Make sure you always have copies available to give to prospective members or current members who are interested in changing their membership payment or status</a:t>
            </a:r>
          </a:p>
          <a:p>
            <a:pPr>
              <a:lnSpc>
                <a:spcPct val="90000"/>
              </a:lnSpc>
            </a:pPr>
            <a:endParaRPr lang="en-US" sz="1400" b="1"/>
          </a:p>
          <a:p>
            <a:pPr>
              <a:lnSpc>
                <a:spcPct val="90000"/>
              </a:lnSpc>
              <a:buFontTx/>
              <a:buChar char="•"/>
            </a:pPr>
            <a:r>
              <a:rPr lang="en-US" sz="1400" b="1"/>
              <a:t>Learn to use the membership reports to retain members, identify potential members and provide services to existing members.</a:t>
            </a:r>
          </a:p>
          <a:p>
            <a:pPr>
              <a:lnSpc>
                <a:spcPct val="90000"/>
              </a:lnSpc>
            </a:pPr>
            <a:endParaRPr lang="en-US" sz="1400" b="1"/>
          </a:p>
          <a:p>
            <a:pPr>
              <a:lnSpc>
                <a:spcPct val="90000"/>
              </a:lnSpc>
              <a:buFontTx/>
              <a:buChar char="•"/>
            </a:pPr>
            <a:r>
              <a:rPr lang="en-US" sz="1400" b="1"/>
              <a:t>The NARFE web site can provide almost everything you need to be an effective membership chair.</a:t>
            </a:r>
          </a:p>
          <a:p>
            <a:pPr>
              <a:lnSpc>
                <a:spcPct val="90000"/>
              </a:lnSpc>
              <a:buFontTx/>
              <a:buChar char="•"/>
            </a:pPr>
            <a:endParaRPr lang="en-US" sz="1400" b="1"/>
          </a:p>
          <a:p>
            <a:pPr>
              <a:lnSpc>
                <a:spcPct val="90000"/>
              </a:lnSpc>
              <a:buFontTx/>
              <a:buChar char="•"/>
            </a:pPr>
            <a:r>
              <a:rPr lang="en-US" sz="1400" b="1"/>
              <a:t>  If you don’t have access to the web site, have someone download them for you or order them through the NARFE Publications department using the F-18 form.  Remember they are at no cost you or the chapter.</a:t>
            </a:r>
          </a:p>
          <a:p>
            <a:pPr>
              <a:lnSpc>
                <a:spcPct val="90000"/>
              </a:lnSpc>
            </a:pPr>
            <a:endParaRPr lang="en-US" sz="1400"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68466-33F0-47AE-B56A-5E9A9EA7D979}" type="slidenum">
              <a:rPr lang="en-US"/>
              <a:pPr/>
              <a:t>17</a:t>
            </a:fld>
            <a:endParaRPr lang="en-US"/>
          </a:p>
        </p:txBody>
      </p:sp>
      <p:sp>
        <p:nvSpPr>
          <p:cNvPr id="62466" name="Rectangle 2"/>
          <p:cNvSpPr>
            <a:spLocks noRot="1" noChangeArrowheads="1" noTextEdit="1"/>
          </p:cNvSpPr>
          <p:nvPr>
            <p:ph type="sldImg"/>
          </p:nvPr>
        </p:nvSpPr>
        <p:spPr>
          <a:xfrm>
            <a:off x="1676400" y="609600"/>
            <a:ext cx="3352800" cy="2514600"/>
          </a:xfrm>
          <a:ln/>
        </p:spPr>
      </p:sp>
      <p:sp>
        <p:nvSpPr>
          <p:cNvPr id="62467" name="Rectangle 3"/>
          <p:cNvSpPr>
            <a:spLocks noGrp="1" noChangeArrowheads="1"/>
          </p:cNvSpPr>
          <p:nvPr>
            <p:ph type="body" idx="1"/>
          </p:nvPr>
        </p:nvSpPr>
        <p:spPr>
          <a:xfrm>
            <a:off x="685800" y="3429000"/>
            <a:ext cx="5486400" cy="4114800"/>
          </a:xfrm>
        </p:spPr>
        <p:txBody>
          <a:bodyPr/>
          <a:lstStyle/>
          <a:p>
            <a:r>
              <a:rPr lang="en-US" sz="1400" b="1"/>
              <a:t>Additional important tools that you will want to review and have available.</a:t>
            </a:r>
          </a:p>
          <a:p>
            <a:endParaRPr lang="en-US" sz="1400" b="1"/>
          </a:p>
          <a:p>
            <a:pPr>
              <a:buFontTx/>
              <a:buChar char="•"/>
            </a:pPr>
            <a:r>
              <a:rPr lang="en-US" sz="1400" b="1"/>
              <a:t>Membership Development Manual provides guidance on all areas including planning, recruiting, retention, leadership and member services.  This has excellent examples of the many forms and tools to track and update membership requirements.</a:t>
            </a:r>
          </a:p>
          <a:p>
            <a:pPr>
              <a:buFontTx/>
              <a:buChar char="•"/>
            </a:pPr>
            <a:endParaRPr lang="en-US" sz="1400" b="1"/>
          </a:p>
          <a:p>
            <a:pPr>
              <a:buFontTx/>
              <a:buChar char="•"/>
            </a:pPr>
            <a:r>
              <a:rPr lang="en-US" sz="1400" b="1"/>
              <a:t>The Letter book is a compilation of sample letters appropriate for all situations dealing with membership</a:t>
            </a:r>
          </a:p>
          <a:p>
            <a:pPr>
              <a:buFontTx/>
              <a:buChar char="•"/>
            </a:pPr>
            <a:endParaRPr lang="en-US" sz="1400" b="1"/>
          </a:p>
          <a:p>
            <a:pPr>
              <a:buFontTx/>
              <a:buChar char="•"/>
            </a:pPr>
            <a:r>
              <a:rPr lang="en-US" sz="1400" b="1"/>
              <a:t>The Recruiter’s Journal is a quarterly publication with many recruiting/retention ideas and will be the place to go for that latest incentives, programs and updates.</a:t>
            </a:r>
          </a:p>
          <a:p>
            <a:endParaRPr lang="en-US" sz="1400" b="1"/>
          </a:p>
          <a:p>
            <a:pPr>
              <a:buFontTx/>
              <a:buChar char="•"/>
            </a:pPr>
            <a:r>
              <a:rPr lang="en-US" sz="1400" b="1"/>
              <a:t>The two NARFE Recruiting Posters can be downloaded from the web site or ordered and can be copied to use throughout your recruiting area.  Always have a few of them on hand.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AAF8A-2EFB-4199-9999-951D43ED9213}" type="slidenum">
              <a:rPr lang="en-US"/>
              <a:pPr/>
              <a:t>18</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r>
              <a:rPr lang="en-US" sz="1400" b="1"/>
              <a:t>Maintain a stock of membership forms and make sure that members in your chapter also have a few to carry with them.  You never know when a conversation will end up with a new member.</a:t>
            </a:r>
          </a:p>
          <a:p>
            <a:endParaRPr lang="en-US" sz="1400" b="1"/>
          </a:p>
          <a:p>
            <a:pPr>
              <a:buFontTx/>
              <a:buChar char="•"/>
            </a:pPr>
            <a:r>
              <a:rPr lang="en-US" sz="1400" b="1"/>
              <a:t>Also having Dues Withholding information available is a good way to ensure we don’t loose those new members.</a:t>
            </a:r>
          </a:p>
          <a:p>
            <a:pPr>
              <a:buFontTx/>
              <a:buChar char="•"/>
            </a:pPr>
            <a:endParaRPr lang="en-US" sz="1400" b="1"/>
          </a:p>
          <a:p>
            <a:pPr>
              <a:buFontTx/>
              <a:buChar char="•"/>
            </a:pPr>
            <a:r>
              <a:rPr lang="en-US" sz="1400" b="1"/>
              <a:t>National life members again is an excellent retention tool so be prepared to make it available to members and prospects.</a:t>
            </a:r>
          </a:p>
          <a:p>
            <a:pPr>
              <a:buFontTx/>
              <a:buChar char="•"/>
            </a:pPr>
            <a:endParaRPr lang="en-US" sz="1400" b="1"/>
          </a:p>
          <a:p>
            <a:pPr>
              <a:buFontTx/>
              <a:buChar char="•"/>
            </a:pPr>
            <a:r>
              <a:rPr lang="en-US" sz="1400" b="1"/>
              <a:t>Become familiar with the requirements for Distinguished member.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5A52B-DE93-4E5E-9376-7C41CAC7D847}" type="slidenum">
              <a:rPr lang="en-US"/>
              <a:pPr/>
              <a:t>19</a:t>
            </a:fld>
            <a:endParaRPr lang="en-US"/>
          </a:p>
        </p:txBody>
      </p:sp>
      <p:sp>
        <p:nvSpPr>
          <p:cNvPr id="64514" name="Rectangle 2"/>
          <p:cNvSpPr>
            <a:spLocks noRot="1" noChangeArrowheads="1" noTextEdit="1"/>
          </p:cNvSpPr>
          <p:nvPr>
            <p:ph type="sldImg"/>
          </p:nvPr>
        </p:nvSpPr>
        <p:spPr>
          <a:xfrm>
            <a:off x="1435100" y="457200"/>
            <a:ext cx="3759200" cy="2819400"/>
          </a:xfrm>
          <a:ln/>
        </p:spPr>
      </p:sp>
      <p:sp>
        <p:nvSpPr>
          <p:cNvPr id="64515" name="Rectangle 3"/>
          <p:cNvSpPr>
            <a:spLocks noGrp="1" noChangeArrowheads="1"/>
          </p:cNvSpPr>
          <p:nvPr>
            <p:ph type="body" idx="1"/>
          </p:nvPr>
        </p:nvSpPr>
        <p:spPr>
          <a:xfrm>
            <a:off x="685800" y="3581400"/>
            <a:ext cx="5486400" cy="4114800"/>
          </a:xfrm>
        </p:spPr>
        <p:txBody>
          <a:bodyPr/>
          <a:lstStyle/>
          <a:p>
            <a:r>
              <a:rPr lang="en-US" sz="1400" b="1"/>
              <a:t>Be sure to use the different Chapter member reports as part of your overall membership plan.  It is very important that you fully understand how to read these forms and the information they provide when setting and achieving your  membership goals.</a:t>
            </a:r>
          </a:p>
          <a:p>
            <a:endParaRPr lang="en-US" sz="1400" b="1"/>
          </a:p>
          <a:p>
            <a:pPr>
              <a:buFontTx/>
              <a:buChar char="•"/>
            </a:pPr>
            <a:r>
              <a:rPr lang="en-US" sz="1400" b="1"/>
              <a:t>IMPORTANT POINT:  All of the reports are on the NARFE web site where you can download them in one of three formats.  You will need to know the Chapter ID and Password in order to access them.  You should ask your chapter president for that ID and Password.</a:t>
            </a:r>
          </a:p>
          <a:p>
            <a:endParaRPr lang="en-US" sz="1400" b="1"/>
          </a:p>
          <a:p>
            <a:pPr>
              <a:buFontTx/>
              <a:buChar char="•"/>
            </a:pPr>
            <a:r>
              <a:rPr lang="en-US" sz="1400" b="1"/>
              <a:t>M-112 – Monthly Chapter activity report - National sends one copy to membership chairs and chapter presidents each month.  By getting them on-line you will always be current and have valuable information available to implement your membership plans.</a:t>
            </a:r>
          </a:p>
          <a:p>
            <a:endParaRPr lang="en-US" sz="1400" b="1"/>
          </a:p>
          <a:p>
            <a:pPr>
              <a:buFontTx/>
              <a:buChar char="•"/>
            </a:pPr>
            <a:r>
              <a:rPr lang="en-US" sz="1400" b="1"/>
              <a:t> The M-114 is now available quarterly and will be the tool you use to keep your membership up to date.  Any corrections or additions should be noted and a copy returned to National.</a:t>
            </a:r>
          </a:p>
          <a:p>
            <a:pPr>
              <a:buFontTx/>
              <a:buChar char="•"/>
            </a:pPr>
            <a:endParaRPr lang="en-US" sz="14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BD46D-E896-4E67-B737-07388A08B8CB}" type="slidenum">
              <a:rPr lang="en-US"/>
              <a:pPr/>
              <a:t>2</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a:xfrm>
            <a:off x="304800" y="4191000"/>
            <a:ext cx="6248400" cy="4267200"/>
          </a:xfrm>
        </p:spPr>
        <p:txBody>
          <a:bodyPr/>
          <a:lstStyle/>
          <a:p>
            <a:r>
              <a:rPr lang="en-US"/>
              <a:t>These positions and committees should be considered the most important ones to healthy and effective chapter operations.  Some chapters may combine duties because of size of membership or difficulty in recruiting chairs.  Today we will only look at the following key positions:</a:t>
            </a:r>
          </a:p>
          <a:p>
            <a:r>
              <a:rPr lang="en-US"/>
              <a:t> </a:t>
            </a:r>
          </a:p>
          <a:p>
            <a:r>
              <a:rPr lang="en-US" b="1" u="sng"/>
              <a:t>NOTE:  This is a brief decription of the job and may be reviewed if there is time.</a:t>
            </a:r>
          </a:p>
          <a:p>
            <a:endParaRPr lang="en-US" b="1" u="sng"/>
          </a:p>
          <a:p>
            <a:r>
              <a:rPr lang="en-US" b="1"/>
              <a:t>Public Relations Officer/committee</a:t>
            </a:r>
            <a:r>
              <a:rPr lang="en-US"/>
              <a:t> – Provides positive communication with media and local public concerning NARFE.  </a:t>
            </a:r>
          </a:p>
          <a:p>
            <a:r>
              <a:rPr lang="en-US" b="1"/>
              <a:t>Service Officer</a:t>
            </a:r>
            <a:r>
              <a:rPr lang="en-US"/>
              <a:t> – Assist chapter members with problems involving obtaining and retaining retirement and health benefits</a:t>
            </a:r>
          </a:p>
          <a:p>
            <a:r>
              <a:rPr lang="en-US"/>
              <a:t> </a:t>
            </a:r>
            <a:r>
              <a:rPr lang="en-US" b="1"/>
              <a:t>Membership</a:t>
            </a:r>
            <a:r>
              <a:rPr lang="en-US"/>
              <a:t> – Develops membership plans for recruiting eligible retirees, their spouses and survivors and current federal employees to join NARFE</a:t>
            </a:r>
          </a:p>
          <a:p>
            <a:r>
              <a:rPr lang="en-US" b="1"/>
              <a:t>Legislative </a:t>
            </a:r>
            <a:r>
              <a:rPr lang="en-US"/>
              <a:t>– Informs</a:t>
            </a:r>
            <a:r>
              <a:rPr lang="en-US" sz="1000"/>
              <a:t> members of proposed local, state and national legislation and regulations that affect federal retirees, spouses and survivors.  May also be NARFE-PAC Chair</a:t>
            </a:r>
          </a:p>
          <a:p>
            <a:r>
              <a:rPr lang="en-US" b="1"/>
              <a:t>Newsletter Editor</a:t>
            </a:r>
            <a:r>
              <a:rPr lang="en-US"/>
              <a:t> – Disseminates chapter information to members who are unable to attend meetings and to publicize chapter affairs.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28F61-8733-41CD-AB18-025002570A07}" type="slidenum">
              <a:rPr lang="en-US"/>
              <a:pPr/>
              <a:t>20</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pPr>
              <a:buFontTx/>
              <a:buChar char="•"/>
            </a:pPr>
            <a:r>
              <a:rPr lang="en-US" sz="1400" b="1"/>
              <a:t>A-220 - Working with the Treasurer, the A-220 report will keep you current on who has paid dues which may not be reflected on the monthly M-112.  </a:t>
            </a:r>
          </a:p>
          <a:p>
            <a:pPr>
              <a:buFontTx/>
              <a:buChar char="•"/>
            </a:pPr>
            <a:endParaRPr lang="en-US" sz="1400" b="1"/>
          </a:p>
          <a:p>
            <a:pPr>
              <a:buFontTx/>
              <a:buChar char="•"/>
            </a:pPr>
            <a:r>
              <a:rPr lang="en-US" sz="1400" b="1" u="sng"/>
              <a:t>W-101</a:t>
            </a:r>
            <a:r>
              <a:rPr lang="en-US" sz="1400" b="1"/>
              <a:t> – This reports tells who have signed up for dues withholding and may be very important when making membership retention plans such as the Retention/Attention program.</a:t>
            </a:r>
          </a:p>
          <a:p>
            <a:pPr>
              <a:buFontTx/>
              <a:buChar char="•"/>
            </a:pPr>
            <a:endParaRPr lang="en-US" sz="1400" b="1"/>
          </a:p>
          <a:p>
            <a:pPr>
              <a:buFontTx/>
              <a:buChar char="•"/>
            </a:pPr>
            <a:r>
              <a:rPr lang="en-US" sz="1400" b="1"/>
              <a:t>NEXT SLIDE</a:t>
            </a:r>
          </a:p>
          <a:p>
            <a:endParaRPr lang="en-US" sz="1400"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DFB2D-9D84-4205-BECB-0860B43E3D22}" type="slidenum">
              <a:rPr lang="en-US"/>
              <a:pPr/>
              <a:t>21</a:t>
            </a:fld>
            <a:endParaRPr 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pPr>
              <a:buFontTx/>
              <a:buChar char="•"/>
            </a:pPr>
            <a:endParaRPr lang="en-US" sz="1400" b="1"/>
          </a:p>
          <a:p>
            <a:pPr>
              <a:buFontTx/>
              <a:buChar char="•"/>
            </a:pPr>
            <a:r>
              <a:rPr lang="en-US" sz="1400" b="1"/>
              <a:t>M-110 - Monthly each chapter is recorded on the federation report M-110.  Your chapter president or the Federation Membership chair will provide you with this report.  It is a good way to check to make sure your reports are accurate.</a:t>
            </a:r>
          </a:p>
          <a:p>
            <a:endParaRPr lang="en-US" sz="1400"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2C432-EC6B-4FEE-B5C1-4FCE4616F527}" type="slidenum">
              <a:rPr lang="en-US"/>
              <a:pPr/>
              <a:t>22</a:t>
            </a:fld>
            <a:endParaRPr lang="en-US"/>
          </a:p>
        </p:txBody>
      </p:sp>
      <p:sp>
        <p:nvSpPr>
          <p:cNvPr id="66562" name="Rectangle 2"/>
          <p:cNvSpPr>
            <a:spLocks noRot="1" noChangeArrowheads="1" noTextEdit="1"/>
          </p:cNvSpPr>
          <p:nvPr>
            <p:ph type="sldImg"/>
          </p:nvPr>
        </p:nvSpPr>
        <p:spPr>
          <a:xfrm>
            <a:off x="1511300" y="914400"/>
            <a:ext cx="3657600" cy="2743200"/>
          </a:xfrm>
          <a:ln/>
        </p:spPr>
      </p:sp>
      <p:sp>
        <p:nvSpPr>
          <p:cNvPr id="66563" name="Rectangle 3"/>
          <p:cNvSpPr>
            <a:spLocks noGrp="1" noChangeArrowheads="1"/>
          </p:cNvSpPr>
          <p:nvPr>
            <p:ph type="body" idx="1"/>
          </p:nvPr>
        </p:nvSpPr>
        <p:spPr>
          <a:xfrm>
            <a:off x="685800" y="3810000"/>
            <a:ext cx="5486400" cy="4114800"/>
          </a:xfrm>
        </p:spPr>
        <p:txBody>
          <a:bodyPr/>
          <a:lstStyle/>
          <a:p>
            <a:pPr>
              <a:lnSpc>
                <a:spcPct val="90000"/>
              </a:lnSpc>
            </a:pPr>
            <a:r>
              <a:rPr lang="en-US" sz="1400" b="1"/>
              <a:t>Here are some things you will want to do early on as membership chair.</a:t>
            </a:r>
          </a:p>
          <a:p>
            <a:pPr>
              <a:lnSpc>
                <a:spcPct val="90000"/>
              </a:lnSpc>
            </a:pPr>
            <a:r>
              <a:rPr lang="en-US" sz="1400" b="1"/>
              <a:t>Bullet 1 and 2:</a:t>
            </a:r>
          </a:p>
          <a:p>
            <a:pPr lvl="1">
              <a:lnSpc>
                <a:spcPct val="90000"/>
              </a:lnSpc>
            </a:pPr>
            <a:r>
              <a:rPr lang="en-US" sz="1400" b="1"/>
              <a:t>Form a membership committee - Keep in mind that it is always easier and more effective to have a  group of people to share the workload and job.</a:t>
            </a:r>
          </a:p>
          <a:p>
            <a:pPr>
              <a:lnSpc>
                <a:spcPct val="90000"/>
              </a:lnSpc>
            </a:pPr>
            <a:endParaRPr lang="en-US" sz="1400" b="1"/>
          </a:p>
          <a:p>
            <a:pPr>
              <a:lnSpc>
                <a:spcPct val="90000"/>
              </a:lnSpc>
              <a:buFontTx/>
              <a:buChar char="•"/>
            </a:pPr>
            <a:r>
              <a:rPr lang="en-US" sz="1400" b="1"/>
              <a:t>Bullet 3:  The Federation Membership Chair will inform you when to submit your yearly plan.  By having an approved plan,  there may be matching funds to support your chapter’s effort.  Check the Federation web site for details at www.narfewa.net.</a:t>
            </a:r>
          </a:p>
          <a:p>
            <a:pPr>
              <a:lnSpc>
                <a:spcPct val="90000"/>
              </a:lnSpc>
              <a:buFontTx/>
              <a:buChar char="•"/>
            </a:pPr>
            <a:endParaRPr lang="en-US" sz="1400" b="1"/>
          </a:p>
          <a:p>
            <a:pPr>
              <a:lnSpc>
                <a:spcPct val="90000"/>
              </a:lnSpc>
              <a:buFontTx/>
              <a:buChar char="•"/>
            </a:pPr>
            <a:r>
              <a:rPr lang="en-US" sz="1400" b="1"/>
              <a:t>  Recruit where ever you can.  Health Fairs, pre-retirement seminars, community event and activities such as local fairs, farmers markets, etc.</a:t>
            </a:r>
          </a:p>
          <a:p>
            <a:pPr>
              <a:lnSpc>
                <a:spcPct val="90000"/>
              </a:lnSpc>
              <a:buFontTx/>
              <a:buChar char="•"/>
            </a:pPr>
            <a:endParaRPr lang="en-US" sz="1400" b="1"/>
          </a:p>
          <a:p>
            <a:pPr>
              <a:lnSpc>
                <a:spcPct val="90000"/>
              </a:lnSpc>
              <a:buFontTx/>
              <a:buChar char="•"/>
            </a:pPr>
            <a:r>
              <a:rPr lang="en-US" sz="1400" b="1"/>
              <a:t> Be the VOICE for NARFE</a:t>
            </a:r>
          </a:p>
          <a:p>
            <a:pPr>
              <a:lnSpc>
                <a:spcPct val="90000"/>
              </a:lnSpc>
              <a:buFontTx/>
              <a:buChar char="•"/>
            </a:pPr>
            <a:endParaRPr lang="en-US" sz="1400" b="1"/>
          </a:p>
          <a:p>
            <a:pPr>
              <a:lnSpc>
                <a:spcPct val="90000"/>
              </a:lnSpc>
              <a:buFontTx/>
              <a:buChar char="•"/>
            </a:pPr>
            <a:r>
              <a:rPr lang="en-US" sz="1400" b="1"/>
              <a:t>Make sure you report your activities to members of the chapter and ask for this help frequently</a:t>
            </a:r>
          </a:p>
          <a:p>
            <a:pPr>
              <a:lnSpc>
                <a:spcPct val="90000"/>
              </a:lnSpc>
            </a:pPr>
            <a:endParaRPr lang="en-US" sz="1400"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0996C-4F45-4839-A0A2-37D0392DF819}" type="slidenum">
              <a:rPr lang="en-US"/>
              <a:pPr/>
              <a:t>23</a:t>
            </a:fld>
            <a:endParaRPr lang="en-US"/>
          </a:p>
        </p:txBody>
      </p:sp>
      <p:sp>
        <p:nvSpPr>
          <p:cNvPr id="120834" name="Rectangle 2"/>
          <p:cNvSpPr>
            <a:spLocks noRot="1" noChangeArrowheads="1" noTextEdit="1"/>
          </p:cNvSpPr>
          <p:nvPr>
            <p:ph type="sldImg"/>
          </p:nvPr>
        </p:nvSpPr>
        <p:spPr>
          <a:ln/>
        </p:spPr>
      </p:sp>
      <p:sp>
        <p:nvSpPr>
          <p:cNvPr id="120836" name="Rectangle 4"/>
          <p:cNvSpPr>
            <a:spLocks noGrp="1" noChangeArrowheads="1"/>
          </p:cNvSpPr>
          <p:nvPr>
            <p:ph type="body" idx="1"/>
          </p:nvPr>
        </p:nvSpPr>
        <p:spPr/>
        <p:txBody>
          <a:bodyPr/>
          <a:lstStyle/>
          <a:p>
            <a:r>
              <a:rPr lang="en-US" sz="1400" b="1"/>
              <a:t>Another very important officer in your chapter is the Service Officer so what are their duties</a:t>
            </a:r>
          </a:p>
          <a:p>
            <a:endParaRPr lang="en-US" sz="1400"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FC0C8-758D-42F7-8A77-2A260309346E}" type="slidenum">
              <a:rPr lang="en-US"/>
              <a:pPr/>
              <a:t>24</a:t>
            </a:fld>
            <a:endParaRPr 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sz="1400" b="1"/>
              <a:t>The Chapter Services officer is a key figure in the operation of an effective and efficient service program.</a:t>
            </a:r>
          </a:p>
          <a:p>
            <a:endParaRPr lang="en-US" sz="1400" b="1"/>
          </a:p>
          <a:p>
            <a:r>
              <a:rPr lang="en-US" sz="1400" b="1"/>
              <a:t>The roles and responsibilities are extensive but very rewarding.</a:t>
            </a:r>
          </a:p>
          <a:p>
            <a:endParaRPr lang="en-US" sz="1400" b="1"/>
          </a:p>
          <a:p>
            <a:r>
              <a:rPr lang="en-US" sz="1400" b="1"/>
              <a:t>REVIEW LIST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C1C72-C0F8-4986-93D0-E2F43D14CBEB}" type="slidenum">
              <a:rPr lang="en-US"/>
              <a:pPr/>
              <a:t>25</a:t>
            </a:fld>
            <a:endParaRPr 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sz="1400" b="1"/>
              <a:t>These are the primary areas that a Service Officer may be called upon to provide assistance.  </a:t>
            </a:r>
          </a:p>
          <a:p>
            <a:endParaRPr lang="en-US" sz="1400"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559029-A84A-4246-B82B-B1CC05F2CF84}" type="slidenum">
              <a:rPr lang="en-US"/>
              <a:pPr/>
              <a:t>26</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36D99-8989-4D65-B649-B12CC7492BFB}" type="slidenum">
              <a:rPr lang="en-US"/>
              <a:pPr/>
              <a:t>27</a:t>
            </a:fld>
            <a:endParaRPr lang="en-US"/>
          </a:p>
        </p:txBody>
      </p:sp>
      <p:sp>
        <p:nvSpPr>
          <p:cNvPr id="72706" name="Rectangle 2"/>
          <p:cNvSpPr>
            <a:spLocks noRot="1" noChangeArrowheads="1" noTextEdit="1"/>
          </p:cNvSpPr>
          <p:nvPr>
            <p:ph type="sldImg"/>
          </p:nvPr>
        </p:nvSpPr>
        <p:spPr>
          <a:xfrm>
            <a:off x="1765300" y="533400"/>
            <a:ext cx="3556000" cy="2667000"/>
          </a:xfrm>
          <a:ln/>
        </p:spPr>
      </p:sp>
      <p:sp>
        <p:nvSpPr>
          <p:cNvPr id="72707" name="Rectangle 3"/>
          <p:cNvSpPr>
            <a:spLocks noGrp="1" noChangeArrowheads="1"/>
          </p:cNvSpPr>
          <p:nvPr>
            <p:ph type="body" idx="1"/>
          </p:nvPr>
        </p:nvSpPr>
        <p:spPr>
          <a:xfrm>
            <a:off x="381000" y="3505200"/>
            <a:ext cx="6096000" cy="4114800"/>
          </a:xfrm>
        </p:spPr>
        <p:txBody>
          <a:bodyPr/>
          <a:lstStyle/>
          <a:p>
            <a:pPr>
              <a:buFontTx/>
              <a:buChar char="•"/>
            </a:pPr>
            <a:r>
              <a:rPr lang="en-US" sz="1400" b="1"/>
              <a:t>The NARFE web site can provide almost everything you need to be an effective Service Officer or you can order materials with F-18.</a:t>
            </a:r>
          </a:p>
          <a:p>
            <a:pPr>
              <a:buFontTx/>
              <a:buChar char="•"/>
            </a:pPr>
            <a:endParaRPr lang="en-US" sz="1400" b="1"/>
          </a:p>
          <a:p>
            <a:pPr>
              <a:buFontTx/>
              <a:buChar char="•"/>
            </a:pPr>
            <a:r>
              <a:rPr lang="en-US" sz="1400" b="1"/>
              <a:t>The Service Officers Guide is a comprehensive publication guiding you through  the many aspects of servicing members and gives examples of the forms</a:t>
            </a:r>
          </a:p>
          <a:p>
            <a:pPr>
              <a:buFontTx/>
              <a:buChar char="•"/>
            </a:pPr>
            <a:endParaRPr lang="en-US" sz="1400" b="1"/>
          </a:p>
          <a:p>
            <a:pPr>
              <a:buFontTx/>
              <a:buChar char="•"/>
            </a:pPr>
            <a:r>
              <a:rPr lang="en-US" sz="1400" b="1"/>
              <a:t>The Chapter Services Officer pamphlet (F-58)  is a brief outline of duties and a good guide to start you off on the right foot.</a:t>
            </a:r>
          </a:p>
          <a:p>
            <a:pPr>
              <a:buFontTx/>
              <a:buChar char="•"/>
            </a:pPr>
            <a:endParaRPr lang="en-US" sz="1400" b="1"/>
          </a:p>
          <a:p>
            <a:pPr>
              <a:buFontTx/>
              <a:buChar char="•"/>
            </a:pPr>
            <a:r>
              <a:rPr lang="en-US" sz="1400" b="1"/>
              <a:t>Each member should be familiar with the F-107 Service Officers and Centers pamphlet</a:t>
            </a:r>
          </a:p>
          <a:p>
            <a:pPr>
              <a:buFontTx/>
              <a:buChar char="•"/>
            </a:pPr>
            <a:endParaRPr lang="en-US" sz="1400" b="1"/>
          </a:p>
          <a:p>
            <a:pPr>
              <a:buFontTx/>
              <a:buChar char="•"/>
            </a:pPr>
            <a:r>
              <a:rPr lang="en-US" sz="1400" b="1"/>
              <a:t>The Quarterly News has latest topics that will benefit you.  The new Q&amp;A book now has those frequently asked question with answers that will help you provide information requested.</a:t>
            </a:r>
          </a:p>
          <a:p>
            <a:endParaRPr lang="en-US" sz="1400" b="1"/>
          </a:p>
          <a:p>
            <a:pPr>
              <a:buFontTx/>
              <a:buChar char="•"/>
            </a:pPr>
            <a:r>
              <a:rPr lang="en-US" sz="1400" b="1"/>
              <a:t>The Federation Service Officer also sends a quarterly newsletter that will keep you current with information.</a:t>
            </a:r>
          </a:p>
          <a:p>
            <a:pPr>
              <a:buFontTx/>
              <a:buChar char="•"/>
            </a:pPr>
            <a:endParaRPr lang="en-US" sz="1400" b="1"/>
          </a:p>
          <a:p>
            <a:pPr>
              <a:buFontTx/>
              <a:buChar char="•"/>
            </a:pPr>
            <a:r>
              <a:rPr lang="en-US" sz="1400" b="1"/>
              <a:t>OPM produced two pamphlets RI-20-59 “Information for Annuitants” and RI-25-26 “Information for Survivor Annuitants as well.</a:t>
            </a:r>
          </a:p>
          <a:p>
            <a:pPr>
              <a:buFontTx/>
              <a:buChar char="•"/>
            </a:pPr>
            <a:endParaRPr lang="en-US" sz="1400" b="1"/>
          </a:p>
          <a:p>
            <a:pPr>
              <a:buFontTx/>
              <a:buChar char="•"/>
            </a:pPr>
            <a:endParaRPr lang="en-US" sz="1400" b="1"/>
          </a:p>
          <a:p>
            <a:endParaRPr lang="en-US" sz="1400" b="1"/>
          </a:p>
          <a:p>
            <a:pPr>
              <a:buFontTx/>
              <a:buChar char="•"/>
            </a:pPr>
            <a:endParaRPr lang="en-US" sz="1400" b="1"/>
          </a:p>
          <a:p>
            <a:endParaRPr lang="en-US" sz="1400" b="1"/>
          </a:p>
          <a:p>
            <a:pPr>
              <a:buFontTx/>
              <a:buChar char="•"/>
            </a:pPr>
            <a:endParaRPr lang="en-US" sz="1400"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B298A3-14EB-405D-836D-7C5EDCDED205}" type="slidenum">
              <a:rPr lang="en-US"/>
              <a:pPr/>
              <a:t>28</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sz="1400" b="1"/>
              <a:t>These are just a few of the areas that you may encounter so you should be familiar with them generally and knowledgeable about where to find additional information or contact information</a:t>
            </a:r>
          </a:p>
          <a:p>
            <a:endParaRPr lang="en-US" sz="1400"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19936-F8C2-46CA-B746-3A33B4B7AF32}" type="slidenum">
              <a:rPr lang="en-US"/>
              <a:pPr/>
              <a:t>29</a:t>
            </a:fld>
            <a:endParaRPr lang="en-US"/>
          </a:p>
        </p:txBody>
      </p:sp>
      <p:sp>
        <p:nvSpPr>
          <p:cNvPr id="122882" name="Rectangle 2"/>
          <p:cNvSpPr>
            <a:spLocks noRot="1" noChangeArrowheads="1" noTextEdit="1"/>
          </p:cNvSpPr>
          <p:nvPr>
            <p:ph type="sldImg"/>
          </p:nvPr>
        </p:nvSpPr>
        <p:spPr>
          <a:ln/>
        </p:spPr>
      </p:sp>
      <p:sp>
        <p:nvSpPr>
          <p:cNvPr id="122884" name="Rectangle 4"/>
          <p:cNvSpPr>
            <a:spLocks noGrp="1" noChangeArrowheads="1"/>
          </p:cNvSpPr>
          <p:nvPr>
            <p:ph type="body" idx="1"/>
          </p:nvPr>
        </p:nvSpPr>
        <p:spPr>
          <a:noFill/>
          <a:ln/>
        </p:spPr>
        <p:txBody>
          <a:bodyPr/>
          <a:lstStyle/>
          <a:p>
            <a:r>
              <a:rPr lang="en-US" sz="1400" b="1"/>
              <a:t>The primary function of NARFE is legislative as shown here.</a:t>
            </a:r>
          </a:p>
          <a:p>
            <a:endParaRPr lang="en-US" sz="1400" b="1"/>
          </a:p>
          <a:p>
            <a:r>
              <a:rPr lang="en-US" sz="1400" b="1"/>
              <a:t>NARFE’s clout for political power and influence is at the grassroots level which relies upon its members to make our voices heard.</a:t>
            </a:r>
          </a:p>
          <a:p>
            <a:endParaRPr lang="en-US" sz="1400" b="1"/>
          </a:p>
          <a:p>
            <a:r>
              <a:rPr lang="en-US" sz="1400" b="1"/>
              <a:t>The Legislative chair and committee provides the expertise and direction to enable members to present our position and voice.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AA7D5-5B00-4E91-BE0C-4B52B45E03DC}" type="slidenum">
              <a:rPr lang="en-US"/>
              <a:pPr/>
              <a:t>3</a:t>
            </a:fld>
            <a:endParaRPr lang="en-US"/>
          </a:p>
        </p:txBody>
      </p:sp>
      <p:sp>
        <p:nvSpPr>
          <p:cNvPr id="21506" name="Rectangle 2"/>
          <p:cNvSpPr>
            <a:spLocks noRot="1" noChangeArrowheads="1" noTextEdit="1"/>
          </p:cNvSpPr>
          <p:nvPr>
            <p:ph type="sldImg"/>
          </p:nvPr>
        </p:nvSpPr>
        <p:spPr>
          <a:xfrm>
            <a:off x="1219200" y="609600"/>
            <a:ext cx="4572000" cy="3429000"/>
          </a:xfrm>
          <a:ln/>
        </p:spPr>
      </p:sp>
      <p:sp>
        <p:nvSpPr>
          <p:cNvPr id="21507" name="Rectangle 3"/>
          <p:cNvSpPr>
            <a:spLocks noGrp="1" noChangeArrowheads="1"/>
          </p:cNvSpPr>
          <p:nvPr>
            <p:ph type="body" idx="1"/>
          </p:nvPr>
        </p:nvSpPr>
        <p:spPr>
          <a:xfrm>
            <a:off x="381000" y="4191000"/>
            <a:ext cx="6172200" cy="4572000"/>
          </a:xfrm>
        </p:spPr>
        <p:txBody>
          <a:bodyPr/>
          <a:lstStyle/>
          <a:p>
            <a:pPr>
              <a:lnSpc>
                <a:spcPct val="80000"/>
              </a:lnSpc>
            </a:pPr>
            <a:r>
              <a:rPr lang="en-US" b="1"/>
              <a:t>While many chapters may have some or all of these following committees,  the chapter will determine those most important to the chapter and the ability to find people to serve.   The asterisk positions would be considered key positions.</a:t>
            </a:r>
          </a:p>
          <a:p>
            <a:pPr>
              <a:lnSpc>
                <a:spcPct val="80000"/>
              </a:lnSpc>
            </a:pPr>
            <a:endParaRPr lang="en-US" b="1" u="sng"/>
          </a:p>
          <a:p>
            <a:pPr>
              <a:lnSpc>
                <a:spcPct val="80000"/>
              </a:lnSpc>
            </a:pPr>
            <a:r>
              <a:rPr lang="en-US" sz="1000" b="1"/>
              <a:t>Program</a:t>
            </a:r>
            <a:r>
              <a:rPr lang="en-US" sz="1000"/>
              <a:t> – Plans and presents at regular meetings at least one feature outside of business meeting</a:t>
            </a:r>
          </a:p>
          <a:p>
            <a:pPr>
              <a:lnSpc>
                <a:spcPct val="80000"/>
              </a:lnSpc>
            </a:pPr>
            <a:r>
              <a:rPr lang="en-US" sz="1000" b="1"/>
              <a:t>Nominating</a:t>
            </a:r>
            <a:r>
              <a:rPr lang="en-US" sz="1000"/>
              <a:t> – Appointed or elected per chapter bylaws; determines chapter needs for candidates and identifies qualified candidates</a:t>
            </a:r>
          </a:p>
          <a:p>
            <a:pPr>
              <a:lnSpc>
                <a:spcPct val="80000"/>
              </a:lnSpc>
            </a:pPr>
            <a:r>
              <a:rPr lang="en-US" sz="1000" b="1"/>
              <a:t>Alzheimer’s</a:t>
            </a:r>
            <a:r>
              <a:rPr lang="en-US" sz="1000"/>
              <a:t> – Coordinates donations and sends to National program.  Keeps chapter members updated on campaign and related news regarding Alzheimer’s research.</a:t>
            </a:r>
          </a:p>
          <a:p>
            <a:pPr>
              <a:lnSpc>
                <a:spcPct val="80000"/>
              </a:lnSpc>
            </a:pPr>
            <a:r>
              <a:rPr lang="en-US" sz="1000" b="1"/>
              <a:t>NARFE-PAC</a:t>
            </a:r>
            <a:r>
              <a:rPr lang="en-US" sz="1000"/>
              <a:t> – Encourage participation in NARFE-PAC and coordinates chapter donations to National HQs.  Reports to State NARFE-PAC Chair.  Some chapters include this in the duties of the legislative chair.</a:t>
            </a:r>
          </a:p>
          <a:p>
            <a:pPr>
              <a:lnSpc>
                <a:spcPct val="80000"/>
              </a:lnSpc>
            </a:pPr>
            <a:r>
              <a:rPr lang="en-US" sz="1000" b="1"/>
              <a:t>Executive</a:t>
            </a:r>
            <a:r>
              <a:rPr lang="en-US" sz="1000"/>
              <a:t> – Elected officers and committee chairs who formulate programs and approve business for consideration by membership</a:t>
            </a:r>
          </a:p>
          <a:p>
            <a:pPr>
              <a:lnSpc>
                <a:spcPct val="80000"/>
              </a:lnSpc>
            </a:pPr>
            <a:r>
              <a:rPr lang="en-US" sz="1000" b="1"/>
              <a:t>Chaplain </a:t>
            </a:r>
            <a:r>
              <a:rPr lang="en-US" sz="1000"/>
              <a:t>– Provides non-sectarian invocations at chapter meetings and messages and counseling as appropriate for members</a:t>
            </a:r>
          </a:p>
          <a:p>
            <a:pPr>
              <a:lnSpc>
                <a:spcPct val="80000"/>
              </a:lnSpc>
            </a:pPr>
            <a:r>
              <a:rPr lang="en-US" sz="1000" b="1"/>
              <a:t>Historian/Records Mgmt</a:t>
            </a:r>
            <a:r>
              <a:rPr lang="en-US" sz="1000"/>
              <a:t>  – Maintains account of chapter activities and keeps records.  Custodian of records and organizes materials.  Some chapters may combined these two functions</a:t>
            </a:r>
          </a:p>
          <a:p>
            <a:pPr>
              <a:lnSpc>
                <a:spcPct val="80000"/>
              </a:lnSpc>
            </a:pPr>
            <a:r>
              <a:rPr lang="en-US" sz="1000" b="1"/>
              <a:t>Auditing</a:t>
            </a:r>
            <a:r>
              <a:rPr lang="en-US" sz="1000"/>
              <a:t> – Conducts annual review of treasurer’s report and chapter funds.</a:t>
            </a:r>
          </a:p>
          <a:p>
            <a:pPr>
              <a:lnSpc>
                <a:spcPct val="80000"/>
              </a:lnSpc>
            </a:pPr>
            <a:r>
              <a:rPr lang="en-US" sz="1000" b="1"/>
              <a:t>Sunshine </a:t>
            </a:r>
            <a:r>
              <a:rPr lang="en-US" sz="1000"/>
              <a:t>– Contacts ill or confined members and coordinates with service officer if needed.  Commemorate milestone events, i.e. birthdays, etc.</a:t>
            </a:r>
          </a:p>
          <a:p>
            <a:pPr>
              <a:lnSpc>
                <a:spcPct val="80000"/>
              </a:lnSpc>
            </a:pPr>
            <a:r>
              <a:rPr lang="en-US" sz="1000" b="1"/>
              <a:t>Socia</a:t>
            </a:r>
            <a:r>
              <a:rPr lang="en-US" sz="1000"/>
              <a:t>l – Schedules and oversees special dinners, picnics, fellowship activities.  Duties may be combined with Sunshine committee.</a:t>
            </a:r>
          </a:p>
          <a:p>
            <a:pPr>
              <a:lnSpc>
                <a:spcPct val="80000"/>
              </a:lnSpc>
            </a:pPr>
            <a:r>
              <a:rPr lang="en-US" sz="1000" b="1"/>
              <a:t>Ways and Means</a:t>
            </a:r>
            <a:r>
              <a:rPr lang="en-US" sz="1000"/>
              <a:t> – Initiates programs to raise funds</a:t>
            </a:r>
          </a:p>
          <a:p>
            <a:pPr>
              <a:lnSpc>
                <a:spcPct val="80000"/>
              </a:lnSpc>
            </a:pPr>
            <a:r>
              <a:rPr lang="en-US" sz="1000" b="1"/>
              <a:t>Telephone</a:t>
            </a:r>
            <a:r>
              <a:rPr lang="en-US" sz="1000"/>
              <a:t> – Contacts members about regular and special meetings, relays information and reminds members about renewing membership. </a:t>
            </a:r>
          </a:p>
          <a:p>
            <a:pPr>
              <a:lnSpc>
                <a:spcPct val="80000"/>
              </a:lnSpc>
            </a:pPr>
            <a:r>
              <a:rPr lang="en-US" sz="1000" b="1"/>
              <a:t>Parliamentarian</a:t>
            </a:r>
            <a:r>
              <a:rPr lang="en-US" sz="1000"/>
              <a:t> – Knowledgeable about Robert’s Rule of Order, assist chair on procedural issues and points of order.</a:t>
            </a:r>
          </a:p>
          <a:p>
            <a:pPr>
              <a:lnSpc>
                <a:spcPct val="80000"/>
              </a:lnSpc>
            </a:pPr>
            <a:endParaRPr lang="en-US"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626D7-6B46-4FDC-B09B-BAAF6DEEF67D}" type="slidenum">
              <a:rPr lang="en-US"/>
              <a:pPr/>
              <a:t>30</a:t>
            </a:fld>
            <a:endParaRPr lang="en-US"/>
          </a:p>
        </p:txBody>
      </p:sp>
      <p:sp>
        <p:nvSpPr>
          <p:cNvPr id="92162" name="Rectangle 2"/>
          <p:cNvSpPr>
            <a:spLocks noRot="1" noChangeArrowheads="1" noTextEdit="1"/>
          </p:cNvSpPr>
          <p:nvPr>
            <p:ph type="sldImg"/>
          </p:nvPr>
        </p:nvSpPr>
        <p:spPr>
          <a:ln/>
        </p:spPr>
      </p:sp>
      <p:sp>
        <p:nvSpPr>
          <p:cNvPr id="92164" name="Rectangle 4"/>
          <p:cNvSpPr>
            <a:spLocks noGrp="1" noChangeArrowheads="1"/>
          </p:cNvSpPr>
          <p:nvPr>
            <p:ph type="body" idx="1"/>
          </p:nvPr>
        </p:nvSpPr>
        <p:spPr/>
        <p:txBody>
          <a:bodyPr/>
          <a:lstStyle/>
          <a:p>
            <a:r>
              <a:rPr lang="en-US" sz="1400" b="1"/>
              <a:t>There are three primary duties and responsibilities of this position.</a:t>
            </a:r>
          </a:p>
          <a:p>
            <a:endParaRPr lang="en-US" sz="1400"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E91B4-7E34-4AD3-8F14-6BED46E93363}" type="slidenum">
              <a:rPr lang="en-US"/>
              <a:pPr/>
              <a:t>31</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sz="1400" b="1"/>
              <a:t>It is very important that you do your homework and follow these simply but important guidelines to being an effective legislative chair.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D43E7-8317-43B3-8A11-80703863C7A6}" type="slidenum">
              <a:rPr lang="en-US"/>
              <a:pPr/>
              <a:t>32</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pPr>
              <a:buFontTx/>
              <a:buChar char="•"/>
            </a:pPr>
            <a:r>
              <a:rPr lang="en-US" sz="1400" b="1"/>
              <a:t>The NARFE web site can provide almost everything you need.</a:t>
            </a:r>
          </a:p>
          <a:p>
            <a:endParaRPr lang="en-US" sz="1400" b="1"/>
          </a:p>
          <a:p>
            <a:pPr>
              <a:buFontTx/>
              <a:buChar char="•"/>
            </a:pPr>
            <a:r>
              <a:rPr lang="en-US" sz="1400" b="1"/>
              <a:t>If you don’t have access to the web site, have someone download them for you or order them through the NARFE Publications department using the F-18 form.  Remember they are at no cost you or the chapter.</a:t>
            </a:r>
          </a:p>
          <a:p>
            <a:pPr>
              <a:buFontTx/>
              <a:buChar char="•"/>
            </a:pPr>
            <a:endParaRPr lang="en-US" sz="1400" b="1"/>
          </a:p>
          <a:p>
            <a:pPr>
              <a:buFontTx/>
              <a:buChar char="•"/>
            </a:pPr>
            <a:r>
              <a:rPr lang="en-US" sz="1400" b="1"/>
              <a:t>These are just some of the pamphlets and pieces of information that will help you bring the message and strengthen your point when meeting Congressional members who could support our issues and points.</a:t>
            </a:r>
          </a:p>
          <a:p>
            <a:pPr>
              <a:buFontTx/>
              <a:buChar char="•"/>
            </a:pPr>
            <a:endParaRPr lang="en-US" sz="1400" b="1"/>
          </a:p>
          <a:p>
            <a:endParaRPr lang="en-US" sz="1400"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8A7DF-E106-41CB-9751-5FB385C97DE9}" type="slidenum">
              <a:rPr lang="en-US"/>
              <a:pPr/>
              <a:t>33</a:t>
            </a:fld>
            <a:endParaRPr 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sz="1400" b="1"/>
              <a:t>Know the subject matter better than your Member of Congress.</a:t>
            </a:r>
          </a:p>
          <a:p>
            <a:endParaRPr lang="en-US" sz="1400" b="1"/>
          </a:p>
          <a:p>
            <a:r>
              <a:rPr lang="en-US" sz="1400" b="1"/>
              <a:t>If you are aware of general political philosophy of the current administration, Congressional party in control and sentiments and calls for change being expressed by national leaders, you can often anticipate and prepare to deal with legislative proposals and actions affecting us.</a:t>
            </a:r>
          </a:p>
          <a:p>
            <a:endParaRPr lang="en-US" sz="1400" b="1"/>
          </a:p>
          <a:p>
            <a:r>
              <a:rPr lang="en-US" sz="1400" b="1"/>
              <a:t>This is a good list of resources to assist you in keeping in tune with what is happening.</a:t>
            </a:r>
          </a:p>
          <a:p>
            <a:endParaRPr lang="en-US" sz="1400" b="1"/>
          </a:p>
          <a:p>
            <a:r>
              <a:rPr lang="en-US" sz="1400" b="1"/>
              <a:t>Obviously there are many more sources.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1C07A-AEA5-4D0D-A803-627AC9ABF6A0}" type="slidenum">
              <a:rPr lang="en-US"/>
              <a:pPr/>
              <a:t>34</a:t>
            </a:fld>
            <a:endParaRPr 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sz="1400" b="1"/>
              <a:t>Utilize the Federation NARFE-PAC Coordinator to assist with information and additional tools to make members aware of the importance of NARFE-PAC support to candidates.</a:t>
            </a:r>
          </a:p>
          <a:p>
            <a:endParaRPr lang="en-US" sz="1400" b="1"/>
          </a:p>
          <a:p>
            <a:endParaRPr lang="en-US" sz="1400" b="1"/>
          </a:p>
          <a:p>
            <a:r>
              <a:rPr lang="en-US" sz="1400" b="1"/>
              <a:t>Communication is the key to the success of any organization so your newsletter and the editor are key members of your chapter when trying to get your message out. </a:t>
            </a:r>
          </a:p>
          <a:p>
            <a:endParaRPr lang="en-US" sz="1400" b="1"/>
          </a:p>
          <a:p>
            <a:endParaRPr lang="en-US" sz="1400"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E3F91-C3AB-4181-B435-D2551C9C1390}" type="slidenum">
              <a:rPr lang="en-US"/>
              <a:pPr/>
              <a:t>35</a:t>
            </a:fld>
            <a:endParaRPr lang="en-US"/>
          </a:p>
        </p:txBody>
      </p:sp>
      <p:sp>
        <p:nvSpPr>
          <p:cNvPr id="126978" name="Rectangle 2"/>
          <p:cNvSpPr>
            <a:spLocks noRot="1" noChangeArrowheads="1" noTextEdit="1"/>
          </p:cNvSpPr>
          <p:nvPr>
            <p:ph type="sldImg"/>
          </p:nvPr>
        </p:nvSpPr>
        <p:spPr>
          <a:ln/>
        </p:spPr>
      </p:sp>
      <p:sp>
        <p:nvSpPr>
          <p:cNvPr id="12698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EE050-F273-46AC-A39E-4D0B6A990014}" type="slidenum">
              <a:rPr lang="en-US"/>
              <a:pPr/>
              <a:t>36</a:t>
            </a:fld>
            <a:endParaRPr 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sz="1400" b="1"/>
              <a:t>Remember that conveying information is the most important part of being the newsletter editor</a:t>
            </a:r>
          </a:p>
          <a:p>
            <a:endParaRPr lang="en-US" sz="1400" b="1"/>
          </a:p>
          <a:p>
            <a:r>
              <a:rPr lang="en-US" sz="1400" b="1"/>
              <a:t>Providing that information doesn’t have to be expensive or elaborate.  Some of the best newsletters consist of just one sheet on both sides.</a:t>
            </a:r>
          </a:p>
          <a:p>
            <a:endParaRPr lang="en-US" sz="1400" b="1"/>
          </a:p>
          <a:p>
            <a:r>
              <a:rPr lang="en-US" sz="1400" b="1"/>
              <a:t>What is important is that you communicate and provide the essential information to members.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214C6-EA4B-4F88-8941-7EE698FB5B5D}" type="slidenum">
              <a:rPr lang="en-US"/>
              <a:pPr/>
              <a:t>37</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sz="1400" b="1"/>
              <a:t>News can come from many sources so don’t forget to use them all.</a:t>
            </a:r>
          </a:p>
          <a:p>
            <a:endParaRPr lang="en-US" sz="1400" b="1"/>
          </a:p>
          <a:p>
            <a:r>
              <a:rPr lang="en-US" sz="1400" b="1"/>
              <a:t>This is just a few that you might find beneficial in filling those blank pages of the newsletter.</a:t>
            </a:r>
          </a:p>
          <a:p>
            <a:endParaRPr lang="en-US" sz="1400" b="1"/>
          </a:p>
          <a:p>
            <a:r>
              <a:rPr lang="en-US" sz="1400" b="1" u="sng"/>
              <a:t>NOTE:</a:t>
            </a:r>
            <a:r>
              <a:rPr lang="en-US" sz="1400" b="1"/>
              <a:t>  Remember, however, that you don’t want to reprint information that is already available in existing publications such as NARFE magazine.  Your readers have already received that information.  They want what is new.</a:t>
            </a:r>
          </a:p>
          <a:p>
            <a:r>
              <a:rPr lang="en-US" sz="1400" b="1"/>
              <a:t/>
            </a:r>
            <a:br>
              <a:rPr lang="en-US" sz="1400" b="1"/>
            </a:br>
            <a:r>
              <a:rPr lang="en-US" sz="1400" b="1"/>
              <a:t>There are many publications that annuitants may not be aware of or have access to such as Federal Times and Digest and those have excellent information.</a:t>
            </a:r>
          </a:p>
          <a:p>
            <a:r>
              <a:rPr lang="en-US" sz="1400" b="1"/>
              <a:t> </a:t>
            </a:r>
          </a:p>
          <a:p>
            <a:r>
              <a:rPr lang="en-US" sz="1400" b="1"/>
              <a:t>And don’t forget your own members, officers and committees for articles, poems, information from similar organizations, i.e. AARP or Senior Citizen organization with similar issues.</a:t>
            </a:r>
          </a:p>
          <a:p>
            <a:endParaRPr lang="en-US" sz="1400" b="1"/>
          </a:p>
          <a:p>
            <a:endParaRPr lang="en-US" sz="1400" b="1"/>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7F0F7-F472-4B98-990A-94A0E9A737F2}" type="slidenum">
              <a:rPr lang="en-US"/>
              <a:pPr/>
              <a:t>38</a:t>
            </a:fld>
            <a:endParaRPr 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sz="1400" b="1"/>
              <a:t>Regardless of size of newsletter, each issue should contain the following:</a:t>
            </a:r>
          </a:p>
          <a:p>
            <a:r>
              <a:rPr lang="en-US" sz="1400" b="1"/>
              <a:t>Read First bulleted items:</a:t>
            </a:r>
          </a:p>
          <a:p>
            <a:endParaRPr lang="en-US" sz="1400" b="1"/>
          </a:p>
          <a:p>
            <a:r>
              <a:rPr lang="en-US" sz="1400" b="1"/>
              <a:t>Headlines – Use them liberally as it enables the reader to read quickly and easily absorb the message.</a:t>
            </a:r>
          </a:p>
          <a:p>
            <a:endParaRPr lang="en-US" sz="1400" b="1"/>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2DE40-E0B8-449F-8EB5-D2CE2E172023}" type="slidenum">
              <a:rPr lang="en-US"/>
              <a:pPr/>
              <a:t>39</a:t>
            </a:fld>
            <a:endParaRPr lang="en-US"/>
          </a:p>
        </p:txBody>
      </p:sp>
      <p:sp>
        <p:nvSpPr>
          <p:cNvPr id="100354" name="Rectangle 2"/>
          <p:cNvSpPr>
            <a:spLocks noRot="1" noChangeArrowheads="1" noTextEdit="1"/>
          </p:cNvSpPr>
          <p:nvPr>
            <p:ph type="sldImg"/>
          </p:nvPr>
        </p:nvSpPr>
        <p:spPr>
          <a:xfrm>
            <a:off x="1485900" y="533400"/>
            <a:ext cx="3352800" cy="2514600"/>
          </a:xfrm>
          <a:ln/>
        </p:spPr>
      </p:sp>
      <p:sp>
        <p:nvSpPr>
          <p:cNvPr id="100355" name="Rectangle 3"/>
          <p:cNvSpPr>
            <a:spLocks noGrp="1" noChangeArrowheads="1"/>
          </p:cNvSpPr>
          <p:nvPr>
            <p:ph type="body" idx="1"/>
          </p:nvPr>
        </p:nvSpPr>
        <p:spPr>
          <a:xfrm>
            <a:off x="381000" y="3429000"/>
            <a:ext cx="6172200" cy="4572000"/>
          </a:xfrm>
        </p:spPr>
        <p:txBody>
          <a:bodyPr/>
          <a:lstStyle/>
          <a:p>
            <a:pPr>
              <a:lnSpc>
                <a:spcPct val="90000"/>
              </a:lnSpc>
            </a:pPr>
            <a:r>
              <a:rPr lang="en-US" sz="1400" b="1"/>
              <a:t>President’s column should be clear, concise and oriented to most important chapter business such as recent events, policy meetings, upcoming events and issues of broad interest to members.</a:t>
            </a:r>
          </a:p>
          <a:p>
            <a:pPr>
              <a:lnSpc>
                <a:spcPct val="90000"/>
              </a:lnSpc>
            </a:pPr>
            <a:endParaRPr lang="en-US" sz="1400" b="1"/>
          </a:p>
          <a:p>
            <a:pPr>
              <a:lnSpc>
                <a:spcPct val="90000"/>
              </a:lnSpc>
            </a:pPr>
            <a:r>
              <a:rPr lang="en-US" sz="1400" b="1"/>
              <a:t>Be sure to identify the writer first if “I” or “We” is used in article</a:t>
            </a:r>
          </a:p>
          <a:p>
            <a:pPr>
              <a:lnSpc>
                <a:spcPct val="90000"/>
              </a:lnSpc>
            </a:pPr>
            <a:endParaRPr lang="en-US" sz="1400" b="1"/>
          </a:p>
          <a:p>
            <a:pPr>
              <a:lnSpc>
                <a:spcPct val="90000"/>
              </a:lnSpc>
              <a:buFontTx/>
              <a:buChar char="•"/>
            </a:pPr>
            <a:r>
              <a:rPr lang="en-US" sz="1400" b="1"/>
              <a:t>While variety is nice and can relieve a dull newsletter, what members want and read are those item pertinent to them and NARFE.</a:t>
            </a:r>
          </a:p>
          <a:p>
            <a:pPr>
              <a:lnSpc>
                <a:spcPct val="90000"/>
              </a:lnSpc>
            </a:pPr>
            <a:endParaRPr lang="en-US" sz="1400" b="1"/>
          </a:p>
          <a:p>
            <a:pPr>
              <a:lnSpc>
                <a:spcPct val="90000"/>
              </a:lnSpc>
              <a:buFontTx/>
              <a:buChar char="•"/>
            </a:pPr>
            <a:r>
              <a:rPr lang="en-US" sz="1400" b="1"/>
              <a:t>By having a consistent design, reader can readily refer to sections of interest to them.  </a:t>
            </a:r>
          </a:p>
          <a:p>
            <a:pPr>
              <a:lnSpc>
                <a:spcPct val="90000"/>
              </a:lnSpc>
              <a:buFontTx/>
              <a:buChar char="•"/>
            </a:pPr>
            <a:r>
              <a:rPr lang="en-US" sz="1400" b="1"/>
              <a:t>Good layout is generally:</a:t>
            </a:r>
          </a:p>
          <a:p>
            <a:pPr>
              <a:lnSpc>
                <a:spcPct val="90000"/>
              </a:lnSpc>
            </a:pPr>
            <a:r>
              <a:rPr lang="en-US" sz="1400" b="1"/>
              <a:t>      Double-column (easier to read)</a:t>
            </a:r>
          </a:p>
          <a:p>
            <a:pPr>
              <a:lnSpc>
                <a:spcPct val="90000"/>
              </a:lnSpc>
            </a:pPr>
            <a:r>
              <a:rPr lang="en-US" sz="1400" b="1"/>
              <a:t>      If more material than will fit on standard sheet of paper, try a larger 11 x 17</a:t>
            </a:r>
          </a:p>
          <a:p>
            <a:pPr>
              <a:lnSpc>
                <a:spcPct val="90000"/>
              </a:lnSpc>
              <a:buFontTx/>
              <a:buChar char="•"/>
            </a:pPr>
            <a:r>
              <a:rPr lang="en-US" sz="1400" b="1" u="sng"/>
              <a:t>Underline</a:t>
            </a:r>
            <a:r>
              <a:rPr lang="en-US" sz="1400" b="1"/>
              <a:t> important dates and times or type them in caps for easy reference and emphasis</a:t>
            </a:r>
          </a:p>
          <a:p>
            <a:pPr>
              <a:lnSpc>
                <a:spcPct val="90000"/>
              </a:lnSpc>
            </a:pPr>
            <a:endParaRPr lang="en-US" sz="1400" b="1"/>
          </a:p>
          <a:p>
            <a:pPr>
              <a:lnSpc>
                <a:spcPct val="90000"/>
              </a:lnSpc>
              <a:buFontTx/>
              <a:buChar char="•"/>
            </a:pPr>
            <a:r>
              <a:rPr lang="en-US" sz="1400" b="1"/>
              <a:t>  Some chapters may sell small ads but check with postmaster where you mail to make sure you are within Postal Service guidelines</a:t>
            </a:r>
          </a:p>
          <a:p>
            <a:pPr>
              <a:lnSpc>
                <a:spcPct val="90000"/>
              </a:lnSpc>
            </a:pPr>
            <a:endParaRPr lang="en-US" sz="1400" b="1"/>
          </a:p>
          <a:p>
            <a:pPr>
              <a:lnSpc>
                <a:spcPct val="90000"/>
              </a:lnSpc>
              <a:buFontTx/>
              <a:buChar char="•"/>
            </a:pPr>
            <a:r>
              <a:rPr lang="en-US" sz="1400" b="1"/>
              <a:t>  Any article or story disseminated by NARFE HQ may be reproduced.  If from another source, make sure it is not in violation on copyright regulations </a:t>
            </a:r>
          </a:p>
          <a:p>
            <a:pPr>
              <a:lnSpc>
                <a:spcPct val="90000"/>
              </a:lnSpc>
            </a:pPr>
            <a:endParaRPr lang="en-US" sz="1400" b="1"/>
          </a:p>
          <a:p>
            <a:pPr>
              <a:lnSpc>
                <a:spcPct val="90000"/>
              </a:lnSpc>
            </a:pPr>
            <a:endParaRPr lang="en-US" sz="14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07863-8F99-425A-9EEC-E51C47E472CD}" type="slidenum">
              <a:rPr lang="en-US"/>
              <a:pPr/>
              <a:t>4</a:t>
            </a:fld>
            <a:endParaRPr lang="en-US"/>
          </a:p>
        </p:txBody>
      </p:sp>
      <p:sp>
        <p:nvSpPr>
          <p:cNvPr id="116738" name="Rectangle 2"/>
          <p:cNvSpPr>
            <a:spLocks noRot="1" noChangeArrowheads="1" noTextEdit="1"/>
          </p:cNvSpPr>
          <p:nvPr>
            <p:ph type="sldImg"/>
          </p:nvPr>
        </p:nvSpPr>
        <p:spPr>
          <a:ln/>
        </p:spPr>
      </p:sp>
      <p:sp>
        <p:nvSpPr>
          <p:cNvPr id="116740" name="Rectangle 4"/>
          <p:cNvSpPr>
            <a:spLocks noGrp="1" noChangeArrowheads="1"/>
          </p:cNvSpPr>
          <p:nvPr>
            <p:ph type="body" idx="1"/>
          </p:nvPr>
        </p:nvSpPr>
        <p:spPr/>
        <p:txBody>
          <a:bodyPr/>
          <a:lstStyle/>
          <a:p>
            <a:endParaRPr lang="en-US" sz="1400" b="1"/>
          </a:p>
          <a:p>
            <a:endParaRPr lang="en-US" sz="1400" b="1"/>
          </a:p>
          <a:p>
            <a:r>
              <a:rPr lang="en-US" sz="1400" b="1"/>
              <a:t>Let’s look briefly at the overall responsibilities of the following major officers and committees primary roles and responsibilities beginning with the Public Relations Officer.</a:t>
            </a:r>
          </a:p>
          <a:p>
            <a:endParaRPr lang="en-US" sz="1400" b="1"/>
          </a:p>
          <a:p>
            <a:endParaRPr lang="en-US" sz="1400" b="1"/>
          </a:p>
          <a:p>
            <a:endParaRPr lang="en-US" sz="1400" b="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D2B1EC-C848-4EE4-9DFD-ABB0008E1163}" type="slidenum">
              <a:rPr lang="en-US"/>
              <a:pPr/>
              <a:t>40</a:t>
            </a:fld>
            <a:endParaRPr lang="en-US"/>
          </a:p>
        </p:txBody>
      </p:sp>
      <p:sp>
        <p:nvSpPr>
          <p:cNvPr id="101378" name="Rectangle 2"/>
          <p:cNvSpPr>
            <a:spLocks noRot="1" noChangeArrowheads="1" noTextEdit="1"/>
          </p:cNvSpPr>
          <p:nvPr>
            <p:ph type="sldImg"/>
          </p:nvPr>
        </p:nvSpPr>
        <p:spPr>
          <a:ln/>
        </p:spPr>
      </p:sp>
      <p:sp>
        <p:nvSpPr>
          <p:cNvPr id="101380" name="Rectangle 4"/>
          <p:cNvSpPr>
            <a:spLocks noGrp="1" noChangeArrowheads="1"/>
          </p:cNvSpPr>
          <p:nvPr>
            <p:ph type="body" idx="1"/>
          </p:nvPr>
        </p:nvSpPr>
        <p:spPr>
          <a:noFill/>
          <a:ln/>
        </p:spPr>
        <p:txBody>
          <a:bodyPr/>
          <a:lstStyle/>
          <a:p>
            <a:r>
              <a:rPr lang="en-US" sz="1400" b="1"/>
              <a:t>Now you have the basics.  What is you have questions or need help?</a:t>
            </a:r>
          </a:p>
          <a:p>
            <a:endParaRPr lang="en-US" sz="1400" b="1"/>
          </a:p>
          <a:p>
            <a:r>
              <a:rPr lang="en-US" sz="1400" b="1"/>
              <a:t>Help is out there and remember to call upon them.</a:t>
            </a:r>
          </a:p>
          <a:p>
            <a:endParaRPr lang="en-US" sz="1400" b="1"/>
          </a:p>
          <a:p>
            <a:r>
              <a:rPr lang="en-US" sz="1400" b="1"/>
              <a:t>Good Luck and enjoy!!!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831FB-A269-4ADA-8053-87DAD1C2AAD5}" type="slidenum">
              <a:rPr lang="en-US"/>
              <a:pPr/>
              <a:t>5</a:t>
            </a:fld>
            <a:endParaRPr 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sz="1400" b="1"/>
          </a:p>
          <a:p>
            <a:pPr>
              <a:buFontTx/>
              <a:buChar char="•"/>
            </a:pPr>
            <a:r>
              <a:rPr lang="en-US" sz="1400" b="1"/>
              <a:t> Everything you need to know is spelled out in the Publication Relations Handbook.  This can be ordered on F-18 or downloaded from the NARFE web site in the Forms area.</a:t>
            </a:r>
          </a:p>
          <a:p>
            <a:pPr>
              <a:buFontTx/>
              <a:buChar char="•"/>
            </a:pPr>
            <a:endParaRPr lang="en-US" sz="1400" b="1"/>
          </a:p>
          <a:p>
            <a:r>
              <a:rPr lang="en-US" sz="1400" b="1"/>
              <a:t>Briefly review the list on the slide</a:t>
            </a:r>
          </a:p>
          <a:p>
            <a:endParaRPr lang="en-US" sz="1400"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37B7B-F6DD-4920-818A-EE7921DFABAE}" type="slidenum">
              <a:rPr lang="en-US"/>
              <a:pPr/>
              <a:t>6</a:t>
            </a:fld>
            <a:endParaRPr 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b="1"/>
              <a:t>Continue review the list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B6346-08C5-4A56-9689-CD0E6B0A5048}" type="slidenum">
              <a:rPr lang="en-US"/>
              <a:pPr/>
              <a:t>7</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xfrm>
            <a:off x="304800" y="4343400"/>
            <a:ext cx="6172200" cy="4114800"/>
          </a:xfrm>
        </p:spPr>
        <p:txBody>
          <a:bodyPr/>
          <a:lstStyle/>
          <a:p>
            <a:pPr>
              <a:buFontTx/>
              <a:buChar char="•"/>
            </a:pPr>
            <a:r>
              <a:rPr lang="en-US" sz="1400" b="1"/>
              <a:t>  There is a wealth of resources to  help you present the NARFE message and assist you in being knowledgeable about NARFE and its mission.  </a:t>
            </a:r>
          </a:p>
          <a:p>
            <a:pPr>
              <a:buFontTx/>
              <a:buChar char="•"/>
            </a:pPr>
            <a:endParaRPr lang="en-US" sz="1400" b="1"/>
          </a:p>
          <a:p>
            <a:pPr>
              <a:buFontTx/>
              <a:buChar char="•"/>
            </a:pPr>
            <a:r>
              <a:rPr lang="en-US" sz="1400" b="1"/>
              <a:t>Through out this presentation you will find the NARFE web site as the place to go for resources.  If you don’t have access to the web site, have someone download them for you or order them through the NARFE Publications department using the F-18 form.  Remember they are at no cost you or the chapter.</a:t>
            </a:r>
          </a:p>
          <a:p>
            <a:pPr>
              <a:buFontTx/>
              <a:buChar char="•"/>
            </a:pPr>
            <a:endParaRPr lang="en-US" sz="1400" b="1"/>
          </a:p>
          <a:p>
            <a:pPr>
              <a:buFontTx/>
              <a:buChar char="•"/>
            </a:pPr>
            <a:r>
              <a:rPr lang="en-US" sz="1400" b="1"/>
              <a:t>You should have a supply of these available to use at  Health Fairs, Pre-retirement Seminars, and public events where you can get the message to potential members.</a:t>
            </a:r>
          </a:p>
          <a:p>
            <a:endParaRPr lang="en-US" sz="1400" b="1"/>
          </a:p>
          <a:p>
            <a:pPr>
              <a:buFontTx/>
              <a:buChar char="•"/>
            </a:pPr>
            <a:r>
              <a:rPr lang="en-US" sz="1400" b="1"/>
              <a:t>  Be sure to coordinate your PR activities with the Membership Chair as they can benefit from the activities in their areas as well.</a:t>
            </a:r>
          </a:p>
          <a:p>
            <a:endParaRPr lang="en-US" sz="1400"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652B14-247C-4E43-8C74-4C22E9A5069A}" type="slidenum">
              <a:rPr lang="en-US"/>
              <a:pPr/>
              <a:t>8</a:t>
            </a:fld>
            <a:endParaRPr 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sz="1400" b="1"/>
              <a:t>These are some of the excellent resources available for all positions in NARFE and should be referred to frequently.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F970D-AF87-4FA0-901F-15E9F2ABA77F}" type="slidenum">
              <a:rPr lang="en-US"/>
              <a:pPr/>
              <a:t>9</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sz="1400" b="1"/>
              <a:t>This list is only a start on where to begin to tell the NARFE story and message.  </a:t>
            </a:r>
          </a:p>
          <a:p>
            <a:endParaRPr lang="en-US" sz="1400" b="1"/>
          </a:p>
          <a:p>
            <a:r>
              <a:rPr lang="en-US" sz="1400" b="1"/>
              <a:t>While these are the obvious ways to reach your audience, there are many more ways to explore that give the widest and most visible dissemination of NARFE’s benefits and value.</a:t>
            </a:r>
          </a:p>
          <a:p>
            <a:endParaRPr lang="en-US" sz="1400"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745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4745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7460" name="Rectangle 4"/>
          <p:cNvSpPr>
            <a:spLocks noGrp="1" noChangeArrowheads="1"/>
          </p:cNvSpPr>
          <p:nvPr>
            <p:ph type="dt" sz="quarter" idx="2"/>
          </p:nvPr>
        </p:nvSpPr>
        <p:spPr/>
        <p:txBody>
          <a:bodyPr/>
          <a:lstStyle>
            <a:lvl1pPr>
              <a:defRPr/>
            </a:lvl1pPr>
          </a:lstStyle>
          <a:p>
            <a:endParaRPr lang="en-US"/>
          </a:p>
        </p:txBody>
      </p:sp>
      <p:sp>
        <p:nvSpPr>
          <p:cNvPr id="147461" name="Rectangle 5"/>
          <p:cNvSpPr>
            <a:spLocks noGrp="1" noChangeArrowheads="1"/>
          </p:cNvSpPr>
          <p:nvPr>
            <p:ph type="ftr" sz="quarter" idx="3"/>
          </p:nvPr>
        </p:nvSpPr>
        <p:spPr/>
        <p:txBody>
          <a:bodyPr/>
          <a:lstStyle>
            <a:lvl1pPr>
              <a:defRPr/>
            </a:lvl1pPr>
          </a:lstStyle>
          <a:p>
            <a:endParaRPr lang="en-US"/>
          </a:p>
        </p:txBody>
      </p:sp>
      <p:sp>
        <p:nvSpPr>
          <p:cNvPr id="147462" name="Rectangle 6"/>
          <p:cNvSpPr>
            <a:spLocks noGrp="1" noChangeArrowheads="1"/>
          </p:cNvSpPr>
          <p:nvPr>
            <p:ph type="sldNum" sz="quarter" idx="4"/>
          </p:nvPr>
        </p:nvSpPr>
        <p:spPr/>
        <p:txBody>
          <a:bodyPr/>
          <a:lstStyle>
            <a:lvl1pPr>
              <a:defRPr/>
            </a:lvl1pPr>
          </a:lstStyle>
          <a:p>
            <a:fld id="{468D4C79-EBF8-489A-B853-E4704D69826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FEEE05-1F6D-4450-B4D0-722239D8963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022017-C555-4817-80DA-A5731CEEC8B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054DC03-6AFE-4445-A0D8-D0B1CB7B256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0F28A2-7E4C-461E-A0FF-5C97D4C4C6D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2E5D7B-D6FD-4BCD-A42E-878BC1E5A97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317129-E4D4-4F23-9AD3-7CA53DE53AA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CC8594-32AE-4106-A6A5-524F8FA4795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0279C5-CCC6-4EFF-B227-951FBA660A3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DF684D-BA99-40E1-B757-FDD08868BD2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76CA2A-61E5-4D88-BC28-F967D27DB2C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58B785-F837-4E86-96CE-FD7A44C7AA9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643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2D23B7D9-EE45-4FC8-B35E-8AE8C6EBDD1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arfewa.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arf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hyperlink" Target="http://www.narfewa.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opm.gov/asd" TargetMode="External"/><Relationship Id="rId11" Type="http://schemas.openxmlformats.org/officeDocument/2006/relationships/image" Target="../media/image16.png"/><Relationship Id="rId5" Type="http://schemas.openxmlformats.org/officeDocument/2006/relationships/hyperlink" Target="http://www.narfewa.net/" TargetMode="External"/><Relationship Id="rId10" Type="http://schemas.openxmlformats.org/officeDocument/2006/relationships/image" Target="../media/image44.png"/><Relationship Id="rId4" Type="http://schemas.openxmlformats.org/officeDocument/2006/relationships/hyperlink" Target="http://www.narfe.org/" TargetMode="External"/><Relationship Id="rId9"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narfe.org/" TargetMode="External"/><Relationship Id="rId7"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jpeg"/><Relationship Id="rId4" Type="http://schemas.openxmlformats.org/officeDocument/2006/relationships/hyperlink" Target="http://www.narfewa.ne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49.wmf"/></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arfe.org/" TargetMode="External"/><Relationship Id="rId7"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wmf"/><Relationship Id="rId4" Type="http://schemas.openxmlformats.org/officeDocument/2006/relationships/hyperlink" Target="http://www.narfewa.ne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image" Target="../media/image54.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narfe.org/" TargetMode="Externa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hyperlink" Target="http://www.narfewa.net/" TargetMode="Externa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057400"/>
            <a:ext cx="9144000" cy="1609725"/>
          </a:xfrm>
        </p:spPr>
        <p:txBody>
          <a:bodyPr/>
          <a:lstStyle/>
          <a:p>
            <a:r>
              <a:rPr lang="en-US" sz="4800" dirty="0">
                <a:solidFill>
                  <a:srgbClr val="FFFF66"/>
                </a:solidFill>
              </a:rPr>
              <a:t>THE NARFE CHAPTER</a:t>
            </a:r>
          </a:p>
        </p:txBody>
      </p:sp>
      <p:sp>
        <p:nvSpPr>
          <p:cNvPr id="3075" name="Rectangle 3"/>
          <p:cNvSpPr>
            <a:spLocks noGrp="1" noChangeArrowheads="1"/>
          </p:cNvSpPr>
          <p:nvPr>
            <p:ph type="subTitle" idx="1"/>
          </p:nvPr>
        </p:nvSpPr>
        <p:spPr>
          <a:xfrm>
            <a:off x="0" y="3810000"/>
            <a:ext cx="9144000" cy="1752600"/>
          </a:xfrm>
        </p:spPr>
        <p:txBody>
          <a:bodyPr/>
          <a:lstStyle/>
          <a:p>
            <a:r>
              <a:rPr lang="en-US" dirty="0"/>
              <a:t> </a:t>
            </a:r>
            <a:r>
              <a:rPr lang="en-US" sz="4000" b="1" dirty="0"/>
              <a:t>The “Other” Chapter Leaders</a:t>
            </a:r>
          </a:p>
          <a:p>
            <a:r>
              <a:rPr lang="en-US" sz="3600" b="1" dirty="0"/>
              <a:t>Orientation and Training - 101</a:t>
            </a:r>
          </a:p>
          <a:p>
            <a:endParaRPr lang="en-US" sz="3600" dirty="0"/>
          </a:p>
        </p:txBody>
      </p:sp>
      <p:pic>
        <p:nvPicPr>
          <p:cNvPr id="3076" name="Picture 4" descr="newseal"/>
          <p:cNvPicPr>
            <a:picLocks noChangeAspect="1" noChangeArrowheads="1"/>
          </p:cNvPicPr>
          <p:nvPr/>
        </p:nvPicPr>
        <p:blipFill>
          <a:blip r:embed="rId3" cstate="print"/>
          <a:srcRect/>
          <a:stretch>
            <a:fillRect/>
          </a:stretch>
        </p:blipFill>
        <p:spPr bwMode="auto">
          <a:xfrm>
            <a:off x="533400" y="228600"/>
            <a:ext cx="2114550" cy="21145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81000"/>
            <a:ext cx="7315200" cy="990600"/>
          </a:xfrm>
        </p:spPr>
        <p:txBody>
          <a:bodyPr/>
          <a:lstStyle/>
          <a:p>
            <a:r>
              <a:rPr lang="en-US">
                <a:solidFill>
                  <a:srgbClr val="FFFF66"/>
                </a:solidFill>
              </a:rPr>
              <a:t>Creating a PR campaign</a:t>
            </a:r>
          </a:p>
        </p:txBody>
      </p:sp>
      <p:sp>
        <p:nvSpPr>
          <p:cNvPr id="36867" name="Rectangle 3"/>
          <p:cNvSpPr>
            <a:spLocks noGrp="1" noChangeArrowheads="1"/>
          </p:cNvSpPr>
          <p:nvPr>
            <p:ph type="body" idx="1"/>
          </p:nvPr>
        </p:nvSpPr>
        <p:spPr>
          <a:xfrm>
            <a:off x="381000" y="1752600"/>
            <a:ext cx="8229600" cy="5105400"/>
          </a:xfrm>
        </p:spPr>
        <p:txBody>
          <a:bodyPr/>
          <a:lstStyle/>
          <a:p>
            <a:pPr>
              <a:buClr>
                <a:schemeClr val="folHlink"/>
              </a:buClr>
            </a:pPr>
            <a:r>
              <a:rPr lang="en-US"/>
              <a:t>Get to know news people in community</a:t>
            </a:r>
          </a:p>
          <a:p>
            <a:pPr>
              <a:buClr>
                <a:schemeClr val="folHlink"/>
              </a:buClr>
            </a:pPr>
            <a:r>
              <a:rPr lang="en-US"/>
              <a:t>Establish good contact info</a:t>
            </a:r>
          </a:p>
          <a:p>
            <a:pPr>
              <a:buClr>
                <a:schemeClr val="folHlink"/>
              </a:buClr>
            </a:pPr>
            <a:r>
              <a:rPr lang="en-US"/>
              <a:t>Limit releases and press conferences to topics that are newsworthy and timely</a:t>
            </a:r>
          </a:p>
          <a:p>
            <a:pPr>
              <a:buClr>
                <a:schemeClr val="folHlink"/>
              </a:buClr>
            </a:pPr>
            <a:r>
              <a:rPr lang="en-US"/>
              <a:t>Know your subject before contacting media</a:t>
            </a:r>
          </a:p>
          <a:p>
            <a:pPr>
              <a:buClr>
                <a:schemeClr val="folHlink"/>
              </a:buClr>
            </a:pPr>
            <a:r>
              <a:rPr lang="en-US"/>
              <a:t>Alert press to events and photo opportunities</a:t>
            </a:r>
          </a:p>
          <a:p>
            <a:pPr>
              <a:buClr>
                <a:schemeClr val="folHlink"/>
              </a:buClr>
            </a:pPr>
            <a:endParaRPr lang="en-US"/>
          </a:p>
          <a:p>
            <a:pPr>
              <a:buClr>
                <a:schemeClr val="folHlink"/>
              </a:buClr>
              <a:buFont typeface="Wingdings" pitchFamily="2" charset="2"/>
              <a:buNone/>
            </a:pPr>
            <a:endParaRPr lang="en-US"/>
          </a:p>
          <a:p>
            <a:pPr>
              <a:buClr>
                <a:schemeClr val="folHlink"/>
              </a:buClr>
              <a:buFont typeface="Wingdings" pitchFamily="2" charset="2"/>
              <a:buNone/>
            </a:pPr>
            <a:endParaRPr lang="en-US"/>
          </a:p>
        </p:txBody>
      </p:sp>
      <p:pic>
        <p:nvPicPr>
          <p:cNvPr id="36870" name="Picture 6" descr="MCj03013640000[1]"/>
          <p:cNvPicPr>
            <a:picLocks noChangeAspect="1" noChangeArrowheads="1"/>
          </p:cNvPicPr>
          <p:nvPr/>
        </p:nvPicPr>
        <p:blipFill>
          <a:blip r:embed="rId3" cstate="print"/>
          <a:srcRect/>
          <a:stretch>
            <a:fillRect/>
          </a:stretch>
        </p:blipFill>
        <p:spPr bwMode="auto">
          <a:xfrm>
            <a:off x="6934200" y="609600"/>
            <a:ext cx="1820863" cy="11906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457200"/>
            <a:ext cx="7543800" cy="990600"/>
          </a:xfrm>
        </p:spPr>
        <p:txBody>
          <a:bodyPr/>
          <a:lstStyle/>
          <a:p>
            <a:r>
              <a:rPr lang="en-US">
                <a:solidFill>
                  <a:srgbClr val="FFFF66"/>
                </a:solidFill>
              </a:rPr>
              <a:t>Creating a PR campaign</a:t>
            </a:r>
          </a:p>
        </p:txBody>
      </p:sp>
      <p:sp>
        <p:nvSpPr>
          <p:cNvPr id="67587" name="Rectangle 3"/>
          <p:cNvSpPr>
            <a:spLocks noGrp="1" noChangeArrowheads="1"/>
          </p:cNvSpPr>
          <p:nvPr>
            <p:ph type="body" idx="1"/>
          </p:nvPr>
        </p:nvSpPr>
        <p:spPr>
          <a:xfrm>
            <a:off x="304800" y="1752600"/>
            <a:ext cx="8229600" cy="5105400"/>
          </a:xfrm>
        </p:spPr>
        <p:txBody>
          <a:bodyPr/>
          <a:lstStyle/>
          <a:p>
            <a:pPr>
              <a:buClr>
                <a:schemeClr val="folHlink"/>
              </a:buClr>
            </a:pPr>
            <a:r>
              <a:rPr lang="en-US"/>
              <a:t>Don’t play favorites with contacts</a:t>
            </a:r>
          </a:p>
          <a:p>
            <a:pPr>
              <a:buClr>
                <a:schemeClr val="folHlink"/>
              </a:buClr>
            </a:pPr>
            <a:r>
              <a:rPr lang="en-US"/>
              <a:t>Deal honestly with press</a:t>
            </a:r>
          </a:p>
          <a:p>
            <a:pPr>
              <a:buClr>
                <a:schemeClr val="folHlink"/>
              </a:buClr>
            </a:pPr>
            <a:r>
              <a:rPr lang="en-US"/>
              <a:t>Make sure information is factual</a:t>
            </a:r>
          </a:p>
          <a:p>
            <a:pPr>
              <a:buClr>
                <a:schemeClr val="folHlink"/>
              </a:buClr>
            </a:pPr>
            <a:r>
              <a:rPr lang="en-US"/>
              <a:t>Keep National informed of PR initiatives</a:t>
            </a:r>
          </a:p>
          <a:p>
            <a:pPr>
              <a:buClr>
                <a:schemeClr val="folHlink"/>
              </a:buClr>
            </a:pPr>
            <a:r>
              <a:rPr lang="en-US"/>
              <a:t>Refer to </a:t>
            </a:r>
            <a:r>
              <a:rPr lang="en-US" b="1">
                <a:hlinkClick r:id="rId3"/>
              </a:rPr>
              <a:t>www.narfewa.net</a:t>
            </a:r>
            <a:r>
              <a:rPr lang="en-US"/>
              <a:t> for PR planning</a:t>
            </a:r>
          </a:p>
          <a:p>
            <a:pPr>
              <a:buClr>
                <a:schemeClr val="folHlink"/>
              </a:buClr>
              <a:buFont typeface="Wingdings" pitchFamily="2" charset="2"/>
              <a:buNone/>
            </a:pPr>
            <a:endParaRPr lang="en-US"/>
          </a:p>
          <a:p>
            <a:pPr>
              <a:buClr>
                <a:schemeClr val="folHlink"/>
              </a:buClr>
              <a:buFont typeface="Wingdings" pitchFamily="2" charset="2"/>
              <a:buNone/>
            </a:pPr>
            <a:r>
              <a:rPr lang="en-US"/>
              <a:t>  </a:t>
            </a:r>
          </a:p>
        </p:txBody>
      </p:sp>
      <p:pic>
        <p:nvPicPr>
          <p:cNvPr id="67588" name="Picture 4" descr="MCj03013640000[1]"/>
          <p:cNvPicPr>
            <a:picLocks noChangeAspect="1" noChangeArrowheads="1"/>
          </p:cNvPicPr>
          <p:nvPr/>
        </p:nvPicPr>
        <p:blipFill>
          <a:blip r:embed="rId4" cstate="print"/>
          <a:srcRect/>
          <a:stretch>
            <a:fillRect/>
          </a:stretch>
        </p:blipFill>
        <p:spPr bwMode="auto">
          <a:xfrm>
            <a:off x="7086600" y="685800"/>
            <a:ext cx="1820863" cy="11906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228600"/>
            <a:ext cx="8229600" cy="1371600"/>
          </a:xfrm>
        </p:spPr>
        <p:txBody>
          <a:bodyPr/>
          <a:lstStyle/>
          <a:p>
            <a:r>
              <a:rPr lang="en-US">
                <a:solidFill>
                  <a:srgbClr val="FFFF66"/>
                </a:solidFill>
              </a:rPr>
              <a:t>Community Relations</a:t>
            </a:r>
          </a:p>
        </p:txBody>
      </p:sp>
      <p:sp>
        <p:nvSpPr>
          <p:cNvPr id="37891" name="Rectangle 3"/>
          <p:cNvSpPr>
            <a:spLocks noGrp="1" noChangeArrowheads="1"/>
          </p:cNvSpPr>
          <p:nvPr>
            <p:ph type="body" idx="1"/>
          </p:nvPr>
        </p:nvSpPr>
        <p:spPr>
          <a:xfrm>
            <a:off x="457200" y="1752600"/>
            <a:ext cx="7929563" cy="4495800"/>
          </a:xfrm>
        </p:spPr>
        <p:txBody>
          <a:bodyPr/>
          <a:lstStyle/>
          <a:p>
            <a:pPr>
              <a:buClr>
                <a:schemeClr val="folHlink"/>
              </a:buClr>
            </a:pPr>
            <a:r>
              <a:rPr lang="en-US" sz="2800"/>
              <a:t>Get to know the opinion of leaders in community</a:t>
            </a:r>
          </a:p>
          <a:p>
            <a:pPr>
              <a:buClr>
                <a:schemeClr val="folHlink"/>
              </a:buClr>
            </a:pPr>
            <a:r>
              <a:rPr lang="en-US" sz="2800"/>
              <a:t>Create speakers bureau of qualified NARFE members for community presentations</a:t>
            </a:r>
          </a:p>
          <a:p>
            <a:pPr>
              <a:buClr>
                <a:schemeClr val="folHlink"/>
              </a:buClr>
            </a:pPr>
            <a:r>
              <a:rPr lang="en-US" sz="2800"/>
              <a:t>Encourage NARFE members to serve on citizens advisory committees</a:t>
            </a:r>
          </a:p>
          <a:p>
            <a:pPr>
              <a:buClr>
                <a:schemeClr val="folHlink"/>
              </a:buClr>
            </a:pPr>
            <a:r>
              <a:rPr lang="en-US" sz="2800"/>
              <a:t>Take part in public service programs</a:t>
            </a:r>
          </a:p>
          <a:p>
            <a:pPr>
              <a:buClr>
                <a:schemeClr val="folHlink"/>
              </a:buClr>
            </a:pPr>
            <a:r>
              <a:rPr lang="en-US" sz="2800"/>
              <a:t>Attend local government meetings and hearings</a:t>
            </a:r>
          </a:p>
        </p:txBody>
      </p:sp>
      <p:pic>
        <p:nvPicPr>
          <p:cNvPr id="37910" name="Picture 22" descr="MCBL00337_0000[1]"/>
          <p:cNvPicPr>
            <a:picLocks noChangeAspect="1" noChangeArrowheads="1"/>
          </p:cNvPicPr>
          <p:nvPr/>
        </p:nvPicPr>
        <p:blipFill>
          <a:blip r:embed="rId3" cstate="print"/>
          <a:srcRect/>
          <a:stretch>
            <a:fillRect/>
          </a:stretch>
        </p:blipFill>
        <p:spPr bwMode="auto">
          <a:xfrm>
            <a:off x="6694488" y="0"/>
            <a:ext cx="2449512" cy="18319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1295400" y="914400"/>
            <a:ext cx="6324600" cy="1676400"/>
          </a:xfrm>
        </p:spPr>
        <p:txBody>
          <a:bodyPr/>
          <a:lstStyle/>
          <a:p>
            <a:r>
              <a:rPr lang="en-US" sz="4800">
                <a:solidFill>
                  <a:srgbClr val="FFFF66"/>
                </a:solidFill>
              </a:rPr>
              <a:t>THE MEMBERSHIP CHAIR</a:t>
            </a:r>
          </a:p>
        </p:txBody>
      </p:sp>
      <p:pic>
        <p:nvPicPr>
          <p:cNvPr id="117765" name="Picture 5"/>
          <p:cNvPicPr>
            <a:picLocks noChangeAspect="1" noChangeArrowheads="1"/>
          </p:cNvPicPr>
          <p:nvPr/>
        </p:nvPicPr>
        <p:blipFill>
          <a:blip r:embed="rId3" cstate="print"/>
          <a:srcRect/>
          <a:stretch>
            <a:fillRect/>
          </a:stretch>
        </p:blipFill>
        <p:spPr bwMode="auto">
          <a:xfrm>
            <a:off x="2057400" y="3124200"/>
            <a:ext cx="2414588" cy="3048000"/>
          </a:xfrm>
          <a:prstGeom prst="rect">
            <a:avLst/>
          </a:prstGeom>
          <a:noFill/>
        </p:spPr>
      </p:pic>
      <p:pic>
        <p:nvPicPr>
          <p:cNvPr id="117786" name="Picture 26" descr="MCj01051800000[1]"/>
          <p:cNvPicPr>
            <a:picLocks noChangeAspect="1" noChangeArrowheads="1"/>
          </p:cNvPicPr>
          <p:nvPr/>
        </p:nvPicPr>
        <p:blipFill>
          <a:blip r:embed="rId4" cstate="print"/>
          <a:srcRect/>
          <a:stretch>
            <a:fillRect/>
          </a:stretch>
        </p:blipFill>
        <p:spPr bwMode="auto">
          <a:xfrm>
            <a:off x="4876800" y="2971800"/>
            <a:ext cx="2743200" cy="2570163"/>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228600"/>
            <a:ext cx="6400800" cy="838200"/>
          </a:xfrm>
        </p:spPr>
        <p:txBody>
          <a:bodyPr/>
          <a:lstStyle/>
          <a:p>
            <a:r>
              <a:rPr lang="en-US" sz="4000" b="1">
                <a:solidFill>
                  <a:srgbClr val="FFFF66"/>
                </a:solidFill>
              </a:rPr>
              <a:t>Membership</a:t>
            </a:r>
            <a:r>
              <a:rPr lang="en-US" sz="3600" b="1">
                <a:solidFill>
                  <a:srgbClr val="FFFF66"/>
                </a:solidFill>
              </a:rPr>
              <a:t> Chair</a:t>
            </a:r>
          </a:p>
        </p:txBody>
      </p:sp>
      <p:sp>
        <p:nvSpPr>
          <p:cNvPr id="49155" name="Rectangle 3"/>
          <p:cNvSpPr>
            <a:spLocks noGrp="1" noChangeArrowheads="1"/>
          </p:cNvSpPr>
          <p:nvPr>
            <p:ph type="body" idx="1"/>
          </p:nvPr>
        </p:nvSpPr>
        <p:spPr>
          <a:xfrm>
            <a:off x="304800" y="1219200"/>
            <a:ext cx="8610600" cy="5410200"/>
          </a:xfrm>
        </p:spPr>
        <p:txBody>
          <a:bodyPr/>
          <a:lstStyle/>
          <a:p>
            <a:pPr>
              <a:lnSpc>
                <a:spcPct val="75000"/>
              </a:lnSpc>
              <a:spcBef>
                <a:spcPct val="10000"/>
              </a:spcBef>
            </a:pPr>
            <a:r>
              <a:rPr lang="en-US" sz="2800" b="1"/>
              <a:t>Basic Responsibilities</a:t>
            </a:r>
          </a:p>
          <a:p>
            <a:pPr>
              <a:lnSpc>
                <a:spcPct val="75000"/>
              </a:lnSpc>
              <a:spcBef>
                <a:spcPct val="10000"/>
              </a:spcBef>
              <a:buFont typeface="Wingdings" pitchFamily="2" charset="2"/>
              <a:buNone/>
            </a:pPr>
            <a:endParaRPr lang="en-US" sz="2800" b="1"/>
          </a:p>
          <a:p>
            <a:pPr lvl="1"/>
            <a:r>
              <a:rPr lang="en-US"/>
              <a:t>Create, implement, monitor &amp; </a:t>
            </a:r>
          </a:p>
          <a:p>
            <a:pPr lvl="1">
              <a:buFont typeface="Wingdings" pitchFamily="2" charset="2"/>
              <a:buNone/>
            </a:pPr>
            <a:r>
              <a:rPr lang="en-US"/>
              <a:t>	manage membership plans and materials</a:t>
            </a:r>
          </a:p>
          <a:p>
            <a:pPr lvl="1">
              <a:buFont typeface="Wingdings" pitchFamily="2" charset="2"/>
              <a:buNone/>
            </a:pPr>
            <a:endParaRPr lang="en-US"/>
          </a:p>
          <a:p>
            <a:pPr lvl="1"/>
            <a:r>
              <a:rPr lang="en-US"/>
              <a:t>Publicize NARFE’s presence and services to federal employees, retirees and survivors</a:t>
            </a:r>
          </a:p>
          <a:p>
            <a:pPr lvl="1">
              <a:buFont typeface="Wingdings" pitchFamily="2" charset="2"/>
              <a:buNone/>
            </a:pPr>
            <a:endParaRPr lang="en-US"/>
          </a:p>
          <a:p>
            <a:pPr lvl="1"/>
            <a:r>
              <a:rPr lang="en-US"/>
              <a:t>Work with other officers to ensure activities and programs are in the interest of all members</a:t>
            </a:r>
          </a:p>
          <a:p>
            <a:pPr lvl="1"/>
            <a:endParaRPr lang="en-US"/>
          </a:p>
          <a:p>
            <a:pPr lvl="1">
              <a:lnSpc>
                <a:spcPct val="75000"/>
              </a:lnSpc>
              <a:spcBef>
                <a:spcPct val="10000"/>
              </a:spcBef>
            </a:pPr>
            <a:endParaRPr lang="en-US"/>
          </a:p>
        </p:txBody>
      </p:sp>
      <p:pic>
        <p:nvPicPr>
          <p:cNvPr id="49156" name="Picture 4"/>
          <p:cNvPicPr>
            <a:picLocks noChangeAspect="1" noChangeArrowheads="1"/>
          </p:cNvPicPr>
          <p:nvPr/>
        </p:nvPicPr>
        <p:blipFill>
          <a:blip r:embed="rId3" cstate="print"/>
          <a:srcRect/>
          <a:stretch>
            <a:fillRect/>
          </a:stretch>
        </p:blipFill>
        <p:spPr bwMode="auto">
          <a:xfrm>
            <a:off x="6553200" y="228600"/>
            <a:ext cx="1830388" cy="2286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81000" y="228600"/>
            <a:ext cx="6400800" cy="838200"/>
          </a:xfrm>
        </p:spPr>
        <p:txBody>
          <a:bodyPr/>
          <a:lstStyle/>
          <a:p>
            <a:r>
              <a:rPr lang="en-US" sz="4000" b="1">
                <a:solidFill>
                  <a:srgbClr val="FFFF66"/>
                </a:solidFill>
              </a:rPr>
              <a:t>Membership</a:t>
            </a:r>
            <a:r>
              <a:rPr lang="en-US" sz="3600" b="1">
                <a:solidFill>
                  <a:srgbClr val="FFFF66"/>
                </a:solidFill>
              </a:rPr>
              <a:t> Chair</a:t>
            </a:r>
          </a:p>
        </p:txBody>
      </p:sp>
      <p:sp>
        <p:nvSpPr>
          <p:cNvPr id="128003" name="Rectangle 3"/>
          <p:cNvSpPr>
            <a:spLocks noGrp="1" noChangeArrowheads="1"/>
          </p:cNvSpPr>
          <p:nvPr>
            <p:ph type="body" idx="1"/>
          </p:nvPr>
        </p:nvSpPr>
        <p:spPr>
          <a:xfrm>
            <a:off x="304800" y="1219200"/>
            <a:ext cx="8610600" cy="5410200"/>
          </a:xfrm>
        </p:spPr>
        <p:txBody>
          <a:bodyPr/>
          <a:lstStyle/>
          <a:p>
            <a:pPr>
              <a:lnSpc>
                <a:spcPct val="75000"/>
              </a:lnSpc>
              <a:spcBef>
                <a:spcPct val="10000"/>
              </a:spcBef>
            </a:pPr>
            <a:r>
              <a:rPr lang="en-US" sz="2800" b="1"/>
              <a:t>Basic Responsibilities</a:t>
            </a:r>
          </a:p>
          <a:p>
            <a:pPr>
              <a:lnSpc>
                <a:spcPct val="75000"/>
              </a:lnSpc>
              <a:spcBef>
                <a:spcPct val="10000"/>
              </a:spcBef>
              <a:buFont typeface="Wingdings" pitchFamily="2" charset="2"/>
              <a:buNone/>
            </a:pPr>
            <a:endParaRPr lang="en-US" sz="2800" b="1"/>
          </a:p>
          <a:p>
            <a:pPr lvl="1"/>
            <a:r>
              <a:rPr lang="en-US"/>
              <a:t>Engage chapter members in the recruiting efforts</a:t>
            </a:r>
          </a:p>
          <a:p>
            <a:pPr lvl="1">
              <a:buFont typeface="Wingdings" pitchFamily="2" charset="2"/>
              <a:buNone/>
            </a:pPr>
            <a:endParaRPr lang="en-US"/>
          </a:p>
          <a:p>
            <a:pPr lvl="1"/>
            <a:r>
              <a:rPr lang="en-US"/>
              <a:t>Communicate between chapter and federation chair and NARFE HQ staff</a:t>
            </a:r>
          </a:p>
          <a:p>
            <a:pPr lvl="1">
              <a:buFont typeface="Wingdings" pitchFamily="2" charset="2"/>
              <a:buNone/>
            </a:pPr>
            <a:endParaRPr lang="en-US"/>
          </a:p>
          <a:p>
            <a:pPr lvl="1"/>
            <a:r>
              <a:rPr lang="en-US"/>
              <a:t>Forward names and addresses of prospective members to HQ Recruitment &amp; Retention Section</a:t>
            </a:r>
          </a:p>
          <a:p>
            <a:pPr lvl="1"/>
            <a:endParaRPr lang="en-US"/>
          </a:p>
        </p:txBody>
      </p:sp>
      <p:pic>
        <p:nvPicPr>
          <p:cNvPr id="128004" name="Picture 4"/>
          <p:cNvPicPr>
            <a:picLocks noChangeAspect="1" noChangeArrowheads="1"/>
          </p:cNvPicPr>
          <p:nvPr/>
        </p:nvPicPr>
        <p:blipFill>
          <a:blip r:embed="rId3" cstate="print"/>
          <a:srcRect/>
          <a:stretch>
            <a:fillRect/>
          </a:stretch>
        </p:blipFill>
        <p:spPr bwMode="auto">
          <a:xfrm>
            <a:off x="7315200" y="304800"/>
            <a:ext cx="1463675" cy="1828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304800"/>
            <a:ext cx="8686800" cy="685800"/>
          </a:xfrm>
        </p:spPr>
        <p:txBody>
          <a:bodyPr/>
          <a:lstStyle/>
          <a:p>
            <a:r>
              <a:rPr lang="en-US" sz="3600">
                <a:solidFill>
                  <a:srgbClr val="FFFF66"/>
                </a:solidFill>
              </a:rPr>
              <a:t>What should a Membership Chair know?</a:t>
            </a:r>
          </a:p>
        </p:txBody>
      </p:sp>
      <p:sp>
        <p:nvSpPr>
          <p:cNvPr id="50179" name="Rectangle 3"/>
          <p:cNvSpPr>
            <a:spLocks noGrp="1" noChangeArrowheads="1"/>
          </p:cNvSpPr>
          <p:nvPr>
            <p:ph type="body" idx="1"/>
          </p:nvPr>
        </p:nvSpPr>
        <p:spPr>
          <a:xfrm>
            <a:off x="228600" y="1143000"/>
            <a:ext cx="8686800" cy="5334000"/>
          </a:xfrm>
        </p:spPr>
        <p:txBody>
          <a:bodyPr/>
          <a:lstStyle/>
          <a:p>
            <a:pPr>
              <a:lnSpc>
                <a:spcPct val="90000"/>
              </a:lnSpc>
              <a:buClr>
                <a:schemeClr val="folHlink"/>
              </a:buClr>
            </a:pPr>
            <a:r>
              <a:rPr lang="en-US" sz="2800"/>
              <a:t>Who can join?	</a:t>
            </a:r>
          </a:p>
          <a:p>
            <a:pPr>
              <a:lnSpc>
                <a:spcPct val="90000"/>
              </a:lnSpc>
              <a:buClr>
                <a:schemeClr val="folHlink"/>
              </a:buClr>
            </a:pPr>
            <a:r>
              <a:rPr lang="en-US" sz="2800"/>
              <a:t>NARFE membership benefits</a:t>
            </a:r>
          </a:p>
          <a:p>
            <a:pPr>
              <a:lnSpc>
                <a:spcPct val="90000"/>
              </a:lnSpc>
              <a:buClr>
                <a:schemeClr val="folHlink"/>
              </a:buClr>
            </a:pPr>
            <a:r>
              <a:rPr lang="en-US" sz="2800"/>
              <a:t>Membership application process and incentives</a:t>
            </a:r>
          </a:p>
          <a:p>
            <a:pPr>
              <a:lnSpc>
                <a:spcPct val="90000"/>
              </a:lnSpc>
              <a:buClr>
                <a:schemeClr val="folHlink"/>
              </a:buClr>
            </a:pPr>
            <a:r>
              <a:rPr lang="en-US" sz="2800"/>
              <a:t>Various membership options: </a:t>
            </a:r>
          </a:p>
          <a:p>
            <a:pPr lvl="1">
              <a:lnSpc>
                <a:spcPct val="90000"/>
              </a:lnSpc>
              <a:buClr>
                <a:schemeClr val="hlink"/>
              </a:buClr>
              <a:buFont typeface="Wingdings" pitchFamily="2" charset="2"/>
              <a:buChar char="Ø"/>
            </a:pPr>
            <a:r>
              <a:rPr lang="en-US" sz="2400" i="1"/>
              <a:t>Dues Withholding</a:t>
            </a:r>
          </a:p>
          <a:p>
            <a:pPr lvl="1">
              <a:lnSpc>
                <a:spcPct val="90000"/>
              </a:lnSpc>
              <a:buClr>
                <a:schemeClr val="hlink"/>
              </a:buClr>
              <a:buFont typeface="Wingdings" pitchFamily="2" charset="2"/>
              <a:buChar char="Ø"/>
            </a:pPr>
            <a:r>
              <a:rPr lang="en-US" sz="2400" i="1"/>
              <a:t>National Life Membership</a:t>
            </a:r>
          </a:p>
          <a:p>
            <a:pPr lvl="1">
              <a:lnSpc>
                <a:spcPct val="90000"/>
              </a:lnSpc>
              <a:buClr>
                <a:schemeClr val="hlink"/>
              </a:buClr>
              <a:buFont typeface="Wingdings" pitchFamily="2" charset="2"/>
              <a:buChar char="Ø"/>
            </a:pPr>
            <a:r>
              <a:rPr lang="en-US" sz="2400" i="1"/>
              <a:t>Annual Annuitant/Survivor</a:t>
            </a:r>
          </a:p>
          <a:p>
            <a:pPr lvl="1">
              <a:lnSpc>
                <a:spcPct val="90000"/>
              </a:lnSpc>
              <a:buClr>
                <a:schemeClr val="hlink"/>
              </a:buClr>
              <a:buFont typeface="Wingdings" pitchFamily="2" charset="2"/>
              <a:buChar char="Ø"/>
            </a:pPr>
            <a:r>
              <a:rPr lang="en-US" sz="2400" i="1"/>
              <a:t>Active Federal Employee Membership</a:t>
            </a:r>
          </a:p>
          <a:p>
            <a:pPr lvl="1">
              <a:lnSpc>
                <a:spcPct val="90000"/>
              </a:lnSpc>
              <a:buClr>
                <a:schemeClr val="hlink"/>
              </a:buClr>
              <a:buFont typeface="Wingdings" pitchFamily="2" charset="2"/>
              <a:buChar char="Ø"/>
            </a:pPr>
            <a:r>
              <a:rPr lang="en-US" sz="2400" i="1"/>
              <a:t>Distinguished member</a:t>
            </a:r>
          </a:p>
          <a:p>
            <a:pPr>
              <a:lnSpc>
                <a:spcPct val="90000"/>
              </a:lnSpc>
              <a:buClr>
                <a:schemeClr val="folHlink"/>
              </a:buClr>
            </a:pPr>
            <a:r>
              <a:rPr lang="en-US" sz="2800"/>
              <a:t>Understand NARFE Membership Reports</a:t>
            </a:r>
          </a:p>
          <a:p>
            <a:pPr>
              <a:lnSpc>
                <a:spcPct val="90000"/>
              </a:lnSpc>
              <a:buClr>
                <a:schemeClr val="folHlink"/>
              </a:buClr>
            </a:pPr>
            <a:r>
              <a:rPr lang="en-US" sz="2800"/>
              <a:t>The NARFE and Federation web sites at </a:t>
            </a:r>
            <a:r>
              <a:rPr lang="en-US" sz="2800" b="1">
                <a:hlinkClick r:id="rId3"/>
              </a:rPr>
              <a:t>www.narfe.org</a:t>
            </a:r>
            <a:r>
              <a:rPr lang="en-US" sz="2800" b="1"/>
              <a:t> </a:t>
            </a:r>
            <a:r>
              <a:rPr lang="en-US" sz="2800"/>
              <a:t>and </a:t>
            </a:r>
            <a:r>
              <a:rPr lang="en-US" sz="2800" b="1">
                <a:hlinkClick r:id="rId4"/>
              </a:rPr>
              <a:t>www.narfewa.net</a:t>
            </a:r>
            <a:endParaRPr lang="en-US" sz="2800" b="1"/>
          </a:p>
          <a:p>
            <a:pPr>
              <a:lnSpc>
                <a:spcPct val="90000"/>
              </a:lnSpc>
              <a:buClr>
                <a:schemeClr val="folHlink"/>
              </a:buClr>
            </a:pPr>
            <a:endParaRPr lang="en-US" sz="2800" b="1"/>
          </a:p>
        </p:txBody>
      </p:sp>
      <p:pic>
        <p:nvPicPr>
          <p:cNvPr id="50185" name="Picture 9" descr="MCj00898930000[1]"/>
          <p:cNvPicPr>
            <a:picLocks noChangeAspect="1" noChangeArrowheads="1"/>
          </p:cNvPicPr>
          <p:nvPr/>
        </p:nvPicPr>
        <p:blipFill>
          <a:blip r:embed="rId5" cstate="print"/>
          <a:srcRect/>
          <a:stretch>
            <a:fillRect/>
          </a:stretch>
        </p:blipFill>
        <p:spPr bwMode="auto">
          <a:xfrm>
            <a:off x="6705600" y="2667000"/>
            <a:ext cx="1665288" cy="1905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381000" y="990600"/>
            <a:ext cx="8229600" cy="4191000"/>
          </a:xfrm>
        </p:spPr>
        <p:txBody>
          <a:bodyPr/>
          <a:lstStyle/>
          <a:p>
            <a:pPr>
              <a:lnSpc>
                <a:spcPct val="110000"/>
              </a:lnSpc>
            </a:pPr>
            <a:r>
              <a:rPr lang="en-US" sz="2800"/>
              <a:t>Membership Development Manual </a:t>
            </a:r>
            <a:r>
              <a:rPr lang="en-US" sz="2000" b="1"/>
              <a:t>(F-19)</a:t>
            </a:r>
            <a:r>
              <a:rPr lang="en-US" sz="2800"/>
              <a:t> </a:t>
            </a:r>
          </a:p>
          <a:p>
            <a:pPr>
              <a:lnSpc>
                <a:spcPct val="110000"/>
              </a:lnSpc>
            </a:pPr>
            <a:r>
              <a:rPr lang="en-US" sz="2800"/>
              <a:t>NARFE </a:t>
            </a:r>
            <a:r>
              <a:rPr lang="en-US" sz="2800" i="1"/>
              <a:t>LetterBook</a:t>
            </a:r>
          </a:p>
          <a:p>
            <a:pPr>
              <a:lnSpc>
                <a:spcPct val="110000"/>
              </a:lnSpc>
            </a:pPr>
            <a:r>
              <a:rPr lang="en-US" sz="2800"/>
              <a:t>Requisition Form F-18 for all forms</a:t>
            </a:r>
          </a:p>
          <a:p>
            <a:pPr>
              <a:lnSpc>
                <a:spcPct val="90000"/>
              </a:lnSpc>
            </a:pPr>
            <a:r>
              <a:rPr lang="en-US" sz="2800"/>
              <a:t>NARFE Publications &amp; web sites</a:t>
            </a:r>
          </a:p>
          <a:p>
            <a:pPr>
              <a:lnSpc>
                <a:spcPct val="90000"/>
              </a:lnSpc>
            </a:pPr>
            <a:r>
              <a:rPr lang="en-US" sz="2800"/>
              <a:t>Recruiting Posters</a:t>
            </a:r>
          </a:p>
          <a:p>
            <a:pPr>
              <a:lnSpc>
                <a:spcPct val="110000"/>
              </a:lnSpc>
            </a:pPr>
            <a:endParaRPr lang="en-US" sz="2800"/>
          </a:p>
        </p:txBody>
      </p:sp>
      <p:sp>
        <p:nvSpPr>
          <p:cNvPr id="51204" name="Rectangle 4"/>
          <p:cNvSpPr>
            <a:spLocks noGrp="1" noChangeArrowheads="1"/>
          </p:cNvSpPr>
          <p:nvPr>
            <p:ph type="title"/>
          </p:nvPr>
        </p:nvSpPr>
        <p:spPr>
          <a:xfrm>
            <a:off x="457200" y="457200"/>
            <a:ext cx="8229600" cy="381000"/>
          </a:xfrm>
          <a:noFill/>
          <a:ln/>
        </p:spPr>
        <p:txBody>
          <a:bodyPr/>
          <a:lstStyle/>
          <a:p>
            <a:r>
              <a:rPr lang="en-US" sz="3600" b="1">
                <a:solidFill>
                  <a:srgbClr val="FFFF66"/>
                </a:solidFill>
              </a:rPr>
              <a:t>Tools of the Job</a:t>
            </a:r>
          </a:p>
        </p:txBody>
      </p:sp>
      <p:pic>
        <p:nvPicPr>
          <p:cNvPr id="51206" name="Picture 6"/>
          <p:cNvPicPr>
            <a:picLocks noChangeAspect="1" noChangeArrowheads="1"/>
          </p:cNvPicPr>
          <p:nvPr/>
        </p:nvPicPr>
        <p:blipFill>
          <a:blip r:embed="rId3" cstate="print"/>
          <a:srcRect/>
          <a:stretch>
            <a:fillRect/>
          </a:stretch>
        </p:blipFill>
        <p:spPr bwMode="auto">
          <a:xfrm>
            <a:off x="7178675" y="228600"/>
            <a:ext cx="1781175" cy="2247900"/>
          </a:xfrm>
          <a:prstGeom prst="rect">
            <a:avLst/>
          </a:prstGeom>
          <a:noFill/>
        </p:spPr>
      </p:pic>
      <p:pic>
        <p:nvPicPr>
          <p:cNvPr id="51207" name="Picture 7"/>
          <p:cNvPicPr>
            <a:picLocks noChangeAspect="1" noChangeArrowheads="1"/>
          </p:cNvPicPr>
          <p:nvPr/>
        </p:nvPicPr>
        <p:blipFill>
          <a:blip r:embed="rId4" cstate="print"/>
          <a:srcRect/>
          <a:stretch>
            <a:fillRect/>
          </a:stretch>
        </p:blipFill>
        <p:spPr bwMode="auto">
          <a:xfrm>
            <a:off x="7315200" y="1828800"/>
            <a:ext cx="1617663" cy="2209800"/>
          </a:xfrm>
          <a:prstGeom prst="rect">
            <a:avLst/>
          </a:prstGeom>
          <a:noFill/>
        </p:spPr>
      </p:pic>
      <p:pic>
        <p:nvPicPr>
          <p:cNvPr id="51210" name="Picture 10"/>
          <p:cNvPicPr>
            <a:picLocks noChangeAspect="1" noChangeArrowheads="1"/>
          </p:cNvPicPr>
          <p:nvPr/>
        </p:nvPicPr>
        <p:blipFill>
          <a:blip r:embed="rId5" cstate="print"/>
          <a:srcRect/>
          <a:stretch>
            <a:fillRect/>
          </a:stretch>
        </p:blipFill>
        <p:spPr bwMode="auto">
          <a:xfrm>
            <a:off x="990600" y="3962400"/>
            <a:ext cx="1905000" cy="2514600"/>
          </a:xfrm>
          <a:prstGeom prst="rect">
            <a:avLst/>
          </a:prstGeom>
          <a:noFill/>
        </p:spPr>
      </p:pic>
      <p:pic>
        <p:nvPicPr>
          <p:cNvPr id="51212" name="Picture 12"/>
          <p:cNvPicPr>
            <a:picLocks noChangeAspect="1" noChangeArrowheads="1"/>
          </p:cNvPicPr>
          <p:nvPr/>
        </p:nvPicPr>
        <p:blipFill>
          <a:blip r:embed="rId6" cstate="print"/>
          <a:srcRect/>
          <a:stretch>
            <a:fillRect/>
          </a:stretch>
        </p:blipFill>
        <p:spPr bwMode="auto">
          <a:xfrm>
            <a:off x="3505200" y="3886200"/>
            <a:ext cx="1828800" cy="2514600"/>
          </a:xfrm>
          <a:prstGeom prst="rect">
            <a:avLst/>
          </a:prstGeom>
          <a:noFill/>
        </p:spPr>
      </p:pic>
      <p:grpSp>
        <p:nvGrpSpPr>
          <p:cNvPr id="51216" name="Group 16"/>
          <p:cNvGrpSpPr>
            <a:grpSpLocks/>
          </p:cNvGrpSpPr>
          <p:nvPr/>
        </p:nvGrpSpPr>
        <p:grpSpPr bwMode="auto">
          <a:xfrm>
            <a:off x="5638800" y="3962400"/>
            <a:ext cx="1752600" cy="2362200"/>
            <a:chOff x="3552" y="1872"/>
            <a:chExt cx="999" cy="1344"/>
          </a:xfrm>
        </p:grpSpPr>
        <p:pic>
          <p:nvPicPr>
            <p:cNvPr id="51213" name="Picture 13" descr="rj_0508"/>
            <p:cNvPicPr>
              <a:picLocks noChangeAspect="1" noChangeArrowheads="1"/>
            </p:cNvPicPr>
            <p:nvPr/>
          </p:nvPicPr>
          <p:blipFill>
            <a:blip r:embed="rId7" cstate="print"/>
            <a:srcRect/>
            <a:stretch>
              <a:fillRect/>
            </a:stretch>
          </p:blipFill>
          <p:spPr bwMode="auto">
            <a:xfrm>
              <a:off x="3552" y="1872"/>
              <a:ext cx="999" cy="1344"/>
            </a:xfrm>
            <a:prstGeom prst="rect">
              <a:avLst/>
            </a:prstGeom>
            <a:noFill/>
          </p:spPr>
        </p:pic>
        <p:sp>
          <p:nvSpPr>
            <p:cNvPr id="51215" name="Rectangle 15"/>
            <p:cNvSpPr>
              <a:spLocks noChangeArrowheads="1"/>
            </p:cNvSpPr>
            <p:nvPr/>
          </p:nvSpPr>
          <p:spPr bwMode="auto">
            <a:xfrm>
              <a:off x="3552" y="1920"/>
              <a:ext cx="960" cy="1296"/>
            </a:xfrm>
            <a:prstGeom prst="rect">
              <a:avLst/>
            </a:prstGeom>
            <a:no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2" name="Picture 8"/>
          <p:cNvPicPr>
            <a:picLocks noChangeAspect="1" noChangeArrowheads="1"/>
          </p:cNvPicPr>
          <p:nvPr/>
        </p:nvPicPr>
        <p:blipFill>
          <a:blip r:embed="rId3" cstate="print"/>
          <a:srcRect/>
          <a:stretch>
            <a:fillRect/>
          </a:stretch>
        </p:blipFill>
        <p:spPr bwMode="auto">
          <a:xfrm>
            <a:off x="6477000" y="685800"/>
            <a:ext cx="1169988" cy="2590800"/>
          </a:xfrm>
          <a:prstGeom prst="rect">
            <a:avLst/>
          </a:prstGeom>
          <a:noFill/>
        </p:spPr>
      </p:pic>
      <p:sp>
        <p:nvSpPr>
          <p:cNvPr id="52226" name="Rectangle 2"/>
          <p:cNvSpPr>
            <a:spLocks noGrp="1" noChangeArrowheads="1"/>
          </p:cNvSpPr>
          <p:nvPr>
            <p:ph type="title"/>
          </p:nvPr>
        </p:nvSpPr>
        <p:spPr>
          <a:xfrm>
            <a:off x="-228600" y="457200"/>
            <a:ext cx="8229600" cy="914400"/>
          </a:xfrm>
        </p:spPr>
        <p:txBody>
          <a:bodyPr/>
          <a:lstStyle/>
          <a:p>
            <a:r>
              <a:rPr lang="en-US">
                <a:solidFill>
                  <a:srgbClr val="FFFF66"/>
                </a:solidFill>
              </a:rPr>
              <a:t>Membership Forms</a:t>
            </a:r>
          </a:p>
        </p:txBody>
      </p:sp>
      <p:sp>
        <p:nvSpPr>
          <p:cNvPr id="52227" name="Rectangle 3"/>
          <p:cNvSpPr>
            <a:spLocks noGrp="1" noChangeArrowheads="1"/>
          </p:cNvSpPr>
          <p:nvPr>
            <p:ph type="body" idx="1"/>
          </p:nvPr>
        </p:nvSpPr>
        <p:spPr>
          <a:xfrm>
            <a:off x="457200" y="1524000"/>
            <a:ext cx="7929563" cy="4572000"/>
          </a:xfrm>
        </p:spPr>
        <p:txBody>
          <a:bodyPr/>
          <a:lstStyle/>
          <a:p>
            <a:pPr>
              <a:lnSpc>
                <a:spcPct val="90000"/>
              </a:lnSpc>
              <a:spcBef>
                <a:spcPct val="15000"/>
              </a:spcBef>
            </a:pPr>
            <a:r>
              <a:rPr lang="en-US"/>
              <a:t>Annual Annuitant/Survivor &amp;</a:t>
            </a:r>
          </a:p>
          <a:p>
            <a:pPr>
              <a:lnSpc>
                <a:spcPct val="90000"/>
              </a:lnSpc>
              <a:spcBef>
                <a:spcPct val="15000"/>
              </a:spcBef>
              <a:buFont typeface="Wingdings" pitchFamily="2" charset="2"/>
              <a:buNone/>
            </a:pPr>
            <a:r>
              <a:rPr lang="en-US"/>
              <a:t>   Active Employee Membership</a:t>
            </a:r>
          </a:p>
          <a:p>
            <a:pPr>
              <a:lnSpc>
                <a:spcPct val="90000"/>
              </a:lnSpc>
              <a:spcBef>
                <a:spcPct val="15000"/>
              </a:spcBef>
              <a:buFont typeface="Wingdings" pitchFamily="2" charset="2"/>
              <a:buNone/>
            </a:pPr>
            <a:endParaRPr lang="en-US" sz="2000"/>
          </a:p>
          <a:p>
            <a:pPr>
              <a:lnSpc>
                <a:spcPct val="90000"/>
              </a:lnSpc>
              <a:spcBef>
                <a:spcPct val="15000"/>
              </a:spcBef>
            </a:pPr>
            <a:r>
              <a:rPr lang="en-US"/>
              <a:t>Dues Withholding Program(F-86)</a:t>
            </a:r>
          </a:p>
          <a:p>
            <a:pPr lvl="1"/>
            <a:r>
              <a:rPr lang="en-US"/>
              <a:t>Contains DW-2 (existing Members)</a:t>
            </a:r>
          </a:p>
          <a:p>
            <a:pPr lvl="1"/>
            <a:r>
              <a:rPr lang="en-US"/>
              <a:t>Form DW-3 for new members</a:t>
            </a:r>
          </a:p>
          <a:p>
            <a:r>
              <a:rPr lang="en-US"/>
              <a:t>National Life Members (F-53)</a:t>
            </a:r>
          </a:p>
          <a:p>
            <a:r>
              <a:rPr lang="en-US"/>
              <a:t>Distinguished Member</a:t>
            </a:r>
          </a:p>
          <a:p>
            <a:pPr>
              <a:buFont typeface="Wingdings" pitchFamily="2" charset="2"/>
              <a:buNone/>
            </a:pPr>
            <a:endParaRPr lang="en-US"/>
          </a:p>
        </p:txBody>
      </p:sp>
      <p:pic>
        <p:nvPicPr>
          <p:cNvPr id="52230" name="Picture 6"/>
          <p:cNvPicPr>
            <a:picLocks noChangeAspect="1" noChangeArrowheads="1"/>
          </p:cNvPicPr>
          <p:nvPr/>
        </p:nvPicPr>
        <p:blipFill>
          <a:blip r:embed="rId4" cstate="print"/>
          <a:srcRect/>
          <a:stretch>
            <a:fillRect/>
          </a:stretch>
        </p:blipFill>
        <p:spPr bwMode="auto">
          <a:xfrm>
            <a:off x="7315200" y="1752600"/>
            <a:ext cx="1219200" cy="2430463"/>
          </a:xfrm>
          <a:prstGeom prst="rect">
            <a:avLst/>
          </a:prstGeom>
          <a:noFill/>
        </p:spPr>
      </p:pic>
      <p:pic>
        <p:nvPicPr>
          <p:cNvPr id="52231" name="Picture 7"/>
          <p:cNvPicPr>
            <a:picLocks noChangeAspect="1" noChangeArrowheads="1"/>
          </p:cNvPicPr>
          <p:nvPr/>
        </p:nvPicPr>
        <p:blipFill>
          <a:blip r:embed="rId5" cstate="print"/>
          <a:srcRect/>
          <a:stretch>
            <a:fillRect/>
          </a:stretch>
        </p:blipFill>
        <p:spPr bwMode="auto">
          <a:xfrm>
            <a:off x="7772400" y="3657600"/>
            <a:ext cx="1066800" cy="2286000"/>
          </a:xfrm>
          <a:prstGeom prst="rect">
            <a:avLst/>
          </a:prstGeom>
          <a:noFill/>
        </p:spPr>
      </p:pic>
      <p:pic>
        <p:nvPicPr>
          <p:cNvPr id="52234" name="Picture 10"/>
          <p:cNvPicPr>
            <a:picLocks noChangeAspect="1" noChangeArrowheads="1"/>
          </p:cNvPicPr>
          <p:nvPr/>
        </p:nvPicPr>
        <p:blipFill>
          <a:blip r:embed="rId6" cstate="print"/>
          <a:srcRect/>
          <a:stretch>
            <a:fillRect/>
          </a:stretch>
        </p:blipFill>
        <p:spPr bwMode="auto">
          <a:xfrm>
            <a:off x="6400800" y="4419600"/>
            <a:ext cx="1143000" cy="2133600"/>
          </a:xfrm>
          <a:prstGeom prst="rect">
            <a:avLst/>
          </a:prstGeom>
          <a:noFill/>
        </p:spPr>
      </p:pic>
      <p:sp>
        <p:nvSpPr>
          <p:cNvPr id="52235" name="Text Box 11"/>
          <p:cNvSpPr txBox="1">
            <a:spLocks noChangeArrowheads="1"/>
          </p:cNvSpPr>
          <p:nvPr/>
        </p:nvSpPr>
        <p:spPr bwMode="auto">
          <a:xfrm>
            <a:off x="5334000" y="2438400"/>
            <a:ext cx="1828800" cy="519113"/>
          </a:xfrm>
          <a:prstGeom prst="rect">
            <a:avLst/>
          </a:prstGeom>
          <a:noFill/>
          <a:ln w="9525">
            <a:noFill/>
            <a:miter lim="800000"/>
            <a:headEnd/>
            <a:tailEnd/>
          </a:ln>
          <a:effectLst/>
        </p:spPr>
        <p:txBody>
          <a:bodyPr>
            <a:spAutoFit/>
          </a:bodyPr>
          <a:lstStyle/>
          <a:p>
            <a:pPr>
              <a:spcBef>
                <a:spcPct val="50000"/>
              </a:spcBef>
            </a:pPr>
            <a:r>
              <a:rPr lang="en-US" sz="2800" b="1">
                <a:effectLst>
                  <a:outerShdw blurRad="38100" dist="38100" dir="2700000" algn="tl">
                    <a:srgbClr val="000000"/>
                  </a:outerShdw>
                </a:effectLst>
              </a:rPr>
              <a:t>F-140A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0"/>
            <a:ext cx="7931150" cy="1279525"/>
          </a:xfrm>
        </p:spPr>
        <p:txBody>
          <a:bodyPr/>
          <a:lstStyle/>
          <a:p>
            <a:r>
              <a:rPr lang="en-US">
                <a:solidFill>
                  <a:srgbClr val="FFFF66"/>
                </a:solidFill>
              </a:rPr>
              <a:t>Chapter Reports</a:t>
            </a:r>
          </a:p>
        </p:txBody>
      </p:sp>
      <p:sp>
        <p:nvSpPr>
          <p:cNvPr id="53251" name="Rectangle 3"/>
          <p:cNvSpPr>
            <a:spLocks noGrp="1" noChangeArrowheads="1"/>
          </p:cNvSpPr>
          <p:nvPr>
            <p:ph type="body" idx="1"/>
          </p:nvPr>
        </p:nvSpPr>
        <p:spPr>
          <a:xfrm>
            <a:off x="457200" y="1066800"/>
            <a:ext cx="8229600" cy="5791200"/>
          </a:xfrm>
        </p:spPr>
        <p:txBody>
          <a:bodyPr/>
          <a:lstStyle/>
          <a:p>
            <a:r>
              <a:rPr lang="en-US"/>
              <a:t>Monthly Activity Report (M-112)</a:t>
            </a:r>
          </a:p>
          <a:p>
            <a:endParaRPr lang="en-US"/>
          </a:p>
          <a:p>
            <a:endParaRPr lang="en-US"/>
          </a:p>
          <a:p>
            <a:endParaRPr lang="en-US"/>
          </a:p>
          <a:p>
            <a:endParaRPr lang="en-US" sz="2000"/>
          </a:p>
          <a:p>
            <a:r>
              <a:rPr lang="en-US"/>
              <a:t>Semi-Annual Chapter Roster (M-114)</a:t>
            </a:r>
          </a:p>
          <a:p>
            <a:endParaRPr lang="en-US"/>
          </a:p>
          <a:p>
            <a:endParaRPr lang="en-US"/>
          </a:p>
          <a:p>
            <a:endParaRPr lang="en-US"/>
          </a:p>
        </p:txBody>
      </p:sp>
      <p:pic>
        <p:nvPicPr>
          <p:cNvPr id="53252" name="Picture 4"/>
          <p:cNvPicPr>
            <a:picLocks noChangeAspect="1" noChangeArrowheads="1"/>
          </p:cNvPicPr>
          <p:nvPr/>
        </p:nvPicPr>
        <p:blipFill>
          <a:blip r:embed="rId3" cstate="print"/>
          <a:srcRect/>
          <a:stretch>
            <a:fillRect/>
          </a:stretch>
        </p:blipFill>
        <p:spPr bwMode="auto">
          <a:xfrm>
            <a:off x="609600" y="1600200"/>
            <a:ext cx="7848600" cy="2057400"/>
          </a:xfrm>
          <a:prstGeom prst="rect">
            <a:avLst/>
          </a:prstGeom>
          <a:noFill/>
        </p:spPr>
      </p:pic>
      <p:pic>
        <p:nvPicPr>
          <p:cNvPr id="53253" name="Picture 5"/>
          <p:cNvPicPr>
            <a:picLocks noChangeAspect="1" noChangeArrowheads="1"/>
          </p:cNvPicPr>
          <p:nvPr/>
        </p:nvPicPr>
        <p:blipFill>
          <a:blip r:embed="rId4" cstate="print"/>
          <a:srcRect/>
          <a:stretch>
            <a:fillRect/>
          </a:stretch>
        </p:blipFill>
        <p:spPr bwMode="auto">
          <a:xfrm>
            <a:off x="1066800" y="4343400"/>
            <a:ext cx="6934200" cy="22748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856538" cy="1187450"/>
          </a:xfrm>
        </p:spPr>
        <p:txBody>
          <a:bodyPr/>
          <a:lstStyle/>
          <a:p>
            <a:r>
              <a:rPr lang="en-US">
                <a:solidFill>
                  <a:srgbClr val="FFFF66"/>
                </a:solidFill>
              </a:rPr>
              <a:t>Who else is needed?</a:t>
            </a:r>
          </a:p>
        </p:txBody>
      </p:sp>
      <p:sp>
        <p:nvSpPr>
          <p:cNvPr id="10258" name="Rectangle 18"/>
          <p:cNvSpPr>
            <a:spLocks noGrp="1" noChangeArrowheads="1"/>
          </p:cNvSpPr>
          <p:nvPr>
            <p:ph type="body" sz="half" idx="1"/>
          </p:nvPr>
        </p:nvSpPr>
        <p:spPr>
          <a:xfrm>
            <a:off x="381000" y="1447800"/>
            <a:ext cx="8458200" cy="5181600"/>
          </a:xfrm>
        </p:spPr>
        <p:txBody>
          <a:bodyPr/>
          <a:lstStyle/>
          <a:p>
            <a:r>
              <a:rPr lang="en-US" sz="2800"/>
              <a:t>President appoints non-elected officers/committee chairs as needed.  Recommend the following officers and committees:</a:t>
            </a:r>
          </a:p>
          <a:p>
            <a:pPr>
              <a:buFont typeface="Wingdings" pitchFamily="2" charset="2"/>
              <a:buNone/>
            </a:pPr>
            <a:endParaRPr lang="en-US" sz="2800"/>
          </a:p>
          <a:p>
            <a:pPr lvl="2"/>
            <a:r>
              <a:rPr lang="en-US"/>
              <a:t>Public Relations Officer*	</a:t>
            </a:r>
          </a:p>
          <a:p>
            <a:pPr lvl="2"/>
            <a:r>
              <a:rPr lang="en-US"/>
              <a:t>Service</a:t>
            </a:r>
            <a:r>
              <a:rPr lang="en-US" sz="2000"/>
              <a:t> </a:t>
            </a:r>
            <a:r>
              <a:rPr lang="en-US"/>
              <a:t>Officer</a:t>
            </a:r>
            <a:r>
              <a:rPr lang="en-US" sz="2000"/>
              <a:t>*</a:t>
            </a:r>
          </a:p>
          <a:p>
            <a:pPr lvl="2"/>
            <a:r>
              <a:rPr lang="en-US"/>
              <a:t>Membership*</a:t>
            </a:r>
          </a:p>
          <a:p>
            <a:pPr lvl="2"/>
            <a:r>
              <a:rPr lang="en-US"/>
              <a:t>Legislative (Fed &amp; State)*</a:t>
            </a:r>
          </a:p>
          <a:p>
            <a:pPr lvl="2"/>
            <a:r>
              <a:rPr lang="en-US"/>
              <a:t>Newsletter Editor*	</a:t>
            </a:r>
          </a:p>
          <a:p>
            <a:pPr lvl="2"/>
            <a:endParaRPr lang="en-US" sz="1800" b="1"/>
          </a:p>
          <a:p>
            <a:pPr lvl="2">
              <a:buFont typeface="Wingdings" pitchFamily="2" charset="2"/>
              <a:buNone/>
            </a:pPr>
            <a:r>
              <a:rPr lang="en-US" sz="2000"/>
              <a:t>*Highly recommend</a:t>
            </a:r>
          </a:p>
        </p:txBody>
      </p:sp>
      <p:pic>
        <p:nvPicPr>
          <p:cNvPr id="10259" name="Picture 19" descr="MCj02304100000[1]"/>
          <p:cNvPicPr>
            <a:picLocks noChangeAspect="1" noChangeArrowheads="1"/>
          </p:cNvPicPr>
          <p:nvPr/>
        </p:nvPicPr>
        <p:blipFill>
          <a:blip r:embed="rId3" cstate="print"/>
          <a:srcRect/>
          <a:stretch>
            <a:fillRect/>
          </a:stretch>
        </p:blipFill>
        <p:spPr bwMode="auto">
          <a:xfrm>
            <a:off x="5334000" y="2667000"/>
            <a:ext cx="2741613" cy="21621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0"/>
            <a:ext cx="7931150" cy="914400"/>
          </a:xfrm>
        </p:spPr>
        <p:txBody>
          <a:bodyPr/>
          <a:lstStyle/>
          <a:p>
            <a:r>
              <a:rPr lang="en-US" sz="4000">
                <a:solidFill>
                  <a:srgbClr val="FFFF66"/>
                </a:solidFill>
              </a:rPr>
              <a:t>More Important Forms</a:t>
            </a:r>
          </a:p>
        </p:txBody>
      </p:sp>
      <p:sp>
        <p:nvSpPr>
          <p:cNvPr id="54275" name="Rectangle 3"/>
          <p:cNvSpPr>
            <a:spLocks noGrp="1" noChangeArrowheads="1"/>
          </p:cNvSpPr>
          <p:nvPr>
            <p:ph type="body" idx="1"/>
          </p:nvPr>
        </p:nvSpPr>
        <p:spPr>
          <a:xfrm>
            <a:off x="457200" y="838200"/>
            <a:ext cx="8229600" cy="3886200"/>
          </a:xfrm>
        </p:spPr>
        <p:txBody>
          <a:bodyPr/>
          <a:lstStyle/>
          <a:p>
            <a:r>
              <a:rPr lang="en-US"/>
              <a:t>Chapter Dues Report (A-220)</a:t>
            </a:r>
          </a:p>
          <a:p>
            <a:endParaRPr lang="en-US"/>
          </a:p>
          <a:p>
            <a:endParaRPr lang="en-US"/>
          </a:p>
          <a:p>
            <a:pPr>
              <a:buFont typeface="Wingdings" pitchFamily="2" charset="2"/>
              <a:buNone/>
            </a:pPr>
            <a:endParaRPr lang="en-US"/>
          </a:p>
          <a:p>
            <a:pPr>
              <a:buFont typeface="Wingdings" pitchFamily="2" charset="2"/>
              <a:buNone/>
            </a:pPr>
            <a:endParaRPr lang="en-US"/>
          </a:p>
          <a:p>
            <a:r>
              <a:rPr lang="en-US"/>
              <a:t>Monthly Dues Withholding Report (W-101)</a:t>
            </a:r>
          </a:p>
          <a:p>
            <a:pPr>
              <a:buFont typeface="Wingdings" pitchFamily="2" charset="2"/>
              <a:buNone/>
            </a:pPr>
            <a:endParaRPr lang="en-US"/>
          </a:p>
        </p:txBody>
      </p:sp>
      <p:pic>
        <p:nvPicPr>
          <p:cNvPr id="54276" name="Picture 4"/>
          <p:cNvPicPr>
            <a:picLocks noChangeAspect="1" noChangeArrowheads="1"/>
          </p:cNvPicPr>
          <p:nvPr/>
        </p:nvPicPr>
        <p:blipFill>
          <a:blip r:embed="rId3" cstate="print"/>
          <a:srcRect/>
          <a:stretch>
            <a:fillRect/>
          </a:stretch>
        </p:blipFill>
        <p:spPr bwMode="auto">
          <a:xfrm>
            <a:off x="609600" y="1482725"/>
            <a:ext cx="7924800" cy="2057400"/>
          </a:xfrm>
          <a:prstGeom prst="rect">
            <a:avLst/>
          </a:prstGeom>
          <a:noFill/>
        </p:spPr>
      </p:pic>
      <p:pic>
        <p:nvPicPr>
          <p:cNvPr id="54278" name="Picture 6"/>
          <p:cNvPicPr>
            <a:picLocks noChangeAspect="1" noChangeArrowheads="1"/>
          </p:cNvPicPr>
          <p:nvPr/>
        </p:nvPicPr>
        <p:blipFill>
          <a:blip r:embed="rId4" cstate="print"/>
          <a:srcRect/>
          <a:stretch>
            <a:fillRect/>
          </a:stretch>
        </p:blipFill>
        <p:spPr bwMode="auto">
          <a:xfrm>
            <a:off x="609600" y="4343400"/>
            <a:ext cx="7543800" cy="21177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solidFill>
                  <a:srgbClr val="FFFF66"/>
                </a:solidFill>
              </a:rPr>
              <a:t>MORE REPORTS</a:t>
            </a:r>
          </a:p>
        </p:txBody>
      </p:sp>
      <p:sp>
        <p:nvSpPr>
          <p:cNvPr id="130051" name="Rectangle 3"/>
          <p:cNvSpPr>
            <a:spLocks noGrp="1" noChangeArrowheads="1"/>
          </p:cNvSpPr>
          <p:nvPr>
            <p:ph type="body" idx="1"/>
          </p:nvPr>
        </p:nvSpPr>
        <p:spPr/>
        <p:txBody>
          <a:bodyPr/>
          <a:lstStyle/>
          <a:p>
            <a:r>
              <a:rPr lang="en-US"/>
              <a:t>Monthly Federation Membership Summary (M-110) </a:t>
            </a:r>
          </a:p>
        </p:txBody>
      </p:sp>
      <p:pic>
        <p:nvPicPr>
          <p:cNvPr id="130054" name="Picture 6"/>
          <p:cNvPicPr>
            <a:picLocks noChangeAspect="1" noChangeArrowheads="1"/>
          </p:cNvPicPr>
          <p:nvPr/>
        </p:nvPicPr>
        <p:blipFill>
          <a:blip r:embed="rId3" cstate="print"/>
          <a:srcRect/>
          <a:stretch>
            <a:fillRect/>
          </a:stretch>
        </p:blipFill>
        <p:spPr bwMode="auto">
          <a:xfrm>
            <a:off x="381000" y="3200400"/>
            <a:ext cx="8382000" cy="26066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228600"/>
            <a:ext cx="7931150" cy="1006475"/>
          </a:xfrm>
        </p:spPr>
        <p:txBody>
          <a:bodyPr/>
          <a:lstStyle/>
          <a:p>
            <a:r>
              <a:rPr lang="en-US" sz="4000">
                <a:solidFill>
                  <a:srgbClr val="FFFF66"/>
                </a:solidFill>
              </a:rPr>
              <a:t>Membership Program</a:t>
            </a:r>
            <a:r>
              <a:rPr lang="en-US" sz="4000"/>
              <a:t>	</a:t>
            </a:r>
          </a:p>
        </p:txBody>
      </p:sp>
      <p:sp>
        <p:nvSpPr>
          <p:cNvPr id="56323" name="Rectangle 3"/>
          <p:cNvSpPr>
            <a:spLocks noGrp="1" noChangeArrowheads="1"/>
          </p:cNvSpPr>
          <p:nvPr>
            <p:ph type="body" idx="1"/>
          </p:nvPr>
        </p:nvSpPr>
        <p:spPr>
          <a:xfrm>
            <a:off x="381000" y="1219200"/>
            <a:ext cx="8229600" cy="5410200"/>
          </a:xfrm>
        </p:spPr>
        <p:txBody>
          <a:bodyPr/>
          <a:lstStyle/>
          <a:p>
            <a:pPr>
              <a:lnSpc>
                <a:spcPct val="90000"/>
              </a:lnSpc>
              <a:spcBef>
                <a:spcPct val="5000"/>
              </a:spcBef>
              <a:buClr>
                <a:schemeClr val="folHlink"/>
              </a:buClr>
            </a:pPr>
            <a:r>
              <a:rPr lang="en-US" sz="2400"/>
              <a:t>Form a membership committee</a:t>
            </a:r>
          </a:p>
          <a:p>
            <a:pPr>
              <a:lnSpc>
                <a:spcPct val="90000"/>
              </a:lnSpc>
              <a:spcBef>
                <a:spcPct val="5000"/>
              </a:spcBef>
              <a:buClr>
                <a:schemeClr val="folHlink"/>
              </a:buClr>
              <a:buFont typeface="Wingdings" pitchFamily="2" charset="2"/>
              <a:buNone/>
            </a:pPr>
            <a:endParaRPr lang="en-US" sz="2400"/>
          </a:p>
          <a:p>
            <a:pPr>
              <a:lnSpc>
                <a:spcPct val="90000"/>
              </a:lnSpc>
              <a:spcBef>
                <a:spcPct val="5000"/>
              </a:spcBef>
              <a:buClr>
                <a:schemeClr val="folHlink"/>
              </a:buClr>
            </a:pPr>
            <a:r>
              <a:rPr lang="en-US" sz="2400"/>
              <a:t>Establish attainable recruiting and retention goals and objectives</a:t>
            </a:r>
          </a:p>
          <a:p>
            <a:pPr>
              <a:lnSpc>
                <a:spcPct val="90000"/>
              </a:lnSpc>
              <a:spcBef>
                <a:spcPct val="5000"/>
              </a:spcBef>
              <a:buClr>
                <a:schemeClr val="folHlink"/>
              </a:buClr>
              <a:buFont typeface="Wingdings" pitchFamily="2" charset="2"/>
              <a:buNone/>
            </a:pPr>
            <a:endParaRPr lang="en-US" sz="2400"/>
          </a:p>
          <a:p>
            <a:pPr>
              <a:lnSpc>
                <a:spcPct val="90000"/>
              </a:lnSpc>
              <a:spcBef>
                <a:spcPct val="5000"/>
              </a:spcBef>
              <a:buClr>
                <a:schemeClr val="folHlink"/>
              </a:buClr>
            </a:pPr>
            <a:r>
              <a:rPr lang="en-US" sz="2400"/>
              <a:t>Develop a yearly plan and submit to the Federation membership chair</a:t>
            </a:r>
          </a:p>
          <a:p>
            <a:pPr>
              <a:lnSpc>
                <a:spcPct val="90000"/>
              </a:lnSpc>
              <a:spcBef>
                <a:spcPct val="5000"/>
              </a:spcBef>
              <a:buClr>
                <a:schemeClr val="folHlink"/>
              </a:buClr>
              <a:buFont typeface="Wingdings" pitchFamily="2" charset="2"/>
              <a:buNone/>
            </a:pPr>
            <a:endParaRPr lang="en-US" sz="2400"/>
          </a:p>
          <a:p>
            <a:pPr>
              <a:lnSpc>
                <a:spcPct val="90000"/>
              </a:lnSpc>
              <a:spcBef>
                <a:spcPct val="5000"/>
              </a:spcBef>
              <a:buClr>
                <a:schemeClr val="folHlink"/>
              </a:buClr>
            </a:pPr>
            <a:r>
              <a:rPr lang="en-US" sz="2400"/>
              <a:t>Take every opportunity to recruit, i.e. Health Fairs, pre-retirement seminars, community events and activities</a:t>
            </a:r>
          </a:p>
          <a:p>
            <a:pPr>
              <a:lnSpc>
                <a:spcPct val="90000"/>
              </a:lnSpc>
              <a:spcBef>
                <a:spcPct val="5000"/>
              </a:spcBef>
              <a:buClr>
                <a:schemeClr val="folHlink"/>
              </a:buClr>
              <a:buFont typeface="Wingdings" pitchFamily="2" charset="2"/>
              <a:buNone/>
            </a:pPr>
            <a:endParaRPr lang="en-US" sz="2400"/>
          </a:p>
          <a:p>
            <a:pPr>
              <a:lnSpc>
                <a:spcPct val="90000"/>
              </a:lnSpc>
              <a:spcBef>
                <a:spcPct val="5000"/>
              </a:spcBef>
              <a:buClr>
                <a:schemeClr val="folHlink"/>
              </a:buClr>
            </a:pPr>
            <a:r>
              <a:rPr lang="en-US" sz="2400"/>
              <a:t>Be informed and vocal representative of NARFE benefits and services</a:t>
            </a:r>
          </a:p>
          <a:p>
            <a:pPr>
              <a:lnSpc>
                <a:spcPct val="90000"/>
              </a:lnSpc>
              <a:spcBef>
                <a:spcPct val="5000"/>
              </a:spcBef>
              <a:buClr>
                <a:schemeClr val="folHlink"/>
              </a:buClr>
              <a:buFont typeface="Wingdings" pitchFamily="2" charset="2"/>
              <a:buNone/>
            </a:pPr>
            <a:endParaRPr lang="en-US" sz="2400"/>
          </a:p>
          <a:p>
            <a:pPr>
              <a:lnSpc>
                <a:spcPct val="90000"/>
              </a:lnSpc>
              <a:spcBef>
                <a:spcPct val="5000"/>
              </a:spcBef>
              <a:buClr>
                <a:schemeClr val="folHlink"/>
              </a:buClr>
            </a:pPr>
            <a:r>
              <a:rPr lang="en-US" sz="2400"/>
              <a:t>Provide monthly membership activities report to chapter</a:t>
            </a:r>
          </a:p>
        </p:txBody>
      </p:sp>
      <p:pic>
        <p:nvPicPr>
          <p:cNvPr id="56330" name="Picture 10" descr="MCBD07597_0000[1]"/>
          <p:cNvPicPr>
            <a:picLocks noChangeAspect="1" noChangeArrowheads="1"/>
          </p:cNvPicPr>
          <p:nvPr/>
        </p:nvPicPr>
        <p:blipFill>
          <a:blip r:embed="rId3" cstate="print"/>
          <a:srcRect/>
          <a:stretch>
            <a:fillRect/>
          </a:stretch>
        </p:blipFill>
        <p:spPr bwMode="auto">
          <a:xfrm>
            <a:off x="7391400" y="0"/>
            <a:ext cx="1463675" cy="17494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1295400" y="914400"/>
            <a:ext cx="6324600" cy="1676400"/>
          </a:xfrm>
        </p:spPr>
        <p:txBody>
          <a:bodyPr/>
          <a:lstStyle/>
          <a:p>
            <a:r>
              <a:rPr lang="en-US" sz="4800">
                <a:solidFill>
                  <a:srgbClr val="FFFF66"/>
                </a:solidFill>
              </a:rPr>
              <a:t>THE SERVICE OFFICER</a:t>
            </a:r>
          </a:p>
        </p:txBody>
      </p:sp>
      <p:pic>
        <p:nvPicPr>
          <p:cNvPr id="119813" name="Picture 5" descr="MCBD19644_0000[1]"/>
          <p:cNvPicPr>
            <a:picLocks noChangeAspect="1" noChangeArrowheads="1"/>
          </p:cNvPicPr>
          <p:nvPr/>
        </p:nvPicPr>
        <p:blipFill>
          <a:blip r:embed="rId3" cstate="print"/>
          <a:srcRect/>
          <a:stretch>
            <a:fillRect/>
          </a:stretch>
        </p:blipFill>
        <p:spPr bwMode="auto">
          <a:xfrm>
            <a:off x="1524000" y="3124200"/>
            <a:ext cx="2011363" cy="2432050"/>
          </a:xfrm>
          <a:prstGeom prst="rect">
            <a:avLst/>
          </a:prstGeom>
          <a:noFill/>
        </p:spPr>
      </p:pic>
      <p:grpSp>
        <p:nvGrpSpPr>
          <p:cNvPr id="119814" name="Group 6"/>
          <p:cNvGrpSpPr>
            <a:grpSpLocks/>
          </p:cNvGrpSpPr>
          <p:nvPr/>
        </p:nvGrpSpPr>
        <p:grpSpPr bwMode="auto">
          <a:xfrm>
            <a:off x="4953000" y="2971800"/>
            <a:ext cx="2362200" cy="2824163"/>
            <a:chOff x="3888" y="144"/>
            <a:chExt cx="1011" cy="1299"/>
          </a:xfrm>
        </p:grpSpPr>
        <p:pic>
          <p:nvPicPr>
            <p:cNvPr id="119815" name="Picture 7"/>
            <p:cNvPicPr>
              <a:picLocks noChangeAspect="1" noChangeArrowheads="1"/>
            </p:cNvPicPr>
            <p:nvPr/>
          </p:nvPicPr>
          <p:blipFill>
            <a:blip r:embed="rId4" cstate="print"/>
            <a:srcRect/>
            <a:stretch>
              <a:fillRect/>
            </a:stretch>
          </p:blipFill>
          <p:spPr bwMode="auto">
            <a:xfrm>
              <a:off x="3891" y="144"/>
              <a:ext cx="1008" cy="1299"/>
            </a:xfrm>
            <a:prstGeom prst="rect">
              <a:avLst/>
            </a:prstGeom>
            <a:noFill/>
          </p:spPr>
        </p:pic>
        <p:sp>
          <p:nvSpPr>
            <p:cNvPr id="119816" name="Rectangle 8"/>
            <p:cNvSpPr>
              <a:spLocks noChangeArrowheads="1"/>
            </p:cNvSpPr>
            <p:nvPr/>
          </p:nvSpPr>
          <p:spPr bwMode="auto">
            <a:xfrm>
              <a:off x="3888" y="144"/>
              <a:ext cx="1008" cy="1296"/>
            </a:xfrm>
            <a:prstGeom prst="rect">
              <a:avLst/>
            </a:prstGeom>
            <a:noFill/>
            <a:ln w="9525">
              <a:solidFill>
                <a:schemeClr val="tx1"/>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533400"/>
            <a:ext cx="6553200" cy="1371600"/>
          </a:xfrm>
        </p:spPr>
        <p:txBody>
          <a:bodyPr/>
          <a:lstStyle/>
          <a:p>
            <a:r>
              <a:rPr lang="en-US" sz="4000">
                <a:solidFill>
                  <a:srgbClr val="FFFF66"/>
                </a:solidFill>
              </a:rPr>
              <a:t>Service Officer</a:t>
            </a:r>
            <a:br>
              <a:rPr lang="en-US" sz="4000">
                <a:solidFill>
                  <a:srgbClr val="FFFF66"/>
                </a:solidFill>
              </a:rPr>
            </a:br>
            <a:r>
              <a:rPr lang="en-US" sz="4000">
                <a:solidFill>
                  <a:srgbClr val="FFFF66"/>
                </a:solidFill>
              </a:rPr>
              <a:t>Roles &amp; Responsibilities</a:t>
            </a:r>
            <a:r>
              <a:rPr lang="en-US" sz="4000"/>
              <a:t/>
            </a:r>
            <a:br>
              <a:rPr lang="en-US" sz="4000"/>
            </a:br>
            <a:endParaRPr lang="en-US" sz="4000"/>
          </a:p>
        </p:txBody>
      </p:sp>
      <p:sp>
        <p:nvSpPr>
          <p:cNvPr id="59395" name="Rectangle 3"/>
          <p:cNvSpPr>
            <a:spLocks noGrp="1" noChangeArrowheads="1"/>
          </p:cNvSpPr>
          <p:nvPr>
            <p:ph type="body" idx="1"/>
          </p:nvPr>
        </p:nvSpPr>
        <p:spPr>
          <a:xfrm>
            <a:off x="304800" y="1752600"/>
            <a:ext cx="8534400" cy="4572000"/>
          </a:xfrm>
        </p:spPr>
        <p:txBody>
          <a:bodyPr/>
          <a:lstStyle/>
          <a:p>
            <a:pPr>
              <a:lnSpc>
                <a:spcPct val="80000"/>
              </a:lnSpc>
              <a:buClr>
                <a:schemeClr val="folHlink"/>
              </a:buClr>
            </a:pPr>
            <a:r>
              <a:rPr lang="en-US" sz="2800">
                <a:latin typeface="Arial" charset="0"/>
              </a:rPr>
              <a:t>Meet the practical needs of members involving benefit programs</a:t>
            </a:r>
          </a:p>
          <a:p>
            <a:pPr>
              <a:lnSpc>
                <a:spcPct val="80000"/>
              </a:lnSpc>
              <a:buClr>
                <a:schemeClr val="folHlink"/>
              </a:buClr>
              <a:buFont typeface="Wingdings" pitchFamily="2" charset="2"/>
              <a:buNone/>
            </a:pPr>
            <a:endParaRPr lang="en-US" sz="1400">
              <a:latin typeface="Arial" charset="0"/>
            </a:endParaRPr>
          </a:p>
          <a:p>
            <a:pPr>
              <a:lnSpc>
                <a:spcPct val="80000"/>
              </a:lnSpc>
              <a:buClr>
                <a:schemeClr val="folHlink"/>
              </a:buClr>
            </a:pPr>
            <a:r>
              <a:rPr lang="en-US" sz="2800">
                <a:latin typeface="Arial" charset="0"/>
              </a:rPr>
              <a:t>Facilitate between members and OPM</a:t>
            </a:r>
          </a:p>
          <a:p>
            <a:pPr>
              <a:lnSpc>
                <a:spcPct val="80000"/>
              </a:lnSpc>
              <a:buClr>
                <a:schemeClr val="folHlink"/>
              </a:buClr>
              <a:buFont typeface="Wingdings" pitchFamily="2" charset="2"/>
              <a:buNone/>
            </a:pPr>
            <a:endParaRPr lang="en-US" sz="1400">
              <a:latin typeface="Arial" charset="0"/>
            </a:endParaRPr>
          </a:p>
          <a:p>
            <a:pPr>
              <a:lnSpc>
                <a:spcPct val="80000"/>
              </a:lnSpc>
              <a:buClr>
                <a:schemeClr val="folHlink"/>
              </a:buClr>
            </a:pPr>
            <a:r>
              <a:rPr lang="en-US" sz="2800">
                <a:latin typeface="Arial" charset="0"/>
              </a:rPr>
              <a:t>Help with correct preparation and expedite applications for benefit claims</a:t>
            </a:r>
          </a:p>
          <a:p>
            <a:pPr>
              <a:lnSpc>
                <a:spcPct val="80000"/>
              </a:lnSpc>
              <a:buClr>
                <a:schemeClr val="folHlink"/>
              </a:buClr>
              <a:buFont typeface="Wingdings" pitchFamily="2" charset="2"/>
              <a:buNone/>
            </a:pPr>
            <a:endParaRPr lang="en-US" sz="1400">
              <a:latin typeface="Arial" charset="0"/>
            </a:endParaRPr>
          </a:p>
          <a:p>
            <a:pPr>
              <a:lnSpc>
                <a:spcPct val="80000"/>
              </a:lnSpc>
              <a:buClr>
                <a:schemeClr val="folHlink"/>
              </a:buClr>
            </a:pPr>
            <a:r>
              <a:rPr lang="en-US" sz="2800">
                <a:latin typeface="Arial" charset="0"/>
              </a:rPr>
              <a:t>Help obtain information about FEHBP, Medicare and programs of other agencies</a:t>
            </a:r>
          </a:p>
          <a:p>
            <a:pPr>
              <a:lnSpc>
                <a:spcPct val="80000"/>
              </a:lnSpc>
              <a:buClr>
                <a:schemeClr val="folHlink"/>
              </a:buClr>
              <a:buFont typeface="Wingdings" pitchFamily="2" charset="2"/>
              <a:buNone/>
            </a:pPr>
            <a:endParaRPr lang="en-US" sz="1400">
              <a:latin typeface="Arial" charset="0"/>
            </a:endParaRPr>
          </a:p>
          <a:p>
            <a:pPr>
              <a:lnSpc>
                <a:spcPct val="80000"/>
              </a:lnSpc>
              <a:buClr>
                <a:schemeClr val="folHlink"/>
              </a:buClr>
            </a:pPr>
            <a:r>
              <a:rPr lang="en-US" sz="2800">
                <a:latin typeface="Arial" charset="0"/>
              </a:rPr>
              <a:t>Review useful information at chapter meetings and in the chapter newsletter</a:t>
            </a:r>
          </a:p>
          <a:p>
            <a:pPr>
              <a:lnSpc>
                <a:spcPct val="80000"/>
              </a:lnSpc>
              <a:buClr>
                <a:schemeClr val="folHlink"/>
              </a:buClr>
            </a:pPr>
            <a:endParaRPr lang="en-US" sz="2800">
              <a:latin typeface="Arial" charset="0"/>
            </a:endParaRPr>
          </a:p>
          <a:p>
            <a:pPr>
              <a:lnSpc>
                <a:spcPct val="80000"/>
              </a:lnSpc>
              <a:buClr>
                <a:schemeClr val="folHlink"/>
              </a:buClr>
              <a:buFont typeface="Wingdings" pitchFamily="2" charset="2"/>
              <a:buNone/>
            </a:pPr>
            <a:endParaRPr lang="en-US" sz="2800">
              <a:latin typeface="Arial" charset="0"/>
            </a:endParaRPr>
          </a:p>
        </p:txBody>
      </p:sp>
      <p:pic>
        <p:nvPicPr>
          <p:cNvPr id="59402" name="Picture 10" descr="MCj03980890000[1]"/>
          <p:cNvPicPr>
            <a:picLocks noChangeAspect="1" noChangeArrowheads="1"/>
          </p:cNvPicPr>
          <p:nvPr/>
        </p:nvPicPr>
        <p:blipFill>
          <a:blip r:embed="rId3" cstate="print"/>
          <a:srcRect/>
          <a:stretch>
            <a:fillRect/>
          </a:stretch>
        </p:blipFill>
        <p:spPr bwMode="auto">
          <a:xfrm>
            <a:off x="6934200" y="0"/>
            <a:ext cx="1755775" cy="1828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2438400"/>
            <a:ext cx="8229600" cy="4191000"/>
          </a:xfrm>
        </p:spPr>
        <p:txBody>
          <a:bodyPr/>
          <a:lstStyle/>
          <a:p>
            <a:pPr>
              <a:buClr>
                <a:schemeClr val="folHlink"/>
              </a:buClr>
            </a:pPr>
            <a:r>
              <a:rPr lang="en-US"/>
              <a:t>Annuity payments (amount, direct deposit, COLAs)</a:t>
            </a:r>
          </a:p>
          <a:p>
            <a:pPr>
              <a:buClr>
                <a:schemeClr val="folHlink"/>
              </a:buClr>
            </a:pPr>
            <a:r>
              <a:rPr lang="en-US"/>
              <a:t>FEGLI Insurance and FEHB procedures</a:t>
            </a:r>
          </a:p>
          <a:p>
            <a:pPr>
              <a:buClr>
                <a:schemeClr val="folHlink"/>
              </a:buClr>
            </a:pPr>
            <a:r>
              <a:rPr lang="en-US"/>
              <a:t>Entitlement to survivor benefits under current OPM laws</a:t>
            </a:r>
          </a:p>
          <a:p>
            <a:pPr>
              <a:buClr>
                <a:schemeClr val="folHlink"/>
              </a:buClr>
            </a:pPr>
            <a:r>
              <a:rPr lang="en-US"/>
              <a:t>Designation of beneficiaries</a:t>
            </a:r>
          </a:p>
          <a:p>
            <a:pPr>
              <a:buClr>
                <a:schemeClr val="folHlink"/>
              </a:buClr>
            </a:pPr>
            <a:endParaRPr lang="en-US"/>
          </a:p>
        </p:txBody>
      </p:sp>
      <p:sp>
        <p:nvSpPr>
          <p:cNvPr id="69637" name="Rectangle 5"/>
          <p:cNvSpPr>
            <a:spLocks noGrp="1" noChangeArrowheads="1"/>
          </p:cNvSpPr>
          <p:nvPr>
            <p:ph type="title"/>
          </p:nvPr>
        </p:nvSpPr>
        <p:spPr>
          <a:xfrm>
            <a:off x="-228600" y="990600"/>
            <a:ext cx="8229600" cy="609600"/>
          </a:xfrm>
          <a:noFill/>
          <a:ln/>
        </p:spPr>
        <p:txBody>
          <a:bodyPr/>
          <a:lstStyle/>
          <a:p>
            <a:r>
              <a:rPr lang="en-US" sz="4000">
                <a:solidFill>
                  <a:srgbClr val="FFFF66"/>
                </a:solidFill>
              </a:rPr>
              <a:t>Service Officer Needs to Know</a:t>
            </a:r>
          </a:p>
        </p:txBody>
      </p:sp>
      <p:pic>
        <p:nvPicPr>
          <p:cNvPr id="69638" name="Picture 6" descr="MCj00898930000[1]"/>
          <p:cNvPicPr>
            <a:picLocks noChangeAspect="1" noChangeArrowheads="1"/>
          </p:cNvPicPr>
          <p:nvPr/>
        </p:nvPicPr>
        <p:blipFill>
          <a:blip r:embed="rId3" cstate="print"/>
          <a:srcRect/>
          <a:stretch>
            <a:fillRect/>
          </a:stretch>
        </p:blipFill>
        <p:spPr bwMode="auto">
          <a:xfrm>
            <a:off x="7391400" y="228600"/>
            <a:ext cx="1531938" cy="1752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457200" y="2154238"/>
            <a:ext cx="8229600" cy="3838575"/>
          </a:xfrm>
        </p:spPr>
        <p:txBody>
          <a:bodyPr/>
          <a:lstStyle/>
          <a:p>
            <a:pPr>
              <a:buClr>
                <a:schemeClr val="folHlink"/>
              </a:buClr>
            </a:pPr>
            <a:r>
              <a:rPr lang="en-US"/>
              <a:t>Separation, divorce and remarriage effects on benefits </a:t>
            </a:r>
          </a:p>
          <a:p>
            <a:pPr>
              <a:buClr>
                <a:schemeClr val="folHlink"/>
              </a:buClr>
            </a:pPr>
            <a:r>
              <a:rPr lang="en-US"/>
              <a:t>Death benefits</a:t>
            </a:r>
          </a:p>
          <a:p>
            <a:pPr>
              <a:buClr>
                <a:schemeClr val="folHlink"/>
              </a:buClr>
            </a:pPr>
            <a:r>
              <a:rPr lang="en-US"/>
              <a:t>State and federal income taxes</a:t>
            </a:r>
          </a:p>
          <a:p>
            <a:pPr>
              <a:buClr>
                <a:schemeClr val="folHlink"/>
              </a:buClr>
            </a:pPr>
            <a:r>
              <a:rPr lang="en-US"/>
              <a:t>Disability benefits</a:t>
            </a:r>
          </a:p>
          <a:p>
            <a:pPr>
              <a:buClr>
                <a:schemeClr val="folHlink"/>
              </a:buClr>
            </a:pPr>
            <a:r>
              <a:rPr lang="en-US"/>
              <a:t>Social Security referral information</a:t>
            </a:r>
          </a:p>
          <a:p>
            <a:pPr>
              <a:buClr>
                <a:schemeClr val="folHlink"/>
              </a:buClr>
              <a:buFont typeface="Wingdings" pitchFamily="2" charset="2"/>
              <a:buNone/>
            </a:pPr>
            <a:endParaRPr lang="en-US"/>
          </a:p>
          <a:p>
            <a:pPr>
              <a:buClr>
                <a:schemeClr val="folHlink"/>
              </a:buClr>
            </a:pPr>
            <a:endParaRPr lang="en-US"/>
          </a:p>
        </p:txBody>
      </p:sp>
      <p:sp>
        <p:nvSpPr>
          <p:cNvPr id="111620" name="Rectangle 4"/>
          <p:cNvSpPr>
            <a:spLocks noGrp="1" noChangeArrowheads="1"/>
          </p:cNvSpPr>
          <p:nvPr>
            <p:ph type="title"/>
          </p:nvPr>
        </p:nvSpPr>
        <p:spPr>
          <a:noFill/>
          <a:ln/>
        </p:spPr>
        <p:txBody>
          <a:bodyPr/>
          <a:lstStyle/>
          <a:p>
            <a:r>
              <a:rPr lang="en-US">
                <a:solidFill>
                  <a:srgbClr val="FFFF66"/>
                </a:solidFill>
              </a:rPr>
              <a:t>Service Officer Needs to Know</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0" name="Group 30"/>
          <p:cNvGrpSpPr>
            <a:grpSpLocks/>
          </p:cNvGrpSpPr>
          <p:nvPr/>
        </p:nvGrpSpPr>
        <p:grpSpPr bwMode="auto">
          <a:xfrm>
            <a:off x="6477000" y="381000"/>
            <a:ext cx="1828800" cy="2362200"/>
            <a:chOff x="3888" y="144"/>
            <a:chExt cx="1011" cy="1299"/>
          </a:xfrm>
        </p:grpSpPr>
        <p:pic>
          <p:nvPicPr>
            <p:cNvPr id="71708" name="Picture 28"/>
            <p:cNvPicPr>
              <a:picLocks noChangeAspect="1" noChangeArrowheads="1"/>
            </p:cNvPicPr>
            <p:nvPr/>
          </p:nvPicPr>
          <p:blipFill>
            <a:blip r:embed="rId3" cstate="print"/>
            <a:srcRect/>
            <a:stretch>
              <a:fillRect/>
            </a:stretch>
          </p:blipFill>
          <p:spPr bwMode="auto">
            <a:xfrm>
              <a:off x="3891" y="144"/>
              <a:ext cx="1008" cy="1299"/>
            </a:xfrm>
            <a:prstGeom prst="rect">
              <a:avLst/>
            </a:prstGeom>
            <a:noFill/>
          </p:spPr>
        </p:pic>
        <p:sp>
          <p:nvSpPr>
            <p:cNvPr id="71709" name="Rectangle 29"/>
            <p:cNvSpPr>
              <a:spLocks noChangeArrowheads="1"/>
            </p:cNvSpPr>
            <p:nvPr/>
          </p:nvSpPr>
          <p:spPr bwMode="auto">
            <a:xfrm>
              <a:off x="3888" y="144"/>
              <a:ext cx="1008" cy="1296"/>
            </a:xfrm>
            <a:prstGeom prst="rect">
              <a:avLst/>
            </a:prstGeom>
            <a:noFill/>
            <a:ln w="9525">
              <a:solidFill>
                <a:schemeClr val="tx1"/>
              </a:solidFill>
              <a:miter lim="800000"/>
              <a:headEnd/>
              <a:tailEnd/>
            </a:ln>
            <a:effectLst/>
          </p:spPr>
          <p:txBody>
            <a:bodyPr wrap="none" anchor="ctr"/>
            <a:lstStyle/>
            <a:p>
              <a:endParaRPr lang="en-US"/>
            </a:p>
          </p:txBody>
        </p:sp>
      </p:grpSp>
      <p:sp>
        <p:nvSpPr>
          <p:cNvPr id="71682" name="Rectangle 2"/>
          <p:cNvSpPr>
            <a:spLocks noGrp="1" noChangeArrowheads="1"/>
          </p:cNvSpPr>
          <p:nvPr>
            <p:ph type="body" idx="1"/>
          </p:nvPr>
        </p:nvSpPr>
        <p:spPr>
          <a:xfrm>
            <a:off x="0" y="990600"/>
            <a:ext cx="8229600" cy="4191000"/>
          </a:xfrm>
        </p:spPr>
        <p:txBody>
          <a:bodyPr/>
          <a:lstStyle/>
          <a:p>
            <a:pPr marL="609600" indent="-609600">
              <a:lnSpc>
                <a:spcPct val="110000"/>
              </a:lnSpc>
            </a:pPr>
            <a:r>
              <a:rPr lang="en-US" sz="2800"/>
              <a:t>Service Officers Guide  </a:t>
            </a:r>
            <a:r>
              <a:rPr lang="en-US" sz="2800" b="1"/>
              <a:t>(FH-10)</a:t>
            </a:r>
            <a:r>
              <a:rPr lang="en-US" sz="2800"/>
              <a:t> </a:t>
            </a:r>
          </a:p>
          <a:p>
            <a:pPr marL="609600" indent="-609600">
              <a:lnSpc>
                <a:spcPct val="110000"/>
              </a:lnSpc>
            </a:pPr>
            <a:r>
              <a:rPr lang="en-US" sz="2800"/>
              <a:t>Chapter Service Officer </a:t>
            </a:r>
            <a:r>
              <a:rPr lang="en-US" sz="2800" b="1"/>
              <a:t>(F-58)</a:t>
            </a:r>
          </a:p>
          <a:p>
            <a:pPr marL="609600" indent="-609600">
              <a:lnSpc>
                <a:spcPct val="110000"/>
              </a:lnSpc>
            </a:pPr>
            <a:r>
              <a:rPr lang="en-US" sz="2800"/>
              <a:t>Service Officers &amp; Centers </a:t>
            </a:r>
            <a:r>
              <a:rPr lang="en-US" sz="2800" b="1"/>
              <a:t>(F-107)</a:t>
            </a:r>
          </a:p>
          <a:p>
            <a:pPr marL="609600" indent="-609600">
              <a:lnSpc>
                <a:spcPct val="110000"/>
              </a:lnSpc>
            </a:pPr>
            <a:r>
              <a:rPr lang="en-US" sz="2800"/>
              <a:t>NARFE publications &amp; web sites at</a:t>
            </a:r>
          </a:p>
          <a:p>
            <a:pPr marL="609600" indent="-609600">
              <a:lnSpc>
                <a:spcPct val="70000"/>
              </a:lnSpc>
              <a:buFont typeface="Wingdings" pitchFamily="2" charset="2"/>
              <a:buNone/>
            </a:pPr>
            <a:r>
              <a:rPr lang="en-US" sz="2800"/>
              <a:t>	</a:t>
            </a:r>
            <a:r>
              <a:rPr lang="en-US" sz="2800" b="1">
                <a:hlinkClick r:id="rId4"/>
              </a:rPr>
              <a:t>www.narfe.org</a:t>
            </a:r>
            <a:r>
              <a:rPr lang="en-US" sz="2800" b="1"/>
              <a:t> &amp; </a:t>
            </a:r>
            <a:r>
              <a:rPr lang="en-US" sz="2800" b="1">
                <a:hlinkClick r:id="rId5"/>
              </a:rPr>
              <a:t>www.narfewa.net</a:t>
            </a:r>
            <a:endParaRPr lang="en-US" sz="2800" b="1"/>
          </a:p>
          <a:p>
            <a:pPr marL="609600" indent="-609600">
              <a:lnSpc>
                <a:spcPct val="110000"/>
              </a:lnSpc>
            </a:pPr>
            <a:r>
              <a:rPr lang="en-US" sz="2800"/>
              <a:t>OPM web site at </a:t>
            </a:r>
            <a:r>
              <a:rPr lang="en-US" sz="2800">
                <a:hlinkClick r:id="rId6"/>
              </a:rPr>
              <a:t>www.opm.gov/asd</a:t>
            </a:r>
            <a:endParaRPr lang="en-US" sz="2800"/>
          </a:p>
          <a:p>
            <a:pPr marL="609600" indent="-609600">
              <a:lnSpc>
                <a:spcPct val="110000"/>
              </a:lnSpc>
            </a:pPr>
            <a:r>
              <a:rPr lang="en-US" sz="2800"/>
              <a:t>Federation Service Officer newsletter</a:t>
            </a:r>
          </a:p>
          <a:p>
            <a:pPr marL="609600" indent="-609600">
              <a:lnSpc>
                <a:spcPct val="110000"/>
              </a:lnSpc>
              <a:buFont typeface="Wingdings" pitchFamily="2" charset="2"/>
              <a:buNone/>
            </a:pPr>
            <a:endParaRPr lang="en-US" sz="2800"/>
          </a:p>
          <a:p>
            <a:pPr marL="609600" indent="-609600">
              <a:lnSpc>
                <a:spcPct val="110000"/>
              </a:lnSpc>
              <a:buFont typeface="Wingdings" pitchFamily="2" charset="2"/>
              <a:buNone/>
            </a:pPr>
            <a:endParaRPr lang="en-US" sz="2800"/>
          </a:p>
          <a:p>
            <a:pPr marL="609600" indent="-609600">
              <a:lnSpc>
                <a:spcPct val="110000"/>
              </a:lnSpc>
              <a:buFont typeface="Wingdings" pitchFamily="2" charset="2"/>
              <a:buNone/>
            </a:pPr>
            <a:endParaRPr lang="en-US" sz="2800"/>
          </a:p>
          <a:p>
            <a:pPr marL="609600" indent="-609600">
              <a:lnSpc>
                <a:spcPct val="110000"/>
              </a:lnSpc>
            </a:pPr>
            <a:endParaRPr lang="en-US" sz="2800"/>
          </a:p>
        </p:txBody>
      </p:sp>
      <p:pic>
        <p:nvPicPr>
          <p:cNvPr id="71707" name="Picture 27"/>
          <p:cNvPicPr>
            <a:picLocks noChangeAspect="1" noChangeArrowheads="1"/>
          </p:cNvPicPr>
          <p:nvPr/>
        </p:nvPicPr>
        <p:blipFill>
          <a:blip r:embed="rId7" cstate="print"/>
          <a:srcRect/>
          <a:stretch>
            <a:fillRect/>
          </a:stretch>
        </p:blipFill>
        <p:spPr bwMode="auto">
          <a:xfrm>
            <a:off x="7467600" y="1905000"/>
            <a:ext cx="1044575" cy="2057400"/>
          </a:xfrm>
          <a:prstGeom prst="rect">
            <a:avLst/>
          </a:prstGeom>
          <a:noFill/>
        </p:spPr>
      </p:pic>
      <p:sp>
        <p:nvSpPr>
          <p:cNvPr id="71683" name="Rectangle 3"/>
          <p:cNvSpPr>
            <a:spLocks noGrp="1" noChangeArrowheads="1"/>
          </p:cNvSpPr>
          <p:nvPr>
            <p:ph type="title"/>
          </p:nvPr>
        </p:nvSpPr>
        <p:spPr>
          <a:xfrm>
            <a:off x="0" y="457200"/>
            <a:ext cx="8229600" cy="381000"/>
          </a:xfrm>
          <a:noFill/>
          <a:ln/>
        </p:spPr>
        <p:txBody>
          <a:bodyPr/>
          <a:lstStyle/>
          <a:p>
            <a:r>
              <a:rPr lang="en-US" sz="3600" b="1">
                <a:solidFill>
                  <a:srgbClr val="FFFF66"/>
                </a:solidFill>
              </a:rPr>
              <a:t>Tools of the Job</a:t>
            </a:r>
          </a:p>
        </p:txBody>
      </p:sp>
      <p:pic>
        <p:nvPicPr>
          <p:cNvPr id="71698" name="Picture 18" descr="nm_cover_0"/>
          <p:cNvPicPr>
            <a:picLocks noChangeAspect="1" noChangeArrowheads="1"/>
          </p:cNvPicPr>
          <p:nvPr/>
        </p:nvPicPr>
        <p:blipFill>
          <a:blip r:embed="rId8" cstate="print"/>
          <a:srcRect/>
          <a:stretch>
            <a:fillRect/>
          </a:stretch>
        </p:blipFill>
        <p:spPr bwMode="auto">
          <a:xfrm>
            <a:off x="304800" y="4800600"/>
            <a:ext cx="1335088" cy="1752600"/>
          </a:xfrm>
          <a:prstGeom prst="rect">
            <a:avLst/>
          </a:prstGeom>
          <a:noFill/>
          <a:ln w="9525">
            <a:noFill/>
            <a:miter lim="800000"/>
            <a:headEnd/>
            <a:tailEnd/>
          </a:ln>
          <a:effectLst/>
        </p:spPr>
      </p:pic>
      <p:pic>
        <p:nvPicPr>
          <p:cNvPr id="71699" name="Picture 19" descr="Q_A_web__0"/>
          <p:cNvPicPr>
            <a:picLocks noChangeAspect="1" noChangeArrowheads="1"/>
          </p:cNvPicPr>
          <p:nvPr/>
        </p:nvPicPr>
        <p:blipFill>
          <a:blip r:embed="rId9" cstate="print"/>
          <a:srcRect/>
          <a:stretch>
            <a:fillRect/>
          </a:stretch>
        </p:blipFill>
        <p:spPr bwMode="auto">
          <a:xfrm>
            <a:off x="2362200" y="4800600"/>
            <a:ext cx="1419225" cy="1828800"/>
          </a:xfrm>
          <a:prstGeom prst="rect">
            <a:avLst/>
          </a:prstGeom>
          <a:noFill/>
          <a:ln w="9525">
            <a:noFill/>
            <a:miter lim="800000"/>
            <a:headEnd/>
            <a:tailEnd/>
          </a:ln>
          <a:effectLst/>
        </p:spPr>
      </p:pic>
      <p:pic>
        <p:nvPicPr>
          <p:cNvPr id="71700" name="Picture 20"/>
          <p:cNvPicPr>
            <a:picLocks noChangeAspect="1" noChangeArrowheads="1"/>
          </p:cNvPicPr>
          <p:nvPr/>
        </p:nvPicPr>
        <p:blipFill>
          <a:blip r:embed="rId10" cstate="print"/>
          <a:srcRect/>
          <a:stretch>
            <a:fillRect/>
          </a:stretch>
        </p:blipFill>
        <p:spPr bwMode="auto">
          <a:xfrm>
            <a:off x="7010400" y="4343400"/>
            <a:ext cx="1700213" cy="2209800"/>
          </a:xfrm>
          <a:prstGeom prst="rect">
            <a:avLst/>
          </a:prstGeom>
          <a:noFill/>
        </p:spPr>
      </p:pic>
      <p:pic>
        <p:nvPicPr>
          <p:cNvPr id="71711" name="Picture 31" descr="qn_0408"/>
          <p:cNvPicPr>
            <a:picLocks noChangeAspect="1" noChangeArrowheads="1"/>
          </p:cNvPicPr>
          <p:nvPr/>
        </p:nvPicPr>
        <p:blipFill>
          <a:blip r:embed="rId11" cstate="print"/>
          <a:srcRect/>
          <a:stretch>
            <a:fillRect/>
          </a:stretch>
        </p:blipFill>
        <p:spPr bwMode="auto">
          <a:xfrm>
            <a:off x="4648200" y="4724400"/>
            <a:ext cx="1463675" cy="1905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33400" y="304800"/>
            <a:ext cx="7929563" cy="1279525"/>
          </a:xfrm>
        </p:spPr>
        <p:txBody>
          <a:bodyPr/>
          <a:lstStyle/>
          <a:p>
            <a:r>
              <a:rPr lang="en-US">
                <a:solidFill>
                  <a:srgbClr val="FFFF66"/>
                </a:solidFill>
              </a:rPr>
              <a:t>Areas of Service Assistance</a:t>
            </a:r>
          </a:p>
        </p:txBody>
      </p:sp>
      <p:sp>
        <p:nvSpPr>
          <p:cNvPr id="70659" name="Rectangle 3"/>
          <p:cNvSpPr>
            <a:spLocks noGrp="1" noChangeArrowheads="1"/>
          </p:cNvSpPr>
          <p:nvPr>
            <p:ph type="body" idx="1"/>
          </p:nvPr>
        </p:nvSpPr>
        <p:spPr>
          <a:xfrm>
            <a:off x="533400" y="1524000"/>
            <a:ext cx="8229600" cy="4648200"/>
          </a:xfrm>
        </p:spPr>
        <p:txBody>
          <a:bodyPr/>
          <a:lstStyle/>
          <a:p>
            <a:r>
              <a:rPr lang="en-US" sz="2800"/>
              <a:t>Death Benefits</a:t>
            </a:r>
          </a:p>
          <a:p>
            <a:r>
              <a:rPr lang="en-US" sz="2800"/>
              <a:t>Change in Marital Status</a:t>
            </a:r>
          </a:p>
          <a:p>
            <a:r>
              <a:rPr lang="en-US" sz="2800"/>
              <a:t>Federal and State Income Tax</a:t>
            </a:r>
          </a:p>
          <a:p>
            <a:r>
              <a:rPr lang="en-US" sz="2800"/>
              <a:t>Federal Employee Health Benefit Plan</a:t>
            </a:r>
          </a:p>
          <a:p>
            <a:r>
              <a:rPr lang="en-US" sz="2800"/>
              <a:t>Long-term Care</a:t>
            </a:r>
          </a:p>
          <a:p>
            <a:r>
              <a:rPr lang="en-US" sz="2800"/>
              <a:t>Medicare</a:t>
            </a:r>
          </a:p>
          <a:p>
            <a:r>
              <a:rPr lang="en-US" sz="2800"/>
              <a:t>TRICARE for Life</a:t>
            </a:r>
          </a:p>
          <a:p>
            <a:r>
              <a:rPr lang="en-US" sz="2800"/>
              <a:t>Veterans Benefits</a:t>
            </a:r>
          </a:p>
          <a:p>
            <a:r>
              <a:rPr lang="en-US" sz="2800"/>
              <a:t>Unemployment Compensation</a:t>
            </a:r>
          </a:p>
        </p:txBody>
      </p:sp>
      <p:pic>
        <p:nvPicPr>
          <p:cNvPr id="70660" name="Picture 4" descr="MCBS01651_0000[1]"/>
          <p:cNvPicPr>
            <a:picLocks noChangeAspect="1" noChangeArrowheads="1"/>
          </p:cNvPicPr>
          <p:nvPr/>
        </p:nvPicPr>
        <p:blipFill>
          <a:blip r:embed="rId3" cstate="print"/>
          <a:srcRect/>
          <a:stretch>
            <a:fillRect/>
          </a:stretch>
        </p:blipFill>
        <p:spPr bwMode="auto">
          <a:xfrm>
            <a:off x="6477000" y="1295400"/>
            <a:ext cx="2416175" cy="14668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1295400" y="914400"/>
            <a:ext cx="6324600" cy="1676400"/>
          </a:xfrm>
        </p:spPr>
        <p:txBody>
          <a:bodyPr/>
          <a:lstStyle/>
          <a:p>
            <a:r>
              <a:rPr lang="en-US" sz="4800">
                <a:solidFill>
                  <a:srgbClr val="FFFF66"/>
                </a:solidFill>
              </a:rPr>
              <a:t>THE LEGISLATIVE CHAIR</a:t>
            </a:r>
          </a:p>
        </p:txBody>
      </p:sp>
      <p:pic>
        <p:nvPicPr>
          <p:cNvPr id="121866" name="Picture 10" descr="MPj04011010000[1]"/>
          <p:cNvPicPr>
            <a:picLocks noChangeAspect="1" noChangeArrowheads="1"/>
          </p:cNvPicPr>
          <p:nvPr/>
        </p:nvPicPr>
        <p:blipFill>
          <a:blip r:embed="rId3" cstate="print"/>
          <a:srcRect/>
          <a:stretch>
            <a:fillRect/>
          </a:stretch>
        </p:blipFill>
        <p:spPr bwMode="auto">
          <a:xfrm>
            <a:off x="3505200" y="2895600"/>
            <a:ext cx="2081213" cy="3121025"/>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762000"/>
          </a:xfrm>
        </p:spPr>
        <p:txBody>
          <a:bodyPr/>
          <a:lstStyle/>
          <a:p>
            <a:r>
              <a:rPr lang="en-US">
                <a:solidFill>
                  <a:srgbClr val="FFFF66"/>
                </a:solidFill>
              </a:rPr>
              <a:t>Other Committees/Chairs</a:t>
            </a:r>
          </a:p>
        </p:txBody>
      </p:sp>
      <p:sp>
        <p:nvSpPr>
          <p:cNvPr id="12291" name="Rectangle 3"/>
          <p:cNvSpPr>
            <a:spLocks noGrp="1" noChangeArrowheads="1"/>
          </p:cNvSpPr>
          <p:nvPr>
            <p:ph type="body" idx="1"/>
          </p:nvPr>
        </p:nvSpPr>
        <p:spPr>
          <a:xfrm>
            <a:off x="685800" y="1219200"/>
            <a:ext cx="7315200" cy="5181600"/>
          </a:xfrm>
        </p:spPr>
        <p:txBody>
          <a:bodyPr/>
          <a:lstStyle/>
          <a:p>
            <a:pPr lvl="1"/>
            <a:r>
              <a:rPr lang="en-US" sz="2400"/>
              <a:t>Program*		</a:t>
            </a:r>
          </a:p>
          <a:p>
            <a:pPr lvl="1"/>
            <a:r>
              <a:rPr lang="en-US" sz="2400"/>
              <a:t>Nominating* </a:t>
            </a:r>
          </a:p>
          <a:p>
            <a:pPr lvl="1"/>
            <a:r>
              <a:rPr lang="en-US" sz="2400"/>
              <a:t>Alzheimer’s *</a:t>
            </a:r>
          </a:p>
          <a:p>
            <a:pPr lvl="1"/>
            <a:r>
              <a:rPr lang="en-US" sz="2400"/>
              <a:t>NARFE-PAC*</a:t>
            </a:r>
          </a:p>
          <a:p>
            <a:pPr lvl="1"/>
            <a:r>
              <a:rPr lang="en-US" sz="2000"/>
              <a:t>Executive </a:t>
            </a:r>
          </a:p>
          <a:p>
            <a:pPr lvl="1"/>
            <a:r>
              <a:rPr lang="en-US" sz="2000"/>
              <a:t>Chaplain</a:t>
            </a:r>
          </a:p>
          <a:p>
            <a:pPr lvl="1"/>
            <a:r>
              <a:rPr lang="en-US" sz="2000"/>
              <a:t>Historian /  Records Management</a:t>
            </a:r>
          </a:p>
          <a:p>
            <a:pPr lvl="1"/>
            <a:r>
              <a:rPr lang="en-US" sz="2000"/>
              <a:t>Auditing </a:t>
            </a:r>
          </a:p>
          <a:p>
            <a:pPr lvl="1"/>
            <a:r>
              <a:rPr lang="en-US" sz="2000"/>
              <a:t>Sunshine</a:t>
            </a:r>
          </a:p>
          <a:p>
            <a:pPr lvl="1"/>
            <a:r>
              <a:rPr lang="en-US" sz="2000"/>
              <a:t>Social</a:t>
            </a:r>
          </a:p>
          <a:p>
            <a:pPr lvl="1"/>
            <a:r>
              <a:rPr lang="en-US" sz="2000"/>
              <a:t>Ways &amp; Means</a:t>
            </a:r>
          </a:p>
          <a:p>
            <a:pPr lvl="1"/>
            <a:r>
              <a:rPr lang="en-US" sz="2000"/>
              <a:t>Telephone</a:t>
            </a:r>
          </a:p>
          <a:p>
            <a:pPr lvl="1"/>
            <a:r>
              <a:rPr lang="en-US" sz="2000"/>
              <a:t>Parliamentarian</a:t>
            </a:r>
          </a:p>
          <a:p>
            <a:pPr lvl="1">
              <a:buFont typeface="Wingdings" pitchFamily="2" charset="2"/>
              <a:buNone/>
            </a:pPr>
            <a:endParaRPr lang="en-US" sz="2000"/>
          </a:p>
          <a:p>
            <a:pPr lvl="1"/>
            <a:endParaRPr lang="en-US" sz="2000"/>
          </a:p>
        </p:txBody>
      </p:sp>
      <p:pic>
        <p:nvPicPr>
          <p:cNvPr id="12306" name="Picture 18" descr="MCj02330200000[1]"/>
          <p:cNvPicPr>
            <a:picLocks noChangeAspect="1" noChangeArrowheads="1"/>
          </p:cNvPicPr>
          <p:nvPr/>
        </p:nvPicPr>
        <p:blipFill>
          <a:blip r:embed="rId3" cstate="print"/>
          <a:srcRect/>
          <a:stretch>
            <a:fillRect/>
          </a:stretch>
        </p:blipFill>
        <p:spPr bwMode="auto">
          <a:xfrm>
            <a:off x="6172200" y="1219200"/>
            <a:ext cx="2428875" cy="24669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2154238"/>
            <a:ext cx="7931150" cy="3314700"/>
          </a:xfrm>
        </p:spPr>
        <p:txBody>
          <a:bodyPr/>
          <a:lstStyle/>
          <a:p>
            <a:r>
              <a:rPr lang="en-US"/>
              <a:t>Committed individual who effectively harnesses the full legislative potential of NARFE members</a:t>
            </a:r>
          </a:p>
          <a:p>
            <a:pPr>
              <a:buFont typeface="Wingdings" pitchFamily="2" charset="2"/>
              <a:buNone/>
            </a:pPr>
            <a:endParaRPr lang="en-US" sz="1200"/>
          </a:p>
          <a:p>
            <a:r>
              <a:rPr lang="en-US"/>
              <a:t>Contact person who relates to and deals with diverse groups of people</a:t>
            </a:r>
          </a:p>
          <a:p>
            <a:pPr>
              <a:buFont typeface="Wingdings" pitchFamily="2" charset="2"/>
              <a:buNone/>
            </a:pPr>
            <a:endParaRPr lang="en-US" sz="1200"/>
          </a:p>
          <a:p>
            <a:r>
              <a:rPr lang="en-US"/>
              <a:t>Motivates and moves membership to take active role in the legislative process</a:t>
            </a:r>
          </a:p>
          <a:p>
            <a:endParaRPr lang="en-US"/>
          </a:p>
        </p:txBody>
      </p:sp>
      <p:pic>
        <p:nvPicPr>
          <p:cNvPr id="74758" name="Picture 6" descr="MCj01743190000[1]"/>
          <p:cNvPicPr>
            <a:picLocks noChangeAspect="1" noChangeArrowheads="1"/>
          </p:cNvPicPr>
          <p:nvPr/>
        </p:nvPicPr>
        <p:blipFill>
          <a:blip r:embed="rId3" cstate="print"/>
          <a:srcRect/>
          <a:stretch>
            <a:fillRect/>
          </a:stretch>
        </p:blipFill>
        <p:spPr bwMode="auto">
          <a:xfrm>
            <a:off x="6781800" y="304800"/>
            <a:ext cx="1749425" cy="1743075"/>
          </a:xfrm>
          <a:prstGeom prst="rect">
            <a:avLst/>
          </a:prstGeom>
          <a:noFill/>
        </p:spPr>
      </p:pic>
      <p:sp>
        <p:nvSpPr>
          <p:cNvPr id="74760" name="Rectangle 8"/>
          <p:cNvSpPr>
            <a:spLocks noGrp="1" noChangeArrowheads="1"/>
          </p:cNvSpPr>
          <p:nvPr>
            <p:ph type="title"/>
          </p:nvPr>
        </p:nvSpPr>
        <p:spPr>
          <a:xfrm>
            <a:off x="228600" y="762000"/>
            <a:ext cx="7086600" cy="1371600"/>
          </a:xfrm>
        </p:spPr>
        <p:txBody>
          <a:bodyPr/>
          <a:lstStyle/>
          <a:p>
            <a:r>
              <a:rPr lang="en-US" sz="4000">
                <a:solidFill>
                  <a:srgbClr val="FFFF66"/>
                </a:solidFill>
              </a:rPr>
              <a:t>Legislative Chair</a:t>
            </a:r>
            <a:br>
              <a:rPr lang="en-US" sz="4000">
                <a:solidFill>
                  <a:srgbClr val="FFFF66"/>
                </a:solidFill>
              </a:rPr>
            </a:br>
            <a:r>
              <a:rPr lang="en-US" sz="4000">
                <a:solidFill>
                  <a:srgbClr val="FFFF66"/>
                </a:solidFill>
              </a:rPr>
              <a:t>Roles and Responsibilities</a:t>
            </a:r>
            <a:br>
              <a:rPr lang="en-US" sz="4000">
                <a:solidFill>
                  <a:srgbClr val="FFFF66"/>
                </a:solidFill>
              </a:rPr>
            </a:br>
            <a:r>
              <a:rPr lang="en-US" sz="4000">
                <a:solidFill>
                  <a:srgbClr val="FFFF66"/>
                </a:solidFill>
              </a:rPr>
              <a:t/>
            </a:r>
            <a:br>
              <a:rPr lang="en-US" sz="4000">
                <a:solidFill>
                  <a:srgbClr val="FFFF66"/>
                </a:solidFill>
              </a:rPr>
            </a:br>
            <a:endParaRPr lang="en-US" sz="4000">
              <a:solidFill>
                <a:srgbClr val="FFFF66"/>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381000"/>
            <a:ext cx="5715000" cy="1371600"/>
          </a:xfrm>
        </p:spPr>
        <p:txBody>
          <a:bodyPr/>
          <a:lstStyle/>
          <a:p>
            <a:r>
              <a:rPr lang="en-US" sz="4000">
                <a:solidFill>
                  <a:srgbClr val="FFFF66"/>
                </a:solidFill>
              </a:rPr>
              <a:t>Legislation is Not a Spectator Sport</a:t>
            </a:r>
          </a:p>
        </p:txBody>
      </p:sp>
      <p:sp>
        <p:nvSpPr>
          <p:cNvPr id="75779" name="Rectangle 3"/>
          <p:cNvSpPr>
            <a:spLocks noGrp="1" noChangeArrowheads="1"/>
          </p:cNvSpPr>
          <p:nvPr>
            <p:ph type="body" idx="1"/>
          </p:nvPr>
        </p:nvSpPr>
        <p:spPr>
          <a:xfrm>
            <a:off x="533400" y="2057400"/>
            <a:ext cx="8229600" cy="4495800"/>
          </a:xfrm>
        </p:spPr>
        <p:txBody>
          <a:bodyPr/>
          <a:lstStyle/>
          <a:p>
            <a:pPr>
              <a:lnSpc>
                <a:spcPct val="90000"/>
              </a:lnSpc>
              <a:buClr>
                <a:schemeClr val="folHlink"/>
              </a:buClr>
            </a:pPr>
            <a:r>
              <a:rPr lang="en-US" sz="2800"/>
              <a:t>Knowledge is power so take the time to learn the Congressional process</a:t>
            </a:r>
          </a:p>
          <a:p>
            <a:pPr>
              <a:lnSpc>
                <a:spcPct val="90000"/>
              </a:lnSpc>
              <a:buClr>
                <a:schemeClr val="folHlink"/>
              </a:buClr>
              <a:buFont typeface="Wingdings" pitchFamily="2" charset="2"/>
              <a:buNone/>
            </a:pPr>
            <a:endParaRPr lang="en-US" sz="1000"/>
          </a:p>
          <a:p>
            <a:pPr>
              <a:lnSpc>
                <a:spcPct val="90000"/>
              </a:lnSpc>
              <a:buClr>
                <a:schemeClr val="folHlink"/>
              </a:buClr>
            </a:pPr>
            <a:r>
              <a:rPr lang="en-US" sz="2800"/>
              <a:t>First Rule:  Always keep up-to-date on possible legislative and political action </a:t>
            </a:r>
            <a:endParaRPr lang="en-US" sz="1000"/>
          </a:p>
          <a:p>
            <a:pPr>
              <a:lnSpc>
                <a:spcPct val="90000"/>
              </a:lnSpc>
              <a:buClr>
                <a:schemeClr val="folHlink"/>
              </a:buClr>
              <a:buFont typeface="Wingdings" pitchFamily="2" charset="2"/>
              <a:buNone/>
            </a:pPr>
            <a:endParaRPr lang="en-US" sz="1000"/>
          </a:p>
          <a:p>
            <a:pPr>
              <a:lnSpc>
                <a:spcPct val="90000"/>
              </a:lnSpc>
              <a:buClr>
                <a:schemeClr val="folHlink"/>
              </a:buClr>
            </a:pPr>
            <a:r>
              <a:rPr lang="en-US" sz="2800"/>
              <a:t>Few, if any, issues remain fixed </a:t>
            </a:r>
          </a:p>
          <a:p>
            <a:pPr>
              <a:lnSpc>
                <a:spcPct val="90000"/>
              </a:lnSpc>
              <a:buClr>
                <a:schemeClr val="folHlink"/>
              </a:buClr>
              <a:buFont typeface="Wingdings" pitchFamily="2" charset="2"/>
              <a:buNone/>
            </a:pPr>
            <a:endParaRPr lang="en-US" sz="1000"/>
          </a:p>
          <a:p>
            <a:pPr>
              <a:lnSpc>
                <a:spcPct val="90000"/>
              </a:lnSpc>
              <a:buClr>
                <a:schemeClr val="folHlink"/>
              </a:buClr>
            </a:pPr>
            <a:r>
              <a:rPr lang="en-US" sz="2800"/>
              <a:t>Changes can occur rapidly in support of </a:t>
            </a:r>
          </a:p>
          <a:p>
            <a:pPr>
              <a:lnSpc>
                <a:spcPct val="90000"/>
              </a:lnSpc>
              <a:buClr>
                <a:schemeClr val="folHlink"/>
              </a:buClr>
              <a:buFont typeface="Wingdings" pitchFamily="2" charset="2"/>
              <a:buNone/>
            </a:pPr>
            <a:r>
              <a:rPr lang="en-US" sz="2800"/>
              <a:t>	or opposition to legislation</a:t>
            </a:r>
          </a:p>
          <a:p>
            <a:pPr>
              <a:lnSpc>
                <a:spcPct val="90000"/>
              </a:lnSpc>
              <a:buClr>
                <a:schemeClr val="folHlink"/>
              </a:buClr>
              <a:buFont typeface="Wingdings" pitchFamily="2" charset="2"/>
              <a:buNone/>
            </a:pPr>
            <a:endParaRPr lang="en-US" sz="1000"/>
          </a:p>
          <a:p>
            <a:pPr>
              <a:lnSpc>
                <a:spcPct val="90000"/>
              </a:lnSpc>
              <a:buClr>
                <a:schemeClr val="folHlink"/>
              </a:buClr>
            </a:pPr>
            <a:r>
              <a:rPr lang="en-US" sz="2800"/>
              <a:t>Use the most relevant information possible</a:t>
            </a:r>
          </a:p>
          <a:p>
            <a:pPr>
              <a:lnSpc>
                <a:spcPct val="90000"/>
              </a:lnSpc>
              <a:buClr>
                <a:schemeClr val="folHlink"/>
              </a:buClr>
            </a:pPr>
            <a:endParaRPr lang="en-US" sz="2800"/>
          </a:p>
        </p:txBody>
      </p:sp>
      <p:pic>
        <p:nvPicPr>
          <p:cNvPr id="75788" name="Picture 12" descr="MCj01396590000[1]"/>
          <p:cNvPicPr>
            <a:picLocks noChangeAspect="1" noChangeArrowheads="1"/>
          </p:cNvPicPr>
          <p:nvPr/>
        </p:nvPicPr>
        <p:blipFill>
          <a:blip r:embed="rId3" cstate="print"/>
          <a:srcRect/>
          <a:stretch>
            <a:fillRect/>
          </a:stretch>
        </p:blipFill>
        <p:spPr bwMode="auto">
          <a:xfrm>
            <a:off x="6096000" y="0"/>
            <a:ext cx="2362200" cy="21145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body" idx="1"/>
          </p:nvPr>
        </p:nvSpPr>
        <p:spPr>
          <a:xfrm>
            <a:off x="228600" y="1600200"/>
            <a:ext cx="8229600" cy="4191000"/>
          </a:xfrm>
        </p:spPr>
        <p:txBody>
          <a:bodyPr/>
          <a:lstStyle/>
          <a:p>
            <a:pPr marL="609600" indent="-609600">
              <a:lnSpc>
                <a:spcPct val="90000"/>
              </a:lnSpc>
              <a:spcBef>
                <a:spcPct val="0"/>
              </a:spcBef>
            </a:pPr>
            <a:r>
              <a:rPr lang="en-US"/>
              <a:t>NARFE publications &amp; web sites at</a:t>
            </a:r>
          </a:p>
          <a:p>
            <a:pPr marL="609600" indent="-609600">
              <a:lnSpc>
                <a:spcPct val="105000"/>
              </a:lnSpc>
              <a:spcBef>
                <a:spcPct val="0"/>
              </a:spcBef>
              <a:buFont typeface="Wingdings" pitchFamily="2" charset="2"/>
              <a:buNone/>
            </a:pPr>
            <a:r>
              <a:rPr lang="en-US" sz="2800" b="1"/>
              <a:t>        </a:t>
            </a:r>
            <a:r>
              <a:rPr lang="en-US" sz="2800" b="1">
                <a:hlinkClick r:id="rId3"/>
              </a:rPr>
              <a:t>www.narfe.org</a:t>
            </a:r>
            <a:r>
              <a:rPr lang="en-US" sz="2800" b="1"/>
              <a:t> &amp; </a:t>
            </a:r>
            <a:r>
              <a:rPr lang="en-US" sz="2800" b="1">
                <a:hlinkClick r:id="rId4"/>
              </a:rPr>
              <a:t>www.narfewa.net</a:t>
            </a:r>
            <a:endParaRPr lang="en-US" sz="2800" b="1"/>
          </a:p>
          <a:p>
            <a:pPr marL="609600" indent="-609600">
              <a:lnSpc>
                <a:spcPct val="105000"/>
              </a:lnSpc>
              <a:spcBef>
                <a:spcPct val="0"/>
              </a:spcBef>
            </a:pPr>
            <a:r>
              <a:rPr lang="en-US" sz="2800"/>
              <a:t>NARFE Legislative Hotline (GEMS)</a:t>
            </a:r>
          </a:p>
          <a:p>
            <a:pPr marL="609600" indent="-609600">
              <a:lnSpc>
                <a:spcPct val="105000"/>
              </a:lnSpc>
              <a:spcBef>
                <a:spcPct val="0"/>
              </a:spcBef>
            </a:pPr>
            <a:r>
              <a:rPr lang="en-US" sz="2800"/>
              <a:t>NARFE Congressional Directory</a:t>
            </a:r>
          </a:p>
          <a:p>
            <a:pPr marL="609600" indent="-609600">
              <a:lnSpc>
                <a:spcPct val="105000"/>
              </a:lnSpc>
              <a:spcBef>
                <a:spcPct val="0"/>
              </a:spcBef>
            </a:pPr>
            <a:r>
              <a:rPr lang="en-US" sz="2800"/>
              <a:t>Forms F-106, L-1 and L-2</a:t>
            </a:r>
          </a:p>
          <a:p>
            <a:pPr marL="609600" indent="-609600">
              <a:lnSpc>
                <a:spcPct val="90000"/>
              </a:lnSpc>
              <a:spcBef>
                <a:spcPct val="0"/>
              </a:spcBef>
            </a:pPr>
            <a:endParaRPr lang="en-US" sz="2800" b="1"/>
          </a:p>
          <a:p>
            <a:pPr marL="609600" indent="-609600">
              <a:lnSpc>
                <a:spcPct val="110000"/>
              </a:lnSpc>
              <a:spcBef>
                <a:spcPct val="0"/>
              </a:spcBef>
            </a:pPr>
            <a:endParaRPr lang="en-US"/>
          </a:p>
          <a:p>
            <a:pPr marL="609600" indent="-609600">
              <a:lnSpc>
                <a:spcPct val="110000"/>
              </a:lnSpc>
            </a:pPr>
            <a:endParaRPr lang="en-US"/>
          </a:p>
          <a:p>
            <a:pPr marL="609600" indent="-609600">
              <a:lnSpc>
                <a:spcPct val="110000"/>
              </a:lnSpc>
            </a:pPr>
            <a:endParaRPr lang="en-US"/>
          </a:p>
        </p:txBody>
      </p:sp>
      <p:sp>
        <p:nvSpPr>
          <p:cNvPr id="77831" name="Rectangle 7"/>
          <p:cNvSpPr>
            <a:spLocks noGrp="1" noChangeArrowheads="1"/>
          </p:cNvSpPr>
          <p:nvPr>
            <p:ph type="title"/>
          </p:nvPr>
        </p:nvSpPr>
        <p:spPr>
          <a:xfrm>
            <a:off x="0" y="685800"/>
            <a:ext cx="8229600" cy="381000"/>
          </a:xfrm>
          <a:noFill/>
          <a:ln/>
        </p:spPr>
        <p:txBody>
          <a:bodyPr/>
          <a:lstStyle/>
          <a:p>
            <a:r>
              <a:rPr lang="en-US" b="1">
                <a:solidFill>
                  <a:srgbClr val="FFFF66"/>
                </a:solidFill>
              </a:rPr>
              <a:t>Tools of the Job</a:t>
            </a:r>
          </a:p>
        </p:txBody>
      </p:sp>
      <p:pic>
        <p:nvPicPr>
          <p:cNvPr id="77832" name="Picture 8" descr="nm_cover_0"/>
          <p:cNvPicPr>
            <a:picLocks noChangeAspect="1" noChangeArrowheads="1"/>
          </p:cNvPicPr>
          <p:nvPr/>
        </p:nvPicPr>
        <p:blipFill>
          <a:blip r:embed="rId5" cstate="print"/>
          <a:srcRect/>
          <a:stretch>
            <a:fillRect/>
          </a:stretch>
        </p:blipFill>
        <p:spPr bwMode="auto">
          <a:xfrm>
            <a:off x="1447800" y="4495800"/>
            <a:ext cx="1450975" cy="1905000"/>
          </a:xfrm>
          <a:prstGeom prst="rect">
            <a:avLst/>
          </a:prstGeom>
          <a:noFill/>
          <a:ln w="9525">
            <a:noFill/>
            <a:miter lim="800000"/>
            <a:headEnd/>
            <a:tailEnd/>
          </a:ln>
          <a:effectLst/>
        </p:spPr>
      </p:pic>
      <p:grpSp>
        <p:nvGrpSpPr>
          <p:cNvPr id="77836" name="Group 12"/>
          <p:cNvGrpSpPr>
            <a:grpSpLocks/>
          </p:cNvGrpSpPr>
          <p:nvPr/>
        </p:nvGrpSpPr>
        <p:grpSpPr bwMode="auto">
          <a:xfrm>
            <a:off x="4724400" y="4495800"/>
            <a:ext cx="1846263" cy="2057400"/>
            <a:chOff x="3888" y="3024"/>
            <a:chExt cx="1163" cy="1296"/>
          </a:xfrm>
        </p:grpSpPr>
        <p:pic>
          <p:nvPicPr>
            <p:cNvPr id="77837" name="Picture 13"/>
            <p:cNvPicPr>
              <a:picLocks noChangeAspect="1" noChangeArrowheads="1"/>
            </p:cNvPicPr>
            <p:nvPr/>
          </p:nvPicPr>
          <p:blipFill>
            <a:blip r:embed="rId6" cstate="print"/>
            <a:srcRect/>
            <a:stretch>
              <a:fillRect/>
            </a:stretch>
          </p:blipFill>
          <p:spPr bwMode="auto">
            <a:xfrm>
              <a:off x="3928" y="3056"/>
              <a:ext cx="1123" cy="1234"/>
            </a:xfrm>
            <a:prstGeom prst="rect">
              <a:avLst/>
            </a:prstGeom>
            <a:noFill/>
          </p:spPr>
        </p:pic>
        <p:sp>
          <p:nvSpPr>
            <p:cNvPr id="77838" name="Rectangle 14"/>
            <p:cNvSpPr>
              <a:spLocks noChangeArrowheads="1"/>
            </p:cNvSpPr>
            <p:nvPr/>
          </p:nvSpPr>
          <p:spPr bwMode="auto">
            <a:xfrm>
              <a:off x="3888" y="3024"/>
              <a:ext cx="1152" cy="1296"/>
            </a:xfrm>
            <a:prstGeom prst="rect">
              <a:avLst/>
            </a:prstGeom>
            <a:noFill/>
            <a:ln w="9525">
              <a:solidFill>
                <a:schemeClr val="tx1"/>
              </a:solidFill>
              <a:miter lim="800000"/>
              <a:headEnd/>
              <a:tailEnd/>
            </a:ln>
            <a:effectLst/>
          </p:spPr>
          <p:txBody>
            <a:bodyPr wrap="none" anchor="ctr"/>
            <a:lstStyle/>
            <a:p>
              <a:endParaRPr lang="en-US"/>
            </a:p>
          </p:txBody>
        </p:sp>
      </p:grpSp>
      <p:pic>
        <p:nvPicPr>
          <p:cNvPr id="77839" name="Picture 15"/>
          <p:cNvPicPr>
            <a:picLocks noChangeAspect="1" noChangeArrowheads="1"/>
          </p:cNvPicPr>
          <p:nvPr/>
        </p:nvPicPr>
        <p:blipFill>
          <a:blip r:embed="rId7" cstate="print"/>
          <a:srcRect/>
          <a:stretch>
            <a:fillRect/>
          </a:stretch>
        </p:blipFill>
        <p:spPr bwMode="auto">
          <a:xfrm>
            <a:off x="7772400" y="381000"/>
            <a:ext cx="1177925" cy="2576513"/>
          </a:xfrm>
          <a:prstGeom prst="rect">
            <a:avLst/>
          </a:prstGeom>
          <a:noFill/>
        </p:spPr>
      </p:pic>
      <p:pic>
        <p:nvPicPr>
          <p:cNvPr id="77840" name="Picture 16"/>
          <p:cNvPicPr>
            <a:picLocks noChangeAspect="1" noChangeArrowheads="1"/>
          </p:cNvPicPr>
          <p:nvPr/>
        </p:nvPicPr>
        <p:blipFill>
          <a:blip r:embed="rId8" cstate="print"/>
          <a:srcRect/>
          <a:stretch>
            <a:fillRect/>
          </a:stretch>
        </p:blipFill>
        <p:spPr bwMode="auto">
          <a:xfrm>
            <a:off x="7620000" y="3124200"/>
            <a:ext cx="1200150" cy="2590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solidFill>
                  <a:srgbClr val="FFFF66"/>
                </a:solidFill>
              </a:rPr>
              <a:t>Good Resources</a:t>
            </a:r>
          </a:p>
        </p:txBody>
      </p:sp>
      <p:sp>
        <p:nvSpPr>
          <p:cNvPr id="76803" name="Rectangle 3"/>
          <p:cNvSpPr>
            <a:spLocks noGrp="1" noChangeArrowheads="1"/>
          </p:cNvSpPr>
          <p:nvPr>
            <p:ph type="body" idx="1"/>
          </p:nvPr>
        </p:nvSpPr>
        <p:spPr>
          <a:xfrm>
            <a:off x="228600" y="2133600"/>
            <a:ext cx="8229600" cy="4343400"/>
          </a:xfrm>
        </p:spPr>
        <p:txBody>
          <a:bodyPr/>
          <a:lstStyle/>
          <a:p>
            <a:pPr>
              <a:lnSpc>
                <a:spcPct val="90000"/>
              </a:lnSpc>
              <a:buClr>
                <a:schemeClr val="folHlink"/>
              </a:buClr>
            </a:pPr>
            <a:r>
              <a:rPr lang="en-US"/>
              <a:t>Daily newspapers and national news magazines (Time, Newsweek, etc.)</a:t>
            </a:r>
          </a:p>
          <a:p>
            <a:pPr>
              <a:lnSpc>
                <a:spcPct val="90000"/>
              </a:lnSpc>
              <a:buClr>
                <a:schemeClr val="folHlink"/>
              </a:buClr>
            </a:pPr>
            <a:r>
              <a:rPr lang="en-US"/>
              <a:t>Federal Times</a:t>
            </a:r>
          </a:p>
          <a:p>
            <a:pPr>
              <a:lnSpc>
                <a:spcPct val="90000"/>
              </a:lnSpc>
              <a:buClr>
                <a:schemeClr val="folHlink"/>
              </a:buClr>
            </a:pPr>
            <a:r>
              <a:rPr lang="en-US"/>
              <a:t>Federal Employee News Digest</a:t>
            </a:r>
          </a:p>
          <a:p>
            <a:pPr>
              <a:lnSpc>
                <a:spcPct val="90000"/>
              </a:lnSpc>
              <a:buClr>
                <a:schemeClr val="folHlink"/>
              </a:buClr>
            </a:pPr>
            <a:r>
              <a:rPr lang="en-US"/>
              <a:t>Congressional Records</a:t>
            </a:r>
          </a:p>
          <a:p>
            <a:pPr>
              <a:lnSpc>
                <a:spcPct val="90000"/>
              </a:lnSpc>
              <a:buClr>
                <a:schemeClr val="folHlink"/>
              </a:buClr>
            </a:pPr>
            <a:r>
              <a:rPr lang="en-US"/>
              <a:t>Congressional Quarterly</a:t>
            </a:r>
          </a:p>
          <a:p>
            <a:pPr>
              <a:lnSpc>
                <a:spcPct val="90000"/>
              </a:lnSpc>
              <a:buClr>
                <a:schemeClr val="folHlink"/>
              </a:buClr>
            </a:pPr>
            <a:r>
              <a:rPr lang="en-US"/>
              <a:t>National Journal</a:t>
            </a:r>
          </a:p>
          <a:p>
            <a:pPr>
              <a:lnSpc>
                <a:spcPct val="90000"/>
              </a:lnSpc>
              <a:buClr>
                <a:schemeClr val="folHlink"/>
              </a:buClr>
            </a:pPr>
            <a:r>
              <a:rPr lang="en-US"/>
              <a:t>C-SPAN or Network news programs</a:t>
            </a:r>
          </a:p>
          <a:p>
            <a:pPr>
              <a:lnSpc>
                <a:spcPct val="90000"/>
              </a:lnSpc>
              <a:buClr>
                <a:schemeClr val="folHlink"/>
              </a:buClr>
            </a:pPr>
            <a:endParaRPr lang="en-US"/>
          </a:p>
        </p:txBody>
      </p:sp>
      <p:pic>
        <p:nvPicPr>
          <p:cNvPr id="76804" name="Picture 4" descr="MCj04260620000[1]"/>
          <p:cNvPicPr>
            <a:picLocks noChangeAspect="1" noChangeArrowheads="1"/>
          </p:cNvPicPr>
          <p:nvPr/>
        </p:nvPicPr>
        <p:blipFill>
          <a:blip r:embed="rId3" cstate="print"/>
          <a:srcRect/>
          <a:stretch>
            <a:fillRect/>
          </a:stretch>
        </p:blipFill>
        <p:spPr bwMode="auto">
          <a:xfrm>
            <a:off x="7162800" y="381000"/>
            <a:ext cx="1552575" cy="1497013"/>
          </a:xfrm>
          <a:prstGeom prst="rect">
            <a:avLst/>
          </a:prstGeom>
          <a:noFill/>
        </p:spPr>
      </p:pic>
      <p:pic>
        <p:nvPicPr>
          <p:cNvPr id="76814" name="Picture 14" descr="MCj01986310000[1]"/>
          <p:cNvPicPr>
            <a:picLocks noChangeAspect="1" noChangeArrowheads="1"/>
          </p:cNvPicPr>
          <p:nvPr/>
        </p:nvPicPr>
        <p:blipFill>
          <a:blip r:embed="rId4" cstate="print"/>
          <a:srcRect/>
          <a:stretch>
            <a:fillRect/>
          </a:stretch>
        </p:blipFill>
        <p:spPr bwMode="auto">
          <a:xfrm>
            <a:off x="7543800" y="2133600"/>
            <a:ext cx="1306513" cy="1906588"/>
          </a:xfrm>
          <a:prstGeom prst="rect">
            <a:avLst/>
          </a:prstGeom>
          <a:noFill/>
        </p:spPr>
      </p:pic>
      <p:pic>
        <p:nvPicPr>
          <p:cNvPr id="76822" name="Picture 22" descr="MCj02343480000[1]"/>
          <p:cNvPicPr>
            <a:picLocks noChangeAspect="1" noChangeArrowheads="1"/>
          </p:cNvPicPr>
          <p:nvPr/>
        </p:nvPicPr>
        <p:blipFill>
          <a:blip r:embed="rId5" cstate="print"/>
          <a:srcRect/>
          <a:stretch>
            <a:fillRect/>
          </a:stretch>
        </p:blipFill>
        <p:spPr bwMode="auto">
          <a:xfrm>
            <a:off x="6019800" y="4191000"/>
            <a:ext cx="1858963" cy="164623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228600"/>
            <a:ext cx="8229600" cy="1371600"/>
          </a:xfrm>
        </p:spPr>
        <p:txBody>
          <a:bodyPr/>
          <a:lstStyle/>
          <a:p>
            <a:r>
              <a:rPr lang="en-US">
                <a:solidFill>
                  <a:srgbClr val="FFFF66"/>
                </a:solidFill>
              </a:rPr>
              <a:t>NARFE-PAC Chair</a:t>
            </a:r>
          </a:p>
        </p:txBody>
      </p:sp>
      <p:sp>
        <p:nvSpPr>
          <p:cNvPr id="80899" name="Rectangle 3"/>
          <p:cNvSpPr>
            <a:spLocks noGrp="1" noChangeArrowheads="1"/>
          </p:cNvSpPr>
          <p:nvPr>
            <p:ph type="body" idx="1"/>
          </p:nvPr>
        </p:nvSpPr>
        <p:spPr>
          <a:xfrm>
            <a:off x="460375" y="1447800"/>
            <a:ext cx="7929563" cy="4953000"/>
          </a:xfrm>
        </p:spPr>
        <p:txBody>
          <a:bodyPr/>
          <a:lstStyle/>
          <a:p>
            <a:pPr>
              <a:lnSpc>
                <a:spcPct val="95000"/>
              </a:lnSpc>
              <a:spcBef>
                <a:spcPct val="10000"/>
              </a:spcBef>
              <a:spcAft>
                <a:spcPct val="15000"/>
              </a:spcAft>
              <a:buClr>
                <a:schemeClr val="folHlink"/>
              </a:buClr>
            </a:pPr>
            <a:r>
              <a:rPr lang="en-US"/>
              <a:t>Works with and reports to State </a:t>
            </a:r>
          </a:p>
          <a:p>
            <a:pPr lvl="1">
              <a:lnSpc>
                <a:spcPct val="95000"/>
              </a:lnSpc>
              <a:spcBef>
                <a:spcPct val="10000"/>
              </a:spcBef>
              <a:spcAft>
                <a:spcPct val="15000"/>
              </a:spcAft>
              <a:buFont typeface="Wingdings" pitchFamily="2" charset="2"/>
              <a:buNone/>
            </a:pPr>
            <a:r>
              <a:rPr lang="en-US" sz="3200"/>
              <a:t>NARFE-PAC Coordinator </a:t>
            </a:r>
          </a:p>
          <a:p>
            <a:pPr>
              <a:lnSpc>
                <a:spcPct val="95000"/>
              </a:lnSpc>
              <a:spcAft>
                <a:spcPct val="20000"/>
              </a:spcAft>
              <a:buClr>
                <a:schemeClr val="folHlink"/>
              </a:buClr>
            </a:pPr>
            <a:r>
              <a:rPr lang="en-US"/>
              <a:t>Educates chapter leaders and members on NARFE-PAC’s importance</a:t>
            </a:r>
          </a:p>
          <a:p>
            <a:pPr>
              <a:lnSpc>
                <a:spcPct val="95000"/>
              </a:lnSpc>
              <a:spcAft>
                <a:spcPct val="20000"/>
              </a:spcAft>
              <a:buClr>
                <a:schemeClr val="folHlink"/>
              </a:buClr>
            </a:pPr>
            <a:r>
              <a:rPr lang="en-US"/>
              <a:t>Motivates members to contribute to NARFE-PAC and become involved in the political process</a:t>
            </a:r>
          </a:p>
          <a:p>
            <a:pPr>
              <a:lnSpc>
                <a:spcPct val="95000"/>
              </a:lnSpc>
              <a:spcAft>
                <a:spcPct val="20000"/>
              </a:spcAft>
              <a:buClr>
                <a:schemeClr val="folHlink"/>
              </a:buClr>
            </a:pPr>
            <a:r>
              <a:rPr lang="en-US"/>
              <a:t>Legislative chair often serves as chapter level NARFE-PAC chair</a:t>
            </a:r>
          </a:p>
        </p:txBody>
      </p:sp>
      <p:pic>
        <p:nvPicPr>
          <p:cNvPr id="80900" name="Picture 4"/>
          <p:cNvPicPr>
            <a:picLocks noChangeAspect="1" noChangeArrowheads="1"/>
          </p:cNvPicPr>
          <p:nvPr/>
        </p:nvPicPr>
        <p:blipFill>
          <a:blip r:embed="rId3" cstate="print"/>
          <a:srcRect/>
          <a:stretch>
            <a:fillRect/>
          </a:stretch>
        </p:blipFill>
        <p:spPr bwMode="auto">
          <a:xfrm>
            <a:off x="6858000" y="304800"/>
            <a:ext cx="1042988" cy="239236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1295400" y="914400"/>
            <a:ext cx="6324600" cy="1676400"/>
          </a:xfrm>
        </p:spPr>
        <p:txBody>
          <a:bodyPr/>
          <a:lstStyle/>
          <a:p>
            <a:r>
              <a:rPr lang="en-US" sz="4800">
                <a:solidFill>
                  <a:srgbClr val="FFFF66"/>
                </a:solidFill>
              </a:rPr>
              <a:t>THE NEWSLETTER EDITOR</a:t>
            </a:r>
          </a:p>
        </p:txBody>
      </p:sp>
      <p:pic>
        <p:nvPicPr>
          <p:cNvPr id="125963" name="Picture 11" descr="MCj00898300000[1]"/>
          <p:cNvPicPr>
            <a:picLocks noChangeAspect="1" noChangeArrowheads="1"/>
          </p:cNvPicPr>
          <p:nvPr/>
        </p:nvPicPr>
        <p:blipFill>
          <a:blip r:embed="rId3" cstate="print"/>
          <a:srcRect/>
          <a:stretch>
            <a:fillRect/>
          </a:stretch>
        </p:blipFill>
        <p:spPr bwMode="auto">
          <a:xfrm>
            <a:off x="3124200" y="3048000"/>
            <a:ext cx="2590800" cy="2559050"/>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43000" y="381000"/>
            <a:ext cx="5334000" cy="914400"/>
          </a:xfrm>
        </p:spPr>
        <p:txBody>
          <a:bodyPr/>
          <a:lstStyle/>
          <a:p>
            <a:r>
              <a:rPr lang="en-US" sz="4000">
                <a:solidFill>
                  <a:srgbClr val="FFFF66"/>
                </a:solidFill>
              </a:rPr>
              <a:t>Newsletter Editor </a:t>
            </a:r>
            <a:br>
              <a:rPr lang="en-US" sz="4000">
                <a:solidFill>
                  <a:srgbClr val="FFFF66"/>
                </a:solidFill>
              </a:rPr>
            </a:br>
            <a:r>
              <a:rPr lang="en-US" sz="4000">
                <a:solidFill>
                  <a:srgbClr val="FFFF66"/>
                </a:solidFill>
              </a:rPr>
              <a:t> </a:t>
            </a:r>
            <a:r>
              <a:rPr lang="en-US" sz="3200">
                <a:solidFill>
                  <a:srgbClr val="FFFF66"/>
                </a:solidFill>
              </a:rPr>
              <a:t>What is their job?</a:t>
            </a:r>
          </a:p>
        </p:txBody>
      </p:sp>
      <p:sp>
        <p:nvSpPr>
          <p:cNvPr id="79875" name="Rectangle 3"/>
          <p:cNvSpPr>
            <a:spLocks noGrp="1" noChangeArrowheads="1"/>
          </p:cNvSpPr>
          <p:nvPr>
            <p:ph type="body" idx="1"/>
          </p:nvPr>
        </p:nvSpPr>
        <p:spPr>
          <a:xfrm>
            <a:off x="381000" y="1600200"/>
            <a:ext cx="8305800" cy="5257800"/>
          </a:xfrm>
        </p:spPr>
        <p:txBody>
          <a:bodyPr/>
          <a:lstStyle/>
          <a:p>
            <a:pPr>
              <a:lnSpc>
                <a:spcPct val="90000"/>
              </a:lnSpc>
              <a:spcBef>
                <a:spcPct val="10000"/>
              </a:spcBef>
            </a:pPr>
            <a:r>
              <a:rPr lang="en-US" sz="2800"/>
              <a:t>Prepares newsletter to communicate </a:t>
            </a:r>
          </a:p>
          <a:p>
            <a:pPr lvl="1">
              <a:lnSpc>
                <a:spcPct val="90000"/>
              </a:lnSpc>
              <a:spcBef>
                <a:spcPct val="10000"/>
              </a:spcBef>
            </a:pPr>
            <a:r>
              <a:rPr lang="en-US" sz="2400"/>
              <a:t>important information</a:t>
            </a:r>
          </a:p>
          <a:p>
            <a:pPr lvl="1">
              <a:lnSpc>
                <a:spcPct val="90000"/>
              </a:lnSpc>
              <a:spcBef>
                <a:spcPct val="10000"/>
              </a:spcBef>
            </a:pPr>
            <a:r>
              <a:rPr lang="en-US" sz="2400"/>
              <a:t>news about chapter activities</a:t>
            </a:r>
          </a:p>
          <a:p>
            <a:pPr lvl="1">
              <a:lnSpc>
                <a:spcPct val="90000"/>
              </a:lnSpc>
              <a:spcBef>
                <a:spcPct val="10000"/>
              </a:spcBef>
            </a:pPr>
            <a:r>
              <a:rPr lang="en-US" sz="2400"/>
              <a:t>promote membership improvement and retention</a:t>
            </a:r>
          </a:p>
          <a:p>
            <a:pPr lvl="1">
              <a:lnSpc>
                <a:spcPct val="90000"/>
              </a:lnSpc>
              <a:spcBef>
                <a:spcPct val="10000"/>
              </a:spcBef>
            </a:pPr>
            <a:endParaRPr lang="en-US" sz="2400"/>
          </a:p>
          <a:p>
            <a:pPr>
              <a:lnSpc>
                <a:spcPct val="85000"/>
              </a:lnSpc>
            </a:pPr>
            <a:r>
              <a:rPr lang="en-US" sz="2800"/>
              <a:t>Designs newsletter for a specific audience - NARFE members and potential members</a:t>
            </a:r>
          </a:p>
          <a:p>
            <a:pPr>
              <a:lnSpc>
                <a:spcPct val="60000"/>
              </a:lnSpc>
              <a:spcBef>
                <a:spcPct val="10000"/>
              </a:spcBef>
              <a:buFont typeface="Wingdings" pitchFamily="2" charset="2"/>
              <a:buNone/>
            </a:pPr>
            <a:endParaRPr lang="en-US" sz="2800"/>
          </a:p>
          <a:p>
            <a:pPr>
              <a:lnSpc>
                <a:spcPct val="90000"/>
              </a:lnSpc>
              <a:spcBef>
                <a:spcPct val="10000"/>
              </a:spcBef>
            </a:pPr>
            <a:r>
              <a:rPr lang="en-US" sz="2800"/>
              <a:t>Recruits a committee to gather information, prepare for mailing and distribution</a:t>
            </a:r>
          </a:p>
          <a:p>
            <a:pPr>
              <a:lnSpc>
                <a:spcPct val="45000"/>
              </a:lnSpc>
              <a:spcBef>
                <a:spcPct val="10000"/>
              </a:spcBef>
              <a:buFont typeface="Wingdings" pitchFamily="2" charset="2"/>
              <a:buNone/>
            </a:pPr>
            <a:endParaRPr lang="en-US" sz="2800"/>
          </a:p>
          <a:p>
            <a:pPr>
              <a:lnSpc>
                <a:spcPct val="90000"/>
              </a:lnSpc>
              <a:spcBef>
                <a:spcPct val="10000"/>
              </a:spcBef>
            </a:pPr>
            <a:r>
              <a:rPr lang="en-US" sz="2800"/>
              <a:t>Newsletter templates available on the NARFE web site.</a:t>
            </a:r>
          </a:p>
          <a:p>
            <a:pPr>
              <a:lnSpc>
                <a:spcPct val="90000"/>
              </a:lnSpc>
              <a:spcBef>
                <a:spcPct val="10000"/>
              </a:spcBef>
            </a:pPr>
            <a:endParaRPr lang="en-US" sz="2800"/>
          </a:p>
        </p:txBody>
      </p:sp>
      <p:pic>
        <p:nvPicPr>
          <p:cNvPr id="79885" name="Picture 13" descr="MCBS01872_0000[1]"/>
          <p:cNvPicPr>
            <a:picLocks noChangeAspect="1" noChangeArrowheads="1"/>
          </p:cNvPicPr>
          <p:nvPr/>
        </p:nvPicPr>
        <p:blipFill>
          <a:blip r:embed="rId3" cstate="print"/>
          <a:srcRect/>
          <a:stretch>
            <a:fillRect/>
          </a:stretch>
        </p:blipFill>
        <p:spPr bwMode="auto">
          <a:xfrm>
            <a:off x="6705600" y="457200"/>
            <a:ext cx="1981200" cy="14097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152400" y="1295400"/>
            <a:ext cx="8610600" cy="4343400"/>
          </a:xfrm>
        </p:spPr>
        <p:txBody>
          <a:bodyPr/>
          <a:lstStyle/>
          <a:p>
            <a:r>
              <a:rPr lang="en-US" sz="2800"/>
              <a:t>NARFE and Federation Web sites and updates </a:t>
            </a:r>
          </a:p>
          <a:p>
            <a:pPr>
              <a:buFont typeface="Wingdings" pitchFamily="2" charset="2"/>
              <a:buNone/>
            </a:pPr>
            <a:r>
              <a:rPr lang="en-US" sz="2800"/>
              <a:t>    at </a:t>
            </a:r>
            <a:r>
              <a:rPr lang="en-US" sz="2800" b="1">
                <a:hlinkClick r:id="rId3"/>
              </a:rPr>
              <a:t>www.narfe.org</a:t>
            </a:r>
            <a:r>
              <a:rPr lang="en-US" sz="2800" b="1"/>
              <a:t> and </a:t>
            </a:r>
            <a:r>
              <a:rPr lang="en-US" sz="2800" b="1">
                <a:hlinkClick r:id="rId4"/>
              </a:rPr>
              <a:t>www.narfewa.net</a:t>
            </a:r>
            <a:endParaRPr lang="en-US" sz="2800" b="1"/>
          </a:p>
          <a:p>
            <a:r>
              <a:rPr lang="en-US" sz="2800"/>
              <a:t>NARFE Legislative Hotline (GEMS)</a:t>
            </a:r>
          </a:p>
          <a:p>
            <a:r>
              <a:rPr lang="en-US" sz="2800"/>
              <a:t>NARFE and Federation Publications</a:t>
            </a:r>
          </a:p>
          <a:p>
            <a:r>
              <a:rPr lang="en-US" sz="2800"/>
              <a:t>Daily newspapers and national news magazines (Time, Newsweek, etc.)</a:t>
            </a:r>
          </a:p>
          <a:p>
            <a:r>
              <a:rPr lang="en-US" sz="2800"/>
              <a:t>Federal Times and Federal Employee News Digest</a:t>
            </a:r>
          </a:p>
          <a:p>
            <a:r>
              <a:rPr lang="en-US" sz="2800"/>
              <a:t>Chapter officers, committees and members</a:t>
            </a:r>
          </a:p>
          <a:p>
            <a:endParaRPr lang="en-US" sz="2800"/>
          </a:p>
          <a:p>
            <a:endParaRPr lang="en-US" sz="2800"/>
          </a:p>
          <a:p>
            <a:endParaRPr lang="en-US" sz="2800"/>
          </a:p>
          <a:p>
            <a:endParaRPr lang="en-US" sz="2800"/>
          </a:p>
          <a:p>
            <a:endParaRPr lang="en-US" sz="2800"/>
          </a:p>
          <a:p>
            <a:endParaRPr lang="en-US" sz="2800" b="1"/>
          </a:p>
        </p:txBody>
      </p:sp>
      <p:sp>
        <p:nvSpPr>
          <p:cNvPr id="84995" name="Rectangle 3"/>
          <p:cNvSpPr>
            <a:spLocks noGrp="1" noChangeArrowheads="1"/>
          </p:cNvSpPr>
          <p:nvPr>
            <p:ph type="title"/>
          </p:nvPr>
        </p:nvSpPr>
        <p:spPr>
          <a:xfrm>
            <a:off x="539750" y="574675"/>
            <a:ext cx="5403850" cy="806450"/>
          </a:xfrm>
          <a:noFill/>
          <a:ln/>
        </p:spPr>
        <p:txBody>
          <a:bodyPr/>
          <a:lstStyle/>
          <a:p>
            <a:pPr algn="r"/>
            <a:r>
              <a:rPr lang="en-US" b="1">
                <a:solidFill>
                  <a:srgbClr val="FFFF66"/>
                </a:solidFill>
              </a:rPr>
              <a:t>News Sources</a:t>
            </a:r>
          </a:p>
        </p:txBody>
      </p:sp>
      <p:pic>
        <p:nvPicPr>
          <p:cNvPr id="84996" name="Picture 4" descr="j0195384"/>
          <p:cNvPicPr>
            <a:picLocks noChangeAspect="1" noChangeArrowheads="1"/>
          </p:cNvPicPr>
          <p:nvPr/>
        </p:nvPicPr>
        <p:blipFill>
          <a:blip r:embed="rId5" cstate="print"/>
          <a:srcRect/>
          <a:stretch>
            <a:fillRect/>
          </a:stretch>
        </p:blipFill>
        <p:spPr bwMode="auto">
          <a:xfrm>
            <a:off x="7721600" y="228600"/>
            <a:ext cx="1422400" cy="1452563"/>
          </a:xfrm>
          <a:prstGeom prst="rect">
            <a:avLst/>
          </a:prstGeom>
          <a:noFill/>
        </p:spPr>
      </p:pic>
      <p:pic>
        <p:nvPicPr>
          <p:cNvPr id="85009" name="Picture 17"/>
          <p:cNvPicPr>
            <a:picLocks noChangeAspect="1" noChangeArrowheads="1"/>
          </p:cNvPicPr>
          <p:nvPr/>
        </p:nvPicPr>
        <p:blipFill>
          <a:blip r:embed="rId6" cstate="print"/>
          <a:srcRect/>
          <a:stretch>
            <a:fillRect/>
          </a:stretch>
        </p:blipFill>
        <p:spPr bwMode="auto">
          <a:xfrm>
            <a:off x="990600" y="5562600"/>
            <a:ext cx="3513138" cy="982663"/>
          </a:xfrm>
          <a:prstGeom prst="rect">
            <a:avLst/>
          </a:prstGeom>
          <a:noFill/>
        </p:spPr>
      </p:pic>
      <p:pic>
        <p:nvPicPr>
          <p:cNvPr id="85010" name="Picture 18" descr="Q_A_web__0"/>
          <p:cNvPicPr>
            <a:picLocks noChangeAspect="1" noChangeArrowheads="1"/>
          </p:cNvPicPr>
          <p:nvPr/>
        </p:nvPicPr>
        <p:blipFill>
          <a:blip r:embed="rId7" cstate="print"/>
          <a:srcRect/>
          <a:stretch>
            <a:fillRect/>
          </a:stretch>
        </p:blipFill>
        <p:spPr bwMode="auto">
          <a:xfrm>
            <a:off x="7467600" y="4724400"/>
            <a:ext cx="1419225"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81000"/>
            <a:ext cx="7929563" cy="914400"/>
          </a:xfrm>
        </p:spPr>
        <p:txBody>
          <a:bodyPr/>
          <a:lstStyle/>
          <a:p>
            <a:r>
              <a:rPr lang="en-US">
                <a:solidFill>
                  <a:srgbClr val="FFFF66"/>
                </a:solidFill>
              </a:rPr>
              <a:t>Standard Newsletter Guidelines</a:t>
            </a:r>
          </a:p>
        </p:txBody>
      </p:sp>
      <p:sp>
        <p:nvSpPr>
          <p:cNvPr id="81923" name="Rectangle 3"/>
          <p:cNvSpPr>
            <a:spLocks noGrp="1" noChangeArrowheads="1"/>
          </p:cNvSpPr>
          <p:nvPr>
            <p:ph type="body" idx="1"/>
          </p:nvPr>
        </p:nvSpPr>
        <p:spPr>
          <a:xfrm>
            <a:off x="533400" y="1371600"/>
            <a:ext cx="8229600" cy="5486400"/>
          </a:xfrm>
        </p:spPr>
        <p:txBody>
          <a:bodyPr/>
          <a:lstStyle/>
          <a:p>
            <a:r>
              <a:rPr lang="en-US" sz="2800"/>
              <a:t>Uses brief, declarative sentences, and descriptive headlines to enhance understanding, interest, and readability </a:t>
            </a:r>
          </a:p>
          <a:p>
            <a:pPr>
              <a:lnSpc>
                <a:spcPct val="45000"/>
              </a:lnSpc>
              <a:buFont typeface="Wingdings" pitchFamily="2" charset="2"/>
              <a:buNone/>
            </a:pPr>
            <a:endParaRPr lang="en-US" sz="2800"/>
          </a:p>
          <a:p>
            <a:r>
              <a:rPr lang="en-US" sz="2800"/>
              <a:t>Each issue should contain; </a:t>
            </a:r>
          </a:p>
          <a:p>
            <a:pPr lvl="1"/>
            <a:r>
              <a:rPr lang="en-US" sz="2400"/>
              <a:t>Name and contact information of chapter officers including email addresses</a:t>
            </a:r>
          </a:p>
          <a:p>
            <a:pPr lvl="1"/>
            <a:r>
              <a:rPr lang="en-US" sz="2400"/>
              <a:t>Editor contact info</a:t>
            </a:r>
          </a:p>
          <a:p>
            <a:pPr lvl="1"/>
            <a:r>
              <a:rPr lang="en-US" sz="2400"/>
              <a:t>Calendar of upcoming events</a:t>
            </a:r>
          </a:p>
          <a:p>
            <a:pPr lvl="1"/>
            <a:r>
              <a:rPr lang="en-US" sz="2400"/>
              <a:t>Names of senators/representative with local and DC contact information.</a:t>
            </a:r>
          </a:p>
          <a:p>
            <a:r>
              <a:rPr lang="en-US" sz="2800"/>
              <a:t>Use headlines (headings)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7927975" cy="825500"/>
          </a:xfrm>
        </p:spPr>
        <p:txBody>
          <a:bodyPr/>
          <a:lstStyle/>
          <a:p>
            <a:r>
              <a:rPr lang="en-US" sz="4000">
                <a:solidFill>
                  <a:srgbClr val="FFFF66"/>
                </a:solidFill>
              </a:rPr>
              <a:t>More Newsletter Guidelines</a:t>
            </a:r>
            <a:r>
              <a:rPr lang="en-US" sz="4000"/>
              <a:t> </a:t>
            </a:r>
          </a:p>
        </p:txBody>
      </p:sp>
      <p:sp>
        <p:nvSpPr>
          <p:cNvPr id="87043" name="Rectangle 3"/>
          <p:cNvSpPr>
            <a:spLocks noGrp="1" noChangeArrowheads="1"/>
          </p:cNvSpPr>
          <p:nvPr>
            <p:ph type="body" idx="1"/>
          </p:nvPr>
        </p:nvSpPr>
        <p:spPr>
          <a:xfrm>
            <a:off x="457200" y="1524000"/>
            <a:ext cx="8229600" cy="4876800"/>
          </a:xfrm>
        </p:spPr>
        <p:txBody>
          <a:bodyPr/>
          <a:lstStyle/>
          <a:p>
            <a:pPr>
              <a:lnSpc>
                <a:spcPct val="90000"/>
              </a:lnSpc>
            </a:pPr>
            <a:r>
              <a:rPr lang="en-US"/>
              <a:t>Have a President’s column</a:t>
            </a:r>
          </a:p>
          <a:p>
            <a:pPr>
              <a:lnSpc>
                <a:spcPct val="90000"/>
              </a:lnSpc>
            </a:pPr>
            <a:r>
              <a:rPr lang="en-US"/>
              <a:t>Identify writers</a:t>
            </a:r>
          </a:p>
          <a:p>
            <a:pPr>
              <a:lnSpc>
                <a:spcPct val="90000"/>
              </a:lnSpc>
            </a:pPr>
            <a:r>
              <a:rPr lang="en-US"/>
              <a:t>Cover pertinent NARFE issues</a:t>
            </a:r>
          </a:p>
          <a:p>
            <a:pPr>
              <a:lnSpc>
                <a:spcPct val="90000"/>
              </a:lnSpc>
            </a:pPr>
            <a:r>
              <a:rPr lang="en-US"/>
              <a:t>Have a consistent design</a:t>
            </a:r>
          </a:p>
          <a:p>
            <a:pPr>
              <a:lnSpc>
                <a:spcPct val="90000"/>
              </a:lnSpc>
            </a:pPr>
            <a:r>
              <a:rPr lang="en-US"/>
              <a:t>Have good layout</a:t>
            </a:r>
          </a:p>
          <a:p>
            <a:pPr>
              <a:lnSpc>
                <a:spcPct val="90000"/>
              </a:lnSpc>
            </a:pPr>
            <a:r>
              <a:rPr lang="en-US"/>
              <a:t>Be aware of copyright issues</a:t>
            </a:r>
          </a:p>
          <a:p>
            <a:pPr>
              <a:lnSpc>
                <a:spcPct val="90000"/>
              </a:lnSpc>
            </a:pPr>
            <a:r>
              <a:rPr lang="en-US"/>
              <a:t>Check facts and accuracy, i.e. spelling</a:t>
            </a:r>
          </a:p>
          <a:p>
            <a:pPr>
              <a:lnSpc>
                <a:spcPct val="90000"/>
              </a:lnSpc>
            </a:pPr>
            <a:r>
              <a:rPr lang="en-US"/>
              <a:t>Regularly check mailing addresses for deceased, moved or others</a:t>
            </a:r>
          </a:p>
          <a:p>
            <a:pPr>
              <a:lnSpc>
                <a:spcPct val="90000"/>
              </a:lnSpc>
            </a:pPr>
            <a:endParaRPr lang="en-US"/>
          </a:p>
          <a:p>
            <a:pPr>
              <a:lnSpc>
                <a:spcPct val="90000"/>
              </a:lnSpc>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1295400" y="914400"/>
            <a:ext cx="6324600" cy="1676400"/>
          </a:xfrm>
        </p:spPr>
        <p:txBody>
          <a:bodyPr/>
          <a:lstStyle/>
          <a:p>
            <a:r>
              <a:rPr lang="en-US" sz="4800">
                <a:solidFill>
                  <a:srgbClr val="FFFF66"/>
                </a:solidFill>
              </a:rPr>
              <a:t>THE PUBLIC RELATIONS OFFICER</a:t>
            </a:r>
          </a:p>
        </p:txBody>
      </p:sp>
      <p:pic>
        <p:nvPicPr>
          <p:cNvPr id="115718" name="Picture 6"/>
          <p:cNvPicPr>
            <a:picLocks noChangeAspect="1" noChangeArrowheads="1"/>
          </p:cNvPicPr>
          <p:nvPr/>
        </p:nvPicPr>
        <p:blipFill>
          <a:blip r:embed="rId3" cstate="print"/>
          <a:srcRect/>
          <a:stretch>
            <a:fillRect/>
          </a:stretch>
        </p:blipFill>
        <p:spPr bwMode="auto">
          <a:xfrm>
            <a:off x="5257800" y="2819400"/>
            <a:ext cx="2668588" cy="3200400"/>
          </a:xfrm>
          <a:prstGeom prst="rect">
            <a:avLst/>
          </a:prstGeom>
          <a:noFill/>
        </p:spPr>
      </p:pic>
      <p:pic>
        <p:nvPicPr>
          <p:cNvPr id="115719" name="Picture 7" descr="MCj02343480000[1]"/>
          <p:cNvPicPr>
            <a:picLocks noChangeAspect="1" noChangeArrowheads="1"/>
          </p:cNvPicPr>
          <p:nvPr/>
        </p:nvPicPr>
        <p:blipFill>
          <a:blip r:embed="rId4" cstate="print"/>
          <a:srcRect/>
          <a:stretch>
            <a:fillRect/>
          </a:stretch>
        </p:blipFill>
        <p:spPr bwMode="auto">
          <a:xfrm>
            <a:off x="1600200" y="3429000"/>
            <a:ext cx="2163763" cy="1916113"/>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000">
                <a:solidFill>
                  <a:srgbClr val="FFFF66"/>
                </a:solidFill>
              </a:rPr>
              <a:t>Help is only a phone call  or email away!</a:t>
            </a:r>
          </a:p>
        </p:txBody>
      </p:sp>
      <p:sp>
        <p:nvSpPr>
          <p:cNvPr id="88067" name="Rectangle 3"/>
          <p:cNvSpPr>
            <a:spLocks noGrp="1" noChangeArrowheads="1"/>
          </p:cNvSpPr>
          <p:nvPr>
            <p:ph type="body" idx="1"/>
          </p:nvPr>
        </p:nvSpPr>
        <p:spPr>
          <a:xfrm>
            <a:off x="457200" y="2012950"/>
            <a:ext cx="8077200" cy="3552825"/>
          </a:xfrm>
        </p:spPr>
        <p:txBody>
          <a:bodyPr/>
          <a:lstStyle/>
          <a:p>
            <a:pPr>
              <a:buFont typeface="Wingdings" pitchFamily="2" charset="2"/>
              <a:buNone/>
            </a:pPr>
            <a:r>
              <a:rPr lang="en-US" sz="2800"/>
              <a:t>Contact:</a:t>
            </a:r>
          </a:p>
          <a:p>
            <a:r>
              <a:rPr lang="en-US" sz="2800"/>
              <a:t>Your chapter president and officers</a:t>
            </a:r>
          </a:p>
          <a:p>
            <a:r>
              <a:rPr lang="en-US" sz="2800"/>
              <a:t>Your District Vice-President</a:t>
            </a:r>
          </a:p>
          <a:p>
            <a:r>
              <a:rPr lang="en-US" sz="2800"/>
              <a:t>Washington State Federation Officers    and web site (www.narfewa.net)</a:t>
            </a:r>
          </a:p>
          <a:p>
            <a:r>
              <a:rPr lang="en-US" sz="2800"/>
              <a:t>Regional Vice-President </a:t>
            </a:r>
          </a:p>
          <a:p>
            <a:r>
              <a:rPr lang="en-US" sz="2800"/>
              <a:t>National NARFE Headquarters and web site</a:t>
            </a:r>
          </a:p>
        </p:txBody>
      </p:sp>
      <p:pic>
        <p:nvPicPr>
          <p:cNvPr id="88068" name="Picture 4" descr="BD08387_"/>
          <p:cNvPicPr>
            <a:picLocks noChangeAspect="1" noChangeArrowheads="1"/>
          </p:cNvPicPr>
          <p:nvPr/>
        </p:nvPicPr>
        <p:blipFill>
          <a:blip r:embed="rId3" cstate="print"/>
          <a:srcRect/>
          <a:stretch>
            <a:fillRect/>
          </a:stretch>
        </p:blipFill>
        <p:spPr bwMode="auto">
          <a:xfrm>
            <a:off x="685800" y="5349875"/>
            <a:ext cx="1524000" cy="1508125"/>
          </a:xfrm>
          <a:prstGeom prst="rect">
            <a:avLst/>
          </a:prstGeom>
          <a:noFill/>
        </p:spPr>
      </p:pic>
      <p:pic>
        <p:nvPicPr>
          <p:cNvPr id="88069" name="Picture 5" descr="pe01049_"/>
          <p:cNvPicPr>
            <a:picLocks noChangeAspect="1" noChangeArrowheads="1"/>
          </p:cNvPicPr>
          <p:nvPr/>
        </p:nvPicPr>
        <p:blipFill>
          <a:blip r:embed="rId4" cstate="print"/>
          <a:srcRect/>
          <a:stretch>
            <a:fillRect/>
          </a:stretch>
        </p:blipFill>
        <p:spPr bwMode="auto">
          <a:xfrm>
            <a:off x="6781800" y="990600"/>
            <a:ext cx="1822450" cy="1855788"/>
          </a:xfrm>
          <a:prstGeom prst="rect">
            <a:avLst/>
          </a:prstGeom>
          <a:noFill/>
        </p:spPr>
      </p:pic>
      <p:pic>
        <p:nvPicPr>
          <p:cNvPr id="88070" name="Picture 6"/>
          <p:cNvPicPr>
            <a:picLocks noChangeAspect="1" noChangeArrowheads="1"/>
          </p:cNvPicPr>
          <p:nvPr/>
        </p:nvPicPr>
        <p:blipFill>
          <a:blip r:embed="rId5" cstate="print"/>
          <a:srcRect/>
          <a:stretch>
            <a:fillRect/>
          </a:stretch>
        </p:blipFill>
        <p:spPr bwMode="auto">
          <a:xfrm>
            <a:off x="6934200" y="5181600"/>
            <a:ext cx="2057400" cy="1516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0"/>
            <a:ext cx="8229600" cy="1371600"/>
          </a:xfrm>
        </p:spPr>
        <p:txBody>
          <a:bodyPr/>
          <a:lstStyle/>
          <a:p>
            <a:r>
              <a:rPr lang="en-US" sz="4000">
                <a:solidFill>
                  <a:srgbClr val="FFFF66"/>
                </a:solidFill>
              </a:rPr>
              <a:t>Public Relations Officer</a:t>
            </a:r>
          </a:p>
        </p:txBody>
      </p:sp>
      <p:sp>
        <p:nvSpPr>
          <p:cNvPr id="33795" name="Rectangle 3"/>
          <p:cNvSpPr>
            <a:spLocks noGrp="1" noChangeArrowheads="1"/>
          </p:cNvSpPr>
          <p:nvPr>
            <p:ph type="body" idx="1"/>
          </p:nvPr>
        </p:nvSpPr>
        <p:spPr>
          <a:xfrm>
            <a:off x="457200" y="1066800"/>
            <a:ext cx="8229600" cy="5410200"/>
          </a:xfrm>
        </p:spPr>
        <p:txBody>
          <a:bodyPr/>
          <a:lstStyle/>
          <a:p>
            <a:r>
              <a:rPr lang="en-US" b="1"/>
              <a:t>Basic Responsibilities</a:t>
            </a:r>
          </a:p>
          <a:p>
            <a:pPr lvl="1">
              <a:lnSpc>
                <a:spcPct val="85000"/>
              </a:lnSpc>
              <a:spcBef>
                <a:spcPct val="10000"/>
              </a:spcBef>
            </a:pPr>
            <a:r>
              <a:rPr lang="en-US" sz="2400"/>
              <a:t>Communicate NARFE activities and </a:t>
            </a:r>
          </a:p>
          <a:p>
            <a:pPr lvl="1">
              <a:lnSpc>
                <a:spcPct val="85000"/>
              </a:lnSpc>
              <a:spcBef>
                <a:spcPct val="10000"/>
              </a:spcBef>
              <a:buFont typeface="Wingdings" pitchFamily="2" charset="2"/>
              <a:buNone/>
            </a:pPr>
            <a:r>
              <a:rPr lang="en-US" sz="2400"/>
              <a:t>    accomplishments throughout community</a:t>
            </a:r>
          </a:p>
          <a:p>
            <a:pPr lvl="1">
              <a:lnSpc>
                <a:spcPct val="80000"/>
              </a:lnSpc>
              <a:spcBef>
                <a:spcPct val="10000"/>
              </a:spcBef>
              <a:buFont typeface="Wingdings" pitchFamily="2" charset="2"/>
              <a:buNone/>
            </a:pPr>
            <a:endParaRPr lang="en-US" sz="2400"/>
          </a:p>
          <a:p>
            <a:pPr lvl="1">
              <a:lnSpc>
                <a:spcPct val="85000"/>
              </a:lnSpc>
              <a:spcBef>
                <a:spcPct val="15000"/>
              </a:spcBef>
            </a:pPr>
            <a:r>
              <a:rPr lang="en-US" sz="2400"/>
              <a:t>Foster and increase public awareness and appreciation of NARFE and federal retirees and employees</a:t>
            </a:r>
          </a:p>
          <a:p>
            <a:pPr lvl="1">
              <a:lnSpc>
                <a:spcPct val="85000"/>
              </a:lnSpc>
              <a:spcBef>
                <a:spcPct val="15000"/>
              </a:spcBef>
              <a:buFont typeface="Wingdings" pitchFamily="2" charset="2"/>
              <a:buNone/>
            </a:pPr>
            <a:endParaRPr lang="en-US" sz="2400"/>
          </a:p>
          <a:p>
            <a:pPr lvl="1">
              <a:lnSpc>
                <a:spcPct val="85000"/>
              </a:lnSpc>
              <a:spcBef>
                <a:spcPct val="15000"/>
              </a:spcBef>
            </a:pPr>
            <a:r>
              <a:rPr lang="en-US" sz="2400"/>
              <a:t>Keep elected officials informed on NARFE issues</a:t>
            </a:r>
          </a:p>
          <a:p>
            <a:pPr lvl="1">
              <a:lnSpc>
                <a:spcPct val="85000"/>
              </a:lnSpc>
              <a:spcBef>
                <a:spcPct val="15000"/>
              </a:spcBef>
              <a:buFont typeface="Wingdings" pitchFamily="2" charset="2"/>
              <a:buNone/>
            </a:pPr>
            <a:endParaRPr lang="en-US" sz="2400"/>
          </a:p>
          <a:p>
            <a:pPr lvl="1">
              <a:lnSpc>
                <a:spcPct val="85000"/>
              </a:lnSpc>
              <a:spcBef>
                <a:spcPct val="15000"/>
              </a:spcBef>
            </a:pPr>
            <a:r>
              <a:rPr lang="en-US" sz="2400"/>
              <a:t>See that the news media receive and understand the facts and NARFE’s position on issues</a:t>
            </a:r>
          </a:p>
          <a:p>
            <a:pPr lvl="1">
              <a:lnSpc>
                <a:spcPct val="85000"/>
              </a:lnSpc>
              <a:spcBef>
                <a:spcPct val="15000"/>
              </a:spcBef>
            </a:pPr>
            <a:endParaRPr lang="en-US" sz="2400"/>
          </a:p>
          <a:p>
            <a:pPr lvl="1">
              <a:lnSpc>
                <a:spcPct val="85000"/>
              </a:lnSpc>
              <a:spcBef>
                <a:spcPct val="15000"/>
              </a:spcBef>
            </a:pPr>
            <a:r>
              <a:rPr lang="en-US" sz="2400"/>
              <a:t>Help federation and National Office inform Congress and public about attacks on promised benefits</a:t>
            </a:r>
          </a:p>
          <a:p>
            <a:pPr lvl="1">
              <a:lnSpc>
                <a:spcPct val="85000"/>
              </a:lnSpc>
              <a:spcBef>
                <a:spcPct val="15000"/>
              </a:spcBef>
            </a:pPr>
            <a:endParaRPr lang="en-US" sz="2400"/>
          </a:p>
        </p:txBody>
      </p:sp>
      <p:pic>
        <p:nvPicPr>
          <p:cNvPr id="33797" name="Picture 5"/>
          <p:cNvPicPr>
            <a:picLocks noChangeAspect="1" noChangeArrowheads="1"/>
          </p:cNvPicPr>
          <p:nvPr/>
        </p:nvPicPr>
        <p:blipFill>
          <a:blip r:embed="rId3" cstate="print"/>
          <a:srcRect/>
          <a:stretch>
            <a:fillRect/>
          </a:stretch>
        </p:blipFill>
        <p:spPr bwMode="auto">
          <a:xfrm>
            <a:off x="7239000" y="381000"/>
            <a:ext cx="1843088" cy="2209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381000"/>
            <a:ext cx="7086600" cy="914400"/>
          </a:xfrm>
        </p:spPr>
        <p:txBody>
          <a:bodyPr/>
          <a:lstStyle/>
          <a:p>
            <a:r>
              <a:rPr lang="en-US">
                <a:solidFill>
                  <a:srgbClr val="FFFF66"/>
                </a:solidFill>
              </a:rPr>
              <a:t>Public Relations Officer</a:t>
            </a:r>
            <a:r>
              <a:rPr lang="en-US"/>
              <a:t> </a:t>
            </a:r>
          </a:p>
        </p:txBody>
      </p:sp>
      <p:sp>
        <p:nvSpPr>
          <p:cNvPr id="34819" name="Rectangle 3"/>
          <p:cNvSpPr>
            <a:spLocks noGrp="1" noChangeArrowheads="1"/>
          </p:cNvSpPr>
          <p:nvPr>
            <p:ph type="body" idx="1"/>
          </p:nvPr>
        </p:nvSpPr>
        <p:spPr>
          <a:xfrm>
            <a:off x="381000" y="1371600"/>
            <a:ext cx="8229600" cy="5181600"/>
          </a:xfrm>
        </p:spPr>
        <p:txBody>
          <a:bodyPr/>
          <a:lstStyle/>
          <a:p>
            <a:pPr lvl="1">
              <a:spcBef>
                <a:spcPct val="5000"/>
              </a:spcBef>
            </a:pPr>
            <a:r>
              <a:rPr lang="en-US" sz="2400"/>
              <a:t>Create opportunities for officers and others to address civic, business, religious and local organizations</a:t>
            </a:r>
          </a:p>
          <a:p>
            <a:pPr lvl="1">
              <a:spcBef>
                <a:spcPct val="5000"/>
              </a:spcBef>
              <a:buFont typeface="Wingdings" pitchFamily="2" charset="2"/>
              <a:buNone/>
            </a:pPr>
            <a:endParaRPr lang="en-US" sz="2400"/>
          </a:p>
          <a:p>
            <a:pPr lvl="1">
              <a:spcBef>
                <a:spcPct val="5000"/>
              </a:spcBef>
            </a:pPr>
            <a:r>
              <a:rPr lang="en-US" sz="2400"/>
              <a:t>Respond to unfair and unbalanced stories pertaining to civil service retirement</a:t>
            </a:r>
          </a:p>
          <a:p>
            <a:pPr lvl="1">
              <a:spcBef>
                <a:spcPct val="5000"/>
              </a:spcBef>
              <a:buFont typeface="Wingdings" pitchFamily="2" charset="2"/>
              <a:buNone/>
            </a:pPr>
            <a:endParaRPr lang="en-US" sz="2400"/>
          </a:p>
          <a:p>
            <a:pPr lvl="1">
              <a:spcBef>
                <a:spcPct val="5000"/>
              </a:spcBef>
            </a:pPr>
            <a:r>
              <a:rPr lang="en-US" sz="2400"/>
              <a:t>Be familiar with and use position papers, fact sheets and other information from National Office </a:t>
            </a:r>
          </a:p>
          <a:p>
            <a:pPr lvl="1">
              <a:spcBef>
                <a:spcPct val="5000"/>
              </a:spcBef>
              <a:buFont typeface="Wingdings" pitchFamily="2" charset="2"/>
              <a:buNone/>
            </a:pPr>
            <a:endParaRPr lang="en-US" sz="2400"/>
          </a:p>
          <a:p>
            <a:pPr lvl="1">
              <a:spcBef>
                <a:spcPct val="5000"/>
              </a:spcBef>
            </a:pPr>
            <a:r>
              <a:rPr lang="en-US" sz="2400"/>
              <a:t>Be alert for publicizing activities to recruit new members</a:t>
            </a:r>
          </a:p>
          <a:p>
            <a:pPr lvl="1">
              <a:spcBef>
                <a:spcPct val="5000"/>
              </a:spcBef>
              <a:buFont typeface="Wingdings" pitchFamily="2" charset="2"/>
              <a:buNone/>
            </a:pPr>
            <a:endParaRPr lang="en-US" sz="2400"/>
          </a:p>
          <a:p>
            <a:pPr lvl="1">
              <a:spcBef>
                <a:spcPct val="5000"/>
              </a:spcBef>
            </a:pPr>
            <a:r>
              <a:rPr lang="en-US" sz="2400"/>
              <a:t>May also be the chapter newsletter editor</a:t>
            </a:r>
          </a:p>
          <a:p>
            <a:pPr lvl="1">
              <a:spcBef>
                <a:spcPct val="5000"/>
              </a:spcBef>
              <a:buFont typeface="Wingdings" pitchFamily="2" charset="2"/>
              <a:buNone/>
            </a:pPr>
            <a:endParaRPr lang="en-US" sz="2400"/>
          </a:p>
          <a:p>
            <a:pPr>
              <a:spcBef>
                <a:spcPct val="5000"/>
              </a:spcBef>
            </a:pPr>
            <a:endParaRPr lang="en-US"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381000" y="1295400"/>
            <a:ext cx="8305800" cy="3886200"/>
          </a:xfrm>
        </p:spPr>
        <p:txBody>
          <a:bodyPr/>
          <a:lstStyle/>
          <a:p>
            <a:r>
              <a:rPr lang="en-US" sz="2400"/>
              <a:t>NARFE and Federation Web sites and updates </a:t>
            </a:r>
          </a:p>
          <a:p>
            <a:pPr>
              <a:buFont typeface="Wingdings" pitchFamily="2" charset="2"/>
              <a:buNone/>
            </a:pPr>
            <a:r>
              <a:rPr lang="en-US" sz="2400"/>
              <a:t>    at </a:t>
            </a:r>
            <a:r>
              <a:rPr lang="en-US" sz="2400" b="1">
                <a:hlinkClick r:id="rId3"/>
              </a:rPr>
              <a:t>www.narfe.org</a:t>
            </a:r>
            <a:r>
              <a:rPr lang="en-US" sz="2400" b="1"/>
              <a:t> and </a:t>
            </a:r>
            <a:r>
              <a:rPr lang="en-US" sz="2400" b="1">
                <a:hlinkClick r:id="rId4"/>
              </a:rPr>
              <a:t>www.narfewa.net</a:t>
            </a:r>
            <a:endParaRPr lang="en-US" sz="2400" b="1"/>
          </a:p>
          <a:p>
            <a:r>
              <a:rPr lang="en-US" sz="2400"/>
              <a:t>Your best resources</a:t>
            </a:r>
          </a:p>
          <a:p>
            <a:endParaRPr lang="en-US" sz="2400"/>
          </a:p>
          <a:p>
            <a:endParaRPr lang="en-US" sz="2800" b="1"/>
          </a:p>
        </p:txBody>
      </p:sp>
      <p:sp>
        <p:nvSpPr>
          <p:cNvPr id="38915" name="Rectangle 3"/>
          <p:cNvSpPr>
            <a:spLocks noGrp="1" noChangeArrowheads="1"/>
          </p:cNvSpPr>
          <p:nvPr>
            <p:ph type="title"/>
          </p:nvPr>
        </p:nvSpPr>
        <p:spPr>
          <a:xfrm>
            <a:off x="533400" y="381000"/>
            <a:ext cx="4953000" cy="762000"/>
          </a:xfrm>
          <a:noFill/>
          <a:ln/>
        </p:spPr>
        <p:txBody>
          <a:bodyPr/>
          <a:lstStyle/>
          <a:p>
            <a:pPr algn="r"/>
            <a:r>
              <a:rPr lang="en-US" b="1">
                <a:solidFill>
                  <a:srgbClr val="FFFF66"/>
                </a:solidFill>
              </a:rPr>
              <a:t>Tools of the Job</a:t>
            </a:r>
          </a:p>
        </p:txBody>
      </p:sp>
      <p:pic>
        <p:nvPicPr>
          <p:cNvPr id="38916" name="Picture 4" descr="j0195384"/>
          <p:cNvPicPr>
            <a:picLocks noChangeAspect="1" noChangeArrowheads="1"/>
          </p:cNvPicPr>
          <p:nvPr/>
        </p:nvPicPr>
        <p:blipFill>
          <a:blip r:embed="rId5" cstate="print"/>
          <a:srcRect/>
          <a:stretch>
            <a:fillRect/>
          </a:stretch>
        </p:blipFill>
        <p:spPr bwMode="auto">
          <a:xfrm>
            <a:off x="7162800" y="381000"/>
            <a:ext cx="1422400" cy="1452563"/>
          </a:xfrm>
          <a:prstGeom prst="rect">
            <a:avLst/>
          </a:prstGeom>
          <a:noFill/>
        </p:spPr>
      </p:pic>
      <p:pic>
        <p:nvPicPr>
          <p:cNvPr id="38926" name="Picture 14"/>
          <p:cNvPicPr>
            <a:picLocks noChangeAspect="1" noChangeArrowheads="1"/>
          </p:cNvPicPr>
          <p:nvPr/>
        </p:nvPicPr>
        <p:blipFill>
          <a:blip r:embed="rId6" cstate="print"/>
          <a:srcRect/>
          <a:stretch>
            <a:fillRect/>
          </a:stretch>
        </p:blipFill>
        <p:spPr bwMode="auto">
          <a:xfrm>
            <a:off x="3429000" y="2590800"/>
            <a:ext cx="1311275" cy="2819400"/>
          </a:xfrm>
          <a:prstGeom prst="rect">
            <a:avLst/>
          </a:prstGeom>
          <a:noFill/>
        </p:spPr>
      </p:pic>
      <p:pic>
        <p:nvPicPr>
          <p:cNvPr id="38925" name="Picture 13"/>
          <p:cNvPicPr>
            <a:picLocks noChangeAspect="1" noChangeArrowheads="1"/>
          </p:cNvPicPr>
          <p:nvPr/>
        </p:nvPicPr>
        <p:blipFill>
          <a:blip r:embed="rId7" cstate="print"/>
          <a:srcRect/>
          <a:stretch>
            <a:fillRect/>
          </a:stretch>
        </p:blipFill>
        <p:spPr bwMode="auto">
          <a:xfrm>
            <a:off x="4876800" y="2582863"/>
            <a:ext cx="1444625" cy="2743200"/>
          </a:xfrm>
          <a:prstGeom prst="rect">
            <a:avLst/>
          </a:prstGeom>
          <a:noFill/>
        </p:spPr>
      </p:pic>
      <p:sp>
        <p:nvSpPr>
          <p:cNvPr id="38929" name="Rectangle 17"/>
          <p:cNvSpPr>
            <a:spLocks noChangeArrowheads="1"/>
          </p:cNvSpPr>
          <p:nvPr/>
        </p:nvSpPr>
        <p:spPr bwMode="auto">
          <a:xfrm>
            <a:off x="4876800" y="2590800"/>
            <a:ext cx="1431925" cy="2727325"/>
          </a:xfrm>
          <a:prstGeom prst="rect">
            <a:avLst/>
          </a:prstGeom>
          <a:noFill/>
          <a:ln w="9525">
            <a:solidFill>
              <a:schemeClr val="tx1"/>
            </a:solidFill>
            <a:miter lim="800000"/>
            <a:headEnd/>
            <a:tailEnd/>
          </a:ln>
          <a:effectLst/>
        </p:spPr>
        <p:txBody>
          <a:bodyPr wrap="none" anchor="ctr"/>
          <a:lstStyle/>
          <a:p>
            <a:endParaRPr lang="en-US"/>
          </a:p>
        </p:txBody>
      </p:sp>
      <p:grpSp>
        <p:nvGrpSpPr>
          <p:cNvPr id="38948" name="Group 36"/>
          <p:cNvGrpSpPr>
            <a:grpSpLocks/>
          </p:cNvGrpSpPr>
          <p:nvPr/>
        </p:nvGrpSpPr>
        <p:grpSpPr bwMode="auto">
          <a:xfrm>
            <a:off x="762000" y="2819400"/>
            <a:ext cx="2206625" cy="2873375"/>
            <a:chOff x="672" y="2282"/>
            <a:chExt cx="1390" cy="1810"/>
          </a:xfrm>
        </p:grpSpPr>
        <p:pic>
          <p:nvPicPr>
            <p:cNvPr id="38944" name="Picture 32"/>
            <p:cNvPicPr>
              <a:picLocks noChangeAspect="1" noChangeArrowheads="1"/>
            </p:cNvPicPr>
            <p:nvPr/>
          </p:nvPicPr>
          <p:blipFill>
            <a:blip r:embed="rId8" cstate="print"/>
            <a:srcRect/>
            <a:stretch>
              <a:fillRect/>
            </a:stretch>
          </p:blipFill>
          <p:spPr bwMode="auto">
            <a:xfrm rot="-1089853">
              <a:off x="672" y="2304"/>
              <a:ext cx="831" cy="1666"/>
            </a:xfrm>
            <a:prstGeom prst="rect">
              <a:avLst/>
            </a:prstGeom>
            <a:noFill/>
          </p:spPr>
        </p:pic>
        <p:pic>
          <p:nvPicPr>
            <p:cNvPr id="38947" name="Picture 35"/>
            <p:cNvPicPr>
              <a:picLocks noChangeAspect="1" noChangeArrowheads="1"/>
            </p:cNvPicPr>
            <p:nvPr/>
          </p:nvPicPr>
          <p:blipFill>
            <a:blip r:embed="rId9" cstate="print"/>
            <a:srcRect/>
            <a:stretch>
              <a:fillRect/>
            </a:stretch>
          </p:blipFill>
          <p:spPr bwMode="auto">
            <a:xfrm rot="1455116">
              <a:off x="1235" y="2282"/>
              <a:ext cx="827" cy="1810"/>
            </a:xfrm>
            <a:prstGeom prst="rect">
              <a:avLst/>
            </a:prstGeom>
            <a:noFill/>
          </p:spPr>
        </p:pic>
      </p:grpSp>
      <p:pic>
        <p:nvPicPr>
          <p:cNvPr id="38949" name="Picture 37"/>
          <p:cNvPicPr>
            <a:picLocks noChangeAspect="1" noChangeArrowheads="1"/>
          </p:cNvPicPr>
          <p:nvPr/>
        </p:nvPicPr>
        <p:blipFill>
          <a:blip r:embed="rId10" cstate="print"/>
          <a:srcRect/>
          <a:stretch>
            <a:fillRect/>
          </a:stretch>
        </p:blipFill>
        <p:spPr bwMode="auto">
          <a:xfrm>
            <a:off x="7696200" y="2590800"/>
            <a:ext cx="1177925" cy="2576513"/>
          </a:xfrm>
          <a:prstGeom prst="rect">
            <a:avLst/>
          </a:prstGeom>
          <a:noFill/>
        </p:spPr>
      </p:pic>
      <p:pic>
        <p:nvPicPr>
          <p:cNvPr id="38950" name="Picture 38"/>
          <p:cNvPicPr>
            <a:picLocks noChangeAspect="1" noChangeArrowheads="1"/>
          </p:cNvPicPr>
          <p:nvPr/>
        </p:nvPicPr>
        <p:blipFill>
          <a:blip r:embed="rId11" cstate="print"/>
          <a:srcRect/>
          <a:stretch>
            <a:fillRect/>
          </a:stretch>
        </p:blipFill>
        <p:spPr bwMode="auto">
          <a:xfrm>
            <a:off x="6400800" y="2590800"/>
            <a:ext cx="1200150" cy="2590800"/>
          </a:xfrm>
          <a:prstGeom prst="rect">
            <a:avLst/>
          </a:prstGeom>
          <a:noFill/>
        </p:spPr>
      </p:pic>
      <p:pic>
        <p:nvPicPr>
          <p:cNvPr id="38951" name="Picture 39"/>
          <p:cNvPicPr>
            <a:picLocks noChangeAspect="1" noChangeArrowheads="1"/>
          </p:cNvPicPr>
          <p:nvPr/>
        </p:nvPicPr>
        <p:blipFill>
          <a:blip r:embed="rId12" cstate="print"/>
          <a:srcRect/>
          <a:stretch>
            <a:fillRect/>
          </a:stretch>
        </p:blipFill>
        <p:spPr bwMode="auto">
          <a:xfrm>
            <a:off x="5334000" y="4899025"/>
            <a:ext cx="1922463" cy="1958975"/>
          </a:xfrm>
          <a:prstGeom prst="rect">
            <a:avLst/>
          </a:prstGeom>
          <a:noFill/>
        </p:spPr>
      </p:pic>
      <p:sp>
        <p:nvSpPr>
          <p:cNvPr id="38952" name="Rectangle 40"/>
          <p:cNvSpPr>
            <a:spLocks noChangeArrowheads="1"/>
          </p:cNvSpPr>
          <p:nvPr/>
        </p:nvSpPr>
        <p:spPr bwMode="auto">
          <a:xfrm>
            <a:off x="5334000" y="4876800"/>
            <a:ext cx="1905000" cy="1981200"/>
          </a:xfrm>
          <a:prstGeom prst="rect">
            <a:avLst/>
          </a:prstGeom>
          <a:noFill/>
          <a:ln w="38100">
            <a:solidFill>
              <a:schemeClr val="bg2"/>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38200" y="0"/>
            <a:ext cx="7848600" cy="1371600"/>
          </a:xfrm>
        </p:spPr>
        <p:txBody>
          <a:bodyPr/>
          <a:lstStyle/>
          <a:p>
            <a:pPr algn="l"/>
            <a:r>
              <a:rPr lang="en-US" b="1">
                <a:solidFill>
                  <a:srgbClr val="FFFF66"/>
                </a:solidFill>
              </a:rPr>
              <a:t>Resource Materials</a:t>
            </a:r>
          </a:p>
        </p:txBody>
      </p:sp>
      <p:sp>
        <p:nvSpPr>
          <p:cNvPr id="40963" name="Rectangle 3"/>
          <p:cNvSpPr>
            <a:spLocks noGrp="1" noChangeArrowheads="1"/>
          </p:cNvSpPr>
          <p:nvPr>
            <p:ph type="body" idx="1"/>
          </p:nvPr>
        </p:nvSpPr>
        <p:spPr>
          <a:xfrm>
            <a:off x="228600" y="1219200"/>
            <a:ext cx="8686800" cy="4953000"/>
          </a:xfrm>
        </p:spPr>
        <p:txBody>
          <a:bodyPr/>
          <a:lstStyle/>
          <a:p>
            <a:pPr>
              <a:buFont typeface="Wingdings" pitchFamily="2" charset="2"/>
              <a:buNone/>
            </a:pPr>
            <a:r>
              <a:rPr lang="en-US" sz="2800"/>
              <a:t>NARFE publications</a:t>
            </a:r>
          </a:p>
          <a:p>
            <a:pPr lvl="1"/>
            <a:r>
              <a:rPr lang="en-US" sz="2400" i="1"/>
              <a:t>Quarterly News, </a:t>
            </a:r>
          </a:p>
          <a:p>
            <a:pPr lvl="1"/>
            <a:r>
              <a:rPr lang="en-US" sz="2400" i="1"/>
              <a:t>Recruiter’s Journal &amp; Quarterly</a:t>
            </a:r>
          </a:p>
          <a:p>
            <a:endParaRPr lang="en-US" sz="2400"/>
          </a:p>
          <a:p>
            <a:pPr algn="ctr">
              <a:buFont typeface="Wingdings" pitchFamily="2" charset="2"/>
              <a:buNone/>
            </a:pPr>
            <a:r>
              <a:rPr lang="en-US" sz="2800"/>
              <a:t>NARFE Magazine</a:t>
            </a:r>
          </a:p>
          <a:p>
            <a:endParaRPr lang="en-US" sz="2800"/>
          </a:p>
          <a:p>
            <a:endParaRPr lang="en-US" sz="2800"/>
          </a:p>
          <a:p>
            <a:pPr algn="ctr">
              <a:buFont typeface="Wingdings" pitchFamily="2" charset="2"/>
              <a:buNone/>
            </a:pPr>
            <a:r>
              <a:rPr lang="en-US" sz="2800"/>
              <a:t>            NARFE Question and Answer Booklet</a:t>
            </a:r>
          </a:p>
          <a:p>
            <a:pPr>
              <a:buFont typeface="Wingdings" pitchFamily="2" charset="2"/>
              <a:buNone/>
            </a:pPr>
            <a:r>
              <a:rPr lang="en-US" sz="2800"/>
              <a:t>			             Federation Quarterly Newsletter</a:t>
            </a:r>
          </a:p>
          <a:p>
            <a:endParaRPr lang="en-US" sz="2800"/>
          </a:p>
          <a:p>
            <a:endParaRPr lang="en-US" b="1"/>
          </a:p>
          <a:p>
            <a:pPr>
              <a:buFont typeface="Wingdings" pitchFamily="2" charset="2"/>
              <a:buNone/>
            </a:pPr>
            <a:endParaRPr lang="en-US"/>
          </a:p>
          <a:p>
            <a:pPr lvl="1"/>
            <a:endParaRPr lang="en-US" i="1"/>
          </a:p>
        </p:txBody>
      </p:sp>
      <p:pic>
        <p:nvPicPr>
          <p:cNvPr id="40965" name="Picture 5" descr="nm_cover_0"/>
          <p:cNvPicPr>
            <a:picLocks noChangeAspect="1" noChangeArrowheads="1"/>
          </p:cNvPicPr>
          <p:nvPr/>
        </p:nvPicPr>
        <p:blipFill>
          <a:blip r:embed="rId3" cstate="print"/>
          <a:srcRect/>
          <a:stretch>
            <a:fillRect/>
          </a:stretch>
        </p:blipFill>
        <p:spPr bwMode="auto">
          <a:xfrm>
            <a:off x="1295400" y="2667000"/>
            <a:ext cx="1276350" cy="1676400"/>
          </a:xfrm>
          <a:prstGeom prst="rect">
            <a:avLst/>
          </a:prstGeom>
          <a:noFill/>
          <a:ln w="9525">
            <a:noFill/>
            <a:miter lim="800000"/>
            <a:headEnd/>
            <a:tailEnd/>
          </a:ln>
          <a:effectLst/>
        </p:spPr>
      </p:pic>
      <p:pic>
        <p:nvPicPr>
          <p:cNvPr id="40966" name="Picture 6" descr="qn_0408"/>
          <p:cNvPicPr>
            <a:picLocks noChangeAspect="1" noChangeArrowheads="1"/>
          </p:cNvPicPr>
          <p:nvPr/>
        </p:nvPicPr>
        <p:blipFill>
          <a:blip r:embed="rId4" cstate="print"/>
          <a:srcRect/>
          <a:stretch>
            <a:fillRect/>
          </a:stretch>
        </p:blipFill>
        <p:spPr bwMode="auto">
          <a:xfrm>
            <a:off x="5410200" y="914400"/>
            <a:ext cx="1698625" cy="2209800"/>
          </a:xfrm>
          <a:prstGeom prst="rect">
            <a:avLst/>
          </a:prstGeom>
          <a:noFill/>
        </p:spPr>
      </p:pic>
      <p:pic>
        <p:nvPicPr>
          <p:cNvPr id="40967" name="Picture 7" descr="rj_0508"/>
          <p:cNvPicPr>
            <a:picLocks noChangeAspect="1" noChangeArrowheads="1"/>
          </p:cNvPicPr>
          <p:nvPr/>
        </p:nvPicPr>
        <p:blipFill>
          <a:blip r:embed="rId5" cstate="print"/>
          <a:srcRect/>
          <a:stretch>
            <a:fillRect/>
          </a:stretch>
        </p:blipFill>
        <p:spPr bwMode="auto">
          <a:xfrm>
            <a:off x="7239000" y="1524000"/>
            <a:ext cx="1641475" cy="2209800"/>
          </a:xfrm>
          <a:prstGeom prst="rect">
            <a:avLst/>
          </a:prstGeom>
          <a:noFill/>
        </p:spPr>
      </p:pic>
      <p:pic>
        <p:nvPicPr>
          <p:cNvPr id="40968" name="Picture 8" descr="Q_A_web__0"/>
          <p:cNvPicPr>
            <a:picLocks noChangeAspect="1" noChangeArrowheads="1"/>
          </p:cNvPicPr>
          <p:nvPr/>
        </p:nvPicPr>
        <p:blipFill>
          <a:blip r:embed="rId6" cstate="print"/>
          <a:srcRect/>
          <a:stretch>
            <a:fillRect/>
          </a:stretch>
        </p:blipFill>
        <p:spPr bwMode="auto">
          <a:xfrm>
            <a:off x="762000" y="4648200"/>
            <a:ext cx="1301750" cy="1676400"/>
          </a:xfrm>
          <a:prstGeom prst="rect">
            <a:avLst/>
          </a:prstGeom>
          <a:noFill/>
          <a:ln w="9525">
            <a:noFill/>
            <a:miter lim="800000"/>
            <a:headEnd/>
            <a:tailEnd/>
          </a:ln>
          <a:effectLst/>
        </p:spPr>
      </p:pic>
      <p:pic>
        <p:nvPicPr>
          <p:cNvPr id="40969" name="Picture 9"/>
          <p:cNvPicPr>
            <a:picLocks noChangeAspect="1" noChangeArrowheads="1"/>
          </p:cNvPicPr>
          <p:nvPr/>
        </p:nvPicPr>
        <p:blipFill>
          <a:blip r:embed="rId7" cstate="print"/>
          <a:srcRect/>
          <a:stretch>
            <a:fillRect/>
          </a:stretch>
        </p:blipFill>
        <p:spPr bwMode="auto">
          <a:xfrm>
            <a:off x="4419600" y="5638800"/>
            <a:ext cx="3513138" cy="9826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735388" y="381000"/>
            <a:ext cx="4799012" cy="1371600"/>
          </a:xfrm>
        </p:spPr>
        <p:txBody>
          <a:bodyPr/>
          <a:lstStyle/>
          <a:p>
            <a:r>
              <a:rPr lang="en-US" sz="4000">
                <a:solidFill>
                  <a:srgbClr val="FFFF66"/>
                </a:solidFill>
              </a:rPr>
              <a:t>How do you reach</a:t>
            </a:r>
            <a:br>
              <a:rPr lang="en-US" sz="4000">
                <a:solidFill>
                  <a:srgbClr val="FFFF66"/>
                </a:solidFill>
              </a:rPr>
            </a:br>
            <a:r>
              <a:rPr lang="en-US" sz="4000">
                <a:solidFill>
                  <a:srgbClr val="FFFF66"/>
                </a:solidFill>
              </a:rPr>
              <a:t> your audience?</a:t>
            </a:r>
          </a:p>
        </p:txBody>
      </p:sp>
      <p:sp>
        <p:nvSpPr>
          <p:cNvPr id="35843" name="Rectangle 3"/>
          <p:cNvSpPr>
            <a:spLocks noGrp="1" noChangeArrowheads="1"/>
          </p:cNvSpPr>
          <p:nvPr>
            <p:ph type="body" idx="1"/>
          </p:nvPr>
        </p:nvSpPr>
        <p:spPr>
          <a:xfrm>
            <a:off x="533400" y="2286000"/>
            <a:ext cx="8229600" cy="4038600"/>
          </a:xfrm>
        </p:spPr>
        <p:txBody>
          <a:bodyPr/>
          <a:lstStyle/>
          <a:p>
            <a:pPr>
              <a:buClr>
                <a:schemeClr val="folHlink"/>
              </a:buClr>
            </a:pPr>
            <a:r>
              <a:rPr lang="en-US" sz="2800"/>
              <a:t>Newspapers, radio and television news departments appreciate press releases</a:t>
            </a:r>
          </a:p>
          <a:p>
            <a:pPr>
              <a:buClr>
                <a:schemeClr val="folHlink"/>
              </a:buClr>
            </a:pPr>
            <a:r>
              <a:rPr lang="en-US" sz="2800"/>
              <a:t>Weekly and small daily newspapers focus more on community events and organizations</a:t>
            </a:r>
          </a:p>
          <a:p>
            <a:pPr>
              <a:buClr>
                <a:schemeClr val="folHlink"/>
              </a:buClr>
            </a:pPr>
            <a:r>
              <a:rPr lang="en-US" sz="2800"/>
              <a:t>Use the editorial pages of newspapers</a:t>
            </a:r>
          </a:p>
          <a:p>
            <a:pPr>
              <a:buClr>
                <a:schemeClr val="folHlink"/>
              </a:buClr>
            </a:pPr>
            <a:r>
              <a:rPr lang="en-US" sz="2800"/>
              <a:t>Radio and television talk shows</a:t>
            </a:r>
          </a:p>
          <a:p>
            <a:pPr>
              <a:buClr>
                <a:schemeClr val="folHlink"/>
              </a:buClr>
            </a:pPr>
            <a:r>
              <a:rPr lang="en-US" sz="2800"/>
              <a:t>Public access television, if available </a:t>
            </a:r>
          </a:p>
          <a:p>
            <a:pPr>
              <a:buClr>
                <a:schemeClr val="folHlink"/>
              </a:buClr>
              <a:buFont typeface="Wingdings" pitchFamily="2" charset="2"/>
              <a:buNone/>
            </a:pPr>
            <a:r>
              <a:rPr lang="en-US" sz="2800"/>
              <a:t>    in your community</a:t>
            </a:r>
          </a:p>
          <a:p>
            <a:pPr>
              <a:buClr>
                <a:schemeClr val="folHlink"/>
              </a:buClr>
              <a:buFont typeface="Wingdings" pitchFamily="2" charset="2"/>
              <a:buNone/>
            </a:pPr>
            <a:endParaRPr lang="en-US" sz="2800"/>
          </a:p>
        </p:txBody>
      </p:sp>
      <p:pic>
        <p:nvPicPr>
          <p:cNvPr id="35847" name="Picture 7" descr="MCj02343480000[1]"/>
          <p:cNvPicPr>
            <a:picLocks noChangeAspect="1" noChangeArrowheads="1"/>
          </p:cNvPicPr>
          <p:nvPr/>
        </p:nvPicPr>
        <p:blipFill>
          <a:blip r:embed="rId3" cstate="print"/>
          <a:srcRect/>
          <a:stretch>
            <a:fillRect/>
          </a:stretch>
        </p:blipFill>
        <p:spPr bwMode="auto">
          <a:xfrm>
            <a:off x="838200" y="304800"/>
            <a:ext cx="2163763" cy="1916113"/>
          </a:xfrm>
          <a:prstGeom prst="rect">
            <a:avLst/>
          </a:prstGeom>
          <a:noFill/>
        </p:spPr>
      </p:pic>
      <p:pic>
        <p:nvPicPr>
          <p:cNvPr id="35848" name="Picture 8" descr="MCj04260620000[1]"/>
          <p:cNvPicPr>
            <a:picLocks noChangeAspect="1" noChangeArrowheads="1"/>
          </p:cNvPicPr>
          <p:nvPr/>
        </p:nvPicPr>
        <p:blipFill>
          <a:blip r:embed="rId4" cstate="print"/>
          <a:srcRect/>
          <a:stretch>
            <a:fillRect/>
          </a:stretch>
        </p:blipFill>
        <p:spPr bwMode="auto">
          <a:xfrm>
            <a:off x="6934200" y="4648200"/>
            <a:ext cx="1628775" cy="15700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2085</TotalTime>
  <Words>4014</Words>
  <Application>Microsoft Office PowerPoint</Application>
  <PresentationFormat>On-screen Show (4:3)</PresentationFormat>
  <Paragraphs>546</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Tahoma</vt:lpstr>
      <vt:lpstr>Wingdings</vt:lpstr>
      <vt:lpstr>Textured</vt:lpstr>
      <vt:lpstr>THE NARFE CHAPTER</vt:lpstr>
      <vt:lpstr>Who else is needed?</vt:lpstr>
      <vt:lpstr>Other Committees/Chairs</vt:lpstr>
      <vt:lpstr>THE PUBLIC RELATIONS OFFICER</vt:lpstr>
      <vt:lpstr>Public Relations Officer</vt:lpstr>
      <vt:lpstr>Public Relations Officer </vt:lpstr>
      <vt:lpstr>Tools of the Job</vt:lpstr>
      <vt:lpstr>Resource Materials</vt:lpstr>
      <vt:lpstr>How do you reach  your audience?</vt:lpstr>
      <vt:lpstr>Creating a PR campaign</vt:lpstr>
      <vt:lpstr>Creating a PR campaign</vt:lpstr>
      <vt:lpstr>Community Relations</vt:lpstr>
      <vt:lpstr>THE MEMBERSHIP CHAIR</vt:lpstr>
      <vt:lpstr>Membership Chair</vt:lpstr>
      <vt:lpstr>Membership Chair</vt:lpstr>
      <vt:lpstr>What should a Membership Chair know?</vt:lpstr>
      <vt:lpstr>Tools of the Job</vt:lpstr>
      <vt:lpstr>Membership Forms</vt:lpstr>
      <vt:lpstr>Chapter Reports</vt:lpstr>
      <vt:lpstr>More Important Forms</vt:lpstr>
      <vt:lpstr>MORE REPORTS</vt:lpstr>
      <vt:lpstr>Membership Program </vt:lpstr>
      <vt:lpstr>THE SERVICE OFFICER</vt:lpstr>
      <vt:lpstr>Service Officer Roles &amp; Responsibilities </vt:lpstr>
      <vt:lpstr>Service Officer Needs to Know</vt:lpstr>
      <vt:lpstr>Service Officer Needs to Know</vt:lpstr>
      <vt:lpstr>Tools of the Job</vt:lpstr>
      <vt:lpstr>Areas of Service Assistance</vt:lpstr>
      <vt:lpstr>THE LEGISLATIVE CHAIR</vt:lpstr>
      <vt:lpstr>Legislative Chair Roles and Responsibilities  </vt:lpstr>
      <vt:lpstr>Legislation is Not a Spectator Sport</vt:lpstr>
      <vt:lpstr>Tools of the Job</vt:lpstr>
      <vt:lpstr>Good Resources</vt:lpstr>
      <vt:lpstr>NARFE-PAC Chair</vt:lpstr>
      <vt:lpstr>THE NEWSLETTER EDITOR</vt:lpstr>
      <vt:lpstr>Newsletter Editor   What is their job?</vt:lpstr>
      <vt:lpstr>News Sources</vt:lpstr>
      <vt:lpstr>Standard Newsletter Guidelines</vt:lpstr>
      <vt:lpstr>More Newsletter Guidelines </vt:lpstr>
      <vt:lpstr>Help is only a phone call  or email away!</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NARFE CHAPTER</dc:title>
  <dc:creator>Cagle</dc:creator>
  <cp:lastModifiedBy>Admin</cp:lastModifiedBy>
  <cp:revision>38</cp:revision>
  <dcterms:created xsi:type="dcterms:W3CDTF">2009-02-25T20:35:30Z</dcterms:created>
  <dcterms:modified xsi:type="dcterms:W3CDTF">2011-07-22T14:07:20Z</dcterms:modified>
</cp:coreProperties>
</file>