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8"/>
  </p:notesMasterIdLst>
  <p:sldIdLst>
    <p:sldId id="256" r:id="rId2"/>
    <p:sldId id="293" r:id="rId3"/>
    <p:sldId id="263" r:id="rId4"/>
    <p:sldId id="257" r:id="rId5"/>
    <p:sldId id="258" r:id="rId6"/>
    <p:sldId id="259" r:id="rId7"/>
    <p:sldId id="294" r:id="rId8"/>
    <p:sldId id="281" r:id="rId9"/>
    <p:sldId id="261" r:id="rId10"/>
    <p:sldId id="262" r:id="rId11"/>
    <p:sldId id="264" r:id="rId12"/>
    <p:sldId id="265" r:id="rId13"/>
    <p:sldId id="266" r:id="rId14"/>
    <p:sldId id="267" r:id="rId15"/>
    <p:sldId id="269" r:id="rId16"/>
    <p:sldId id="270" r:id="rId17"/>
    <p:sldId id="272" r:id="rId18"/>
    <p:sldId id="273" r:id="rId19"/>
    <p:sldId id="274" r:id="rId20"/>
    <p:sldId id="295" r:id="rId21"/>
    <p:sldId id="275" r:id="rId22"/>
    <p:sldId id="278" r:id="rId23"/>
    <p:sldId id="276" r:id="rId24"/>
    <p:sldId id="277" r:id="rId25"/>
    <p:sldId id="282" r:id="rId26"/>
    <p:sldId id="279"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080500"/>
  <p:defaultTextStyle>
    <a:defPPr>
      <a:defRPr lang="en-US"/>
    </a:defPPr>
    <a:lvl1pPr algn="l" rtl="0" eaLnBrk="0" fontAlgn="base" hangingPunct="0">
      <a:spcBef>
        <a:spcPct val="0"/>
      </a:spcBef>
      <a:spcAft>
        <a:spcPct val="0"/>
      </a:spcAft>
      <a:defRPr b="1" kern="1200">
        <a:solidFill>
          <a:schemeClr val="tx1"/>
        </a:solidFill>
        <a:latin typeface="Tahoma" charset="0"/>
        <a:ea typeface="+mn-ea"/>
        <a:cs typeface="+mn-cs"/>
      </a:defRPr>
    </a:lvl1pPr>
    <a:lvl2pPr marL="457200" algn="l" rtl="0" eaLnBrk="0" fontAlgn="base" hangingPunct="0">
      <a:spcBef>
        <a:spcPct val="0"/>
      </a:spcBef>
      <a:spcAft>
        <a:spcPct val="0"/>
      </a:spcAft>
      <a:defRPr b="1" kern="1200">
        <a:solidFill>
          <a:schemeClr val="tx1"/>
        </a:solidFill>
        <a:latin typeface="Tahoma" charset="0"/>
        <a:ea typeface="+mn-ea"/>
        <a:cs typeface="+mn-cs"/>
      </a:defRPr>
    </a:lvl2pPr>
    <a:lvl3pPr marL="914400" algn="l" rtl="0" eaLnBrk="0" fontAlgn="base" hangingPunct="0">
      <a:spcBef>
        <a:spcPct val="0"/>
      </a:spcBef>
      <a:spcAft>
        <a:spcPct val="0"/>
      </a:spcAft>
      <a:defRPr b="1" kern="1200">
        <a:solidFill>
          <a:schemeClr val="tx1"/>
        </a:solidFill>
        <a:latin typeface="Tahoma" charset="0"/>
        <a:ea typeface="+mn-ea"/>
        <a:cs typeface="+mn-cs"/>
      </a:defRPr>
    </a:lvl3pPr>
    <a:lvl4pPr marL="1371600" algn="l" rtl="0" eaLnBrk="0" fontAlgn="base" hangingPunct="0">
      <a:spcBef>
        <a:spcPct val="0"/>
      </a:spcBef>
      <a:spcAft>
        <a:spcPct val="0"/>
      </a:spcAft>
      <a:defRPr b="1" kern="1200">
        <a:solidFill>
          <a:schemeClr val="tx1"/>
        </a:solidFill>
        <a:latin typeface="Tahoma" charset="0"/>
        <a:ea typeface="+mn-ea"/>
        <a:cs typeface="+mn-cs"/>
      </a:defRPr>
    </a:lvl4pPr>
    <a:lvl5pPr marL="1828800" algn="l" rtl="0" eaLnBrk="0" fontAlgn="base" hangingPunct="0">
      <a:spcBef>
        <a:spcPct val="0"/>
      </a:spcBef>
      <a:spcAft>
        <a:spcPct val="0"/>
      </a:spcAft>
      <a:defRPr b="1" kern="1200">
        <a:solidFill>
          <a:schemeClr val="tx1"/>
        </a:solidFill>
        <a:latin typeface="Tahoma" charset="0"/>
        <a:ea typeface="+mn-ea"/>
        <a:cs typeface="+mn-cs"/>
      </a:defRPr>
    </a:lvl5pPr>
    <a:lvl6pPr marL="2286000" algn="l" defTabSz="914400" rtl="0" eaLnBrk="1" latinLnBrk="0" hangingPunct="1">
      <a:defRPr b="1" kern="1200">
        <a:solidFill>
          <a:schemeClr val="tx1"/>
        </a:solidFill>
        <a:latin typeface="Tahoma" charset="0"/>
        <a:ea typeface="+mn-ea"/>
        <a:cs typeface="+mn-cs"/>
      </a:defRPr>
    </a:lvl6pPr>
    <a:lvl7pPr marL="2743200" algn="l" defTabSz="914400" rtl="0" eaLnBrk="1" latinLnBrk="0" hangingPunct="1">
      <a:defRPr b="1" kern="1200">
        <a:solidFill>
          <a:schemeClr val="tx1"/>
        </a:solidFill>
        <a:latin typeface="Tahoma" charset="0"/>
        <a:ea typeface="+mn-ea"/>
        <a:cs typeface="+mn-cs"/>
      </a:defRPr>
    </a:lvl7pPr>
    <a:lvl8pPr marL="3200400" algn="l" defTabSz="914400" rtl="0" eaLnBrk="1" latinLnBrk="0" hangingPunct="1">
      <a:defRPr b="1" kern="1200">
        <a:solidFill>
          <a:schemeClr val="tx1"/>
        </a:solidFill>
        <a:latin typeface="Tahoma" charset="0"/>
        <a:ea typeface="+mn-ea"/>
        <a:cs typeface="+mn-cs"/>
      </a:defRPr>
    </a:lvl8pPr>
    <a:lvl9pPr marL="3657600" algn="l" defTabSz="914400" rtl="0" eaLnBrk="1" latinLnBrk="0" hangingPunct="1">
      <a:defRPr b="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66"/>
    <a:srgbClr val="FFFF00"/>
    <a:srgbClr val="66FF33"/>
    <a:srgbClr val="FF66CC"/>
    <a:srgbClr val="EE3712"/>
    <a:srgbClr val="FF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7" autoAdjust="0"/>
    <p:restoredTop sz="94595" autoAdjust="0"/>
  </p:normalViewPr>
  <p:slideViewPr>
    <p:cSldViewPr>
      <p:cViewPr varScale="1">
        <p:scale>
          <a:sx n="54" d="100"/>
          <a:sy n="54"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7"/>
    </p:cViewPr>
  </p:sorterViewPr>
  <p:notesViewPr>
    <p:cSldViewPr>
      <p:cViewPr>
        <p:scale>
          <a:sx n="66" d="100"/>
          <a:sy n="66" d="100"/>
        </p:scale>
        <p:origin x="-979" y="1109"/>
      </p:cViewPr>
      <p:guideLst>
        <p:guide orient="horz" pos="286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endParaRPr lang="en-US"/>
          </a:p>
        </p:txBody>
      </p:sp>
      <p:sp>
        <p:nvSpPr>
          <p:cNvPr id="16589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endParaRPr lang="en-US"/>
          </a:p>
        </p:txBody>
      </p:sp>
      <p:sp>
        <p:nvSpPr>
          <p:cNvPr id="165892" name="Rectangle 4"/>
          <p:cNvSpPr>
            <a:spLocks noRo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a:effectLst/>
        </p:spPr>
      </p:sp>
      <p:sp>
        <p:nvSpPr>
          <p:cNvPr id="165893"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4"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endParaRPr lang="en-US"/>
          </a:p>
        </p:txBody>
      </p:sp>
      <p:sp>
        <p:nvSpPr>
          <p:cNvPr id="165895"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030CC139-D680-4A60-84D9-13026F9D79C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EB99E-1AC9-42F8-B564-6102856EA8F5}" type="slidenum">
              <a:rPr lang="en-US"/>
              <a:pPr/>
              <a:t>1</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How many of you were elected or appointed to leadership of your chapters without really knowing or understanding what the job involved?</a:t>
            </a:r>
          </a:p>
          <a:p>
            <a:endParaRPr lang="en-US" b="1"/>
          </a:p>
          <a:p>
            <a:r>
              <a:rPr lang="en-US" b="1"/>
              <a:t>How many of you  had any formal orientation or training for your position?  You may have attended a District workshop after you had been in office for almost a year.</a:t>
            </a:r>
          </a:p>
          <a:p>
            <a:endParaRPr lang="en-US" b="1"/>
          </a:p>
          <a:p>
            <a:r>
              <a:rPr lang="en-US" b="1"/>
              <a:t>The purpose of this presentation is to provide the basic overview and resources available to an individual who becomes the leadership of a chapter.</a:t>
            </a:r>
          </a:p>
          <a:p>
            <a:endParaRPr lang="en-US" b="1"/>
          </a:p>
          <a:p>
            <a:r>
              <a:rPr lang="en-US" b="1"/>
              <a:t>This presentation can also be used as a recruiting tool when surfacing possible candidates and to get new (and even returning) leadership off to a good start so that we better retain leadership.</a:t>
            </a:r>
          </a:p>
          <a:p>
            <a:endParaRPr lang="en-US" b="1"/>
          </a:p>
          <a:p>
            <a:r>
              <a:rPr lang="en-US" b="1"/>
              <a:t>If may be used by just going to the position that you are wanting to recruit or in its entirety.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92426-159E-4F2C-B7F3-EEDAD5227AA7}" type="slidenum">
              <a:rPr lang="en-US"/>
              <a:pPr/>
              <a:t>10</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Of course, there are always other duties not  specified in the job description and here are a couple of key ones that the president will want to make sure happens.</a:t>
            </a:r>
          </a:p>
          <a:p>
            <a:endParaRPr lang="en-US" b="1"/>
          </a:p>
          <a:p>
            <a:r>
              <a:rPr lang="en-US" b="1"/>
              <a:t>The president should know the duties of the other officers and chairs to provide direction and support</a:t>
            </a:r>
          </a:p>
          <a:p>
            <a:endParaRPr lang="en-US" b="1"/>
          </a:p>
          <a:p>
            <a:r>
              <a:rPr lang="en-US" b="1"/>
              <a:t>The nominating committee should be appointed well in advance before the election.  It is really a good idea that this be a standing committee that works year round to identify and recruit potential candidates of office.</a:t>
            </a:r>
          </a:p>
          <a:p>
            <a:endParaRPr lang="en-US" b="1"/>
          </a:p>
          <a:p>
            <a:r>
              <a:rPr lang="en-US" b="1"/>
              <a:t>And lastly, you can’t do everything yourself so you will want to appoint others to head up committees to the work for you.</a:t>
            </a:r>
          </a:p>
          <a:p>
            <a:endParaRPr lang="en-US" b="1"/>
          </a:p>
          <a:p>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5994C-922E-411F-A377-C404EB9A682A}" type="slidenum">
              <a:rPr lang="en-US"/>
              <a:pPr/>
              <a:t>11</a:t>
            </a:fld>
            <a:endParaRPr lang="en-US"/>
          </a:p>
        </p:txBody>
      </p:sp>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This is pretty self-explanatory but probably the major part of the job of president.</a:t>
            </a:r>
          </a:p>
          <a:p>
            <a:endParaRPr lang="en-US" b="1"/>
          </a:p>
          <a:p>
            <a:r>
              <a:rPr lang="en-US" b="1"/>
              <a:t>Some chapters have a program chair in charge of monthly programs but it is important that the president be part of that planning as it will be crucial to setting the meeting agenda.</a:t>
            </a:r>
          </a:p>
          <a:p>
            <a:endParaRPr lang="en-US" b="1"/>
          </a:p>
          <a:p>
            <a:r>
              <a:rPr lang="en-US" b="1"/>
              <a:t>Some chapters alternate programs and business meetings but it is ultimately the president’s job to have programs that meet the interest of members to provide useful and necessary information.</a:t>
            </a:r>
          </a:p>
          <a:p>
            <a:endParaRPr lang="en-US" b="1"/>
          </a:p>
          <a:p>
            <a:r>
              <a:rPr lang="en-US" b="1"/>
              <a:t>Lastly, always have an order of business.</a:t>
            </a:r>
          </a:p>
          <a:p>
            <a:endParaRPr lang="en-US" b="1"/>
          </a:p>
          <a:p>
            <a:endParaRPr 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8A0BE-8DD9-45DA-8387-433F5DB5B494}" type="slidenum">
              <a:rPr lang="en-US"/>
              <a:pPr/>
              <a:t>12</a:t>
            </a:fld>
            <a:endParaRPr 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Chapters may vary from this order of business if stipulated in their bylaws.  But this is the typical and traditional meeting outline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E1167-17B7-40AB-BE74-BF41AFCEC1C7}" type="slidenum">
              <a:rPr lang="en-US"/>
              <a:pPr/>
              <a:t>13</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It is very important to control the meeting and makes sure the agenda is met and members have an opportunity to participate.</a:t>
            </a:r>
          </a:p>
          <a:p>
            <a:endParaRPr lang="en-US" b="1"/>
          </a:p>
          <a:p>
            <a:r>
              <a:rPr lang="en-US" b="1"/>
              <a:t>These are some of the methods to having orderly and productive meetings.</a:t>
            </a:r>
          </a:p>
          <a:p>
            <a:endParaRPr lang="en-US" b="1"/>
          </a:p>
          <a:p>
            <a:r>
              <a:rPr lang="en-US" b="1"/>
              <a:t>As stated before, have an agenda of the order of business and stick to it.</a:t>
            </a:r>
          </a:p>
          <a:p>
            <a:endParaRPr lang="en-US" b="1"/>
          </a:p>
          <a:p>
            <a:r>
              <a:rPr lang="en-US" b="1"/>
              <a:t>Allow members to share but keep their comments relevant to the purpose of the meeting</a:t>
            </a:r>
          </a:p>
          <a:p>
            <a:endParaRPr lang="en-US" b="1"/>
          </a:p>
          <a:p>
            <a:r>
              <a:rPr lang="en-US" b="1"/>
              <a:t>Give each participant equal time for discussion</a:t>
            </a:r>
          </a:p>
          <a:p>
            <a:endParaRPr lang="en-US" b="1"/>
          </a:p>
          <a:p>
            <a:r>
              <a:rPr lang="en-US" b="1"/>
              <a:t>Make sure comments are useful and constructive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CED3-3CAC-4590-B38D-4F0B11F3F02B}" type="slidenum">
              <a:rPr lang="en-US"/>
              <a:pPr/>
              <a:t>14</a:t>
            </a:fld>
            <a:endParaRPr lang="en-U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sz="1400" b="1"/>
              <a:t>If there is business presented to the assembled members for a vote or an issue needs to be discussed, it can sometimes become unruly and disorderly.  Here are a few rules on how to handle discussion and come to consensus.</a:t>
            </a:r>
          </a:p>
          <a:p>
            <a:endParaRPr lang="en-US" sz="1400" b="1"/>
          </a:p>
          <a:p>
            <a:endParaRPr lang="en-US" sz="14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0DDC7-49EE-417B-B129-80E46D478AF1}" type="slidenum">
              <a:rPr lang="en-US"/>
              <a:pPr/>
              <a:t>15</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Now what about the Vice-President.  </a:t>
            </a:r>
          </a:p>
          <a:p>
            <a:endParaRPr lang="en-US" b="1"/>
          </a:p>
          <a:p>
            <a:r>
              <a:rPr lang="en-US" b="1"/>
              <a:t>Are they only a name on a piece of paper in your chapter or are they utilized as a major part of your board.  </a:t>
            </a:r>
          </a:p>
          <a:p>
            <a:endParaRPr lang="en-US" b="1"/>
          </a:p>
          <a:p>
            <a:r>
              <a:rPr lang="en-US" b="1"/>
              <a:t>The VP position should have defined roles and responsibilities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C1788-6179-4020-AA68-290F3F504C5C}" type="slidenum">
              <a:rPr lang="en-US"/>
              <a:pPr/>
              <a:t>16</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a:t>These are the primary duties of the position, but a Vice President may be called upon to perform a variety of duties.  Often the Vice-President may be given major program responsibilities such as program or legislative chair.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D1F3C-C56C-45C3-85D5-1ECFBE7FFD5A}" type="slidenum">
              <a:rPr lang="en-US"/>
              <a:pPr/>
              <a:t>17</a:t>
            </a:fld>
            <a:endParaRPr 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This position is often considered one of the most important because there is money involved.  Therefore it is important that we fully understand their roles and responsibilities.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DD141-07F6-43B1-B29E-D9ED075B6E80}" type="slidenum">
              <a:rPr lang="en-US"/>
              <a:pPr/>
              <a:t>18</a:t>
            </a:fld>
            <a:endParaRPr lang="en-U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Most chapters have a treasurer but some may combine this with the position of secretary/treasurer or financial secretary.  </a:t>
            </a:r>
          </a:p>
          <a:p>
            <a:endParaRPr lang="en-US" b="1"/>
          </a:p>
          <a:p>
            <a:r>
              <a:rPr lang="en-US" b="1"/>
              <a:t>Regardless of how the chapter is configured, the basic roles and responsibilities remain the same.</a:t>
            </a:r>
          </a:p>
          <a:p>
            <a:endParaRPr lang="en-US" b="1"/>
          </a:p>
          <a:p>
            <a:r>
              <a:rPr lang="en-US" b="1"/>
              <a:t>Let’s review these.</a:t>
            </a:r>
          </a:p>
          <a:p>
            <a:endParaRPr lang="en-US" b="1"/>
          </a:p>
          <a:p>
            <a:r>
              <a:rPr lang="en-US" b="1"/>
              <a:t>Go to next slide for more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2E68E-8EAE-4ACD-BE77-870AA389A4EC}" type="slidenum">
              <a:rPr lang="en-US"/>
              <a:pPr/>
              <a:t>19</a:t>
            </a:fld>
            <a:endParaRPr 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b="1"/>
              <a:t>Review the points on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FF3F9-454E-491A-9358-FB3781ACD5E0}" type="slidenum">
              <a:rPr lang="en-US"/>
              <a:pPr/>
              <a:t>2</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Much of the material in this presentation is based on the forms already available to NARFE leadership as shown above and can be downloaded from the NARFE web site or ordered on a F-18 form.  </a:t>
            </a:r>
          </a:p>
          <a:p>
            <a:endParaRPr lang="en-US" b="1"/>
          </a:p>
          <a:p>
            <a:r>
              <a:rPr lang="en-US" b="1"/>
              <a:t>I would suggest that each chapter have copies of each of these when recruiting for candidates for positions within the chapter.</a:t>
            </a:r>
          </a:p>
          <a:p>
            <a:endParaRPr lang="en-US" b="1"/>
          </a:p>
          <a:p>
            <a:r>
              <a:rPr lang="en-US" b="1"/>
              <a:t>The F-10 is the basic manual and each chapter should have at least one copy for chapter officers and committees.</a:t>
            </a:r>
          </a:p>
          <a:p>
            <a:endParaRPr lang="en-US" b="1"/>
          </a:p>
          <a:p>
            <a:r>
              <a:rPr lang="en-US" b="1"/>
              <a:t>This presentation will be an  over view and orientation of the positions of the elected officers of the chapter.</a:t>
            </a:r>
          </a:p>
          <a:p>
            <a:endParaRPr lang="en-US" b="1"/>
          </a:p>
          <a:p>
            <a:r>
              <a:rPr lang="en-US" b="1"/>
              <a:t>How many of you were aware that this material existed or that the chapter had the latest editions?  I was never informed nor given anything except the brown box with a lot of old papers.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10074-E1AD-4C5C-B802-FBEB03022945}" type="slidenum">
              <a:rPr lang="en-US"/>
              <a:pPr/>
              <a:t>20</a:t>
            </a:fld>
            <a:endParaRPr lang="en-US"/>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b="1"/>
              <a:t>Review points</a:t>
            </a:r>
          </a:p>
          <a:p>
            <a:r>
              <a:rPr lang="en-US" b="1"/>
              <a:t>Disburse dedicated funds such as multi-year membership</a:t>
            </a:r>
          </a:p>
          <a:p>
            <a:endParaRPr lang="en-US" b="1"/>
          </a:p>
          <a:p>
            <a:r>
              <a:rPr lang="en-US" b="1"/>
              <a:t>Set up and monitor any changes to direct deposition</a:t>
            </a:r>
          </a:p>
          <a:p>
            <a:endParaRPr lang="en-US" b="1"/>
          </a:p>
          <a:p>
            <a:r>
              <a:rPr lang="en-US" b="1"/>
              <a:t>Yes, you do have to file income tax forms but they are simple and on line</a:t>
            </a:r>
          </a:p>
          <a:p>
            <a:endParaRPr lang="en-US" b="1"/>
          </a:p>
          <a:p>
            <a:r>
              <a:rPr lang="en-US" b="1"/>
              <a:t>Each chapter is accessed a Per Capita Tax which is sent to the Federation on a quarterly basis.</a:t>
            </a:r>
          </a:p>
          <a:p>
            <a:endParaRPr lang="en-US" b="1"/>
          </a:p>
          <a:p>
            <a:r>
              <a:rPr lang="en-US" b="1"/>
              <a:t>Point out that the last bullet should apply to all positions and it means more than just dumping the box on the front porch and running.  Go over the material and explain to the individual what is important and needs immediate attention.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1C9F3-8727-45CA-BB09-62F109C2B568}" type="slidenum">
              <a:rPr lang="en-US"/>
              <a:pPr/>
              <a:t>21</a:t>
            </a:fld>
            <a:endParaRPr 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a:t>A significant portion of the duties of treasurer deal with dues and processing them.  While under unified dues, most is done directly to HQ, treasurer’s need to know how to process those instances when dues are given to the chapter.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240A4-A677-44D4-8D86-7203F61B0BB5}" type="slidenum">
              <a:rPr lang="en-US"/>
              <a:pPr/>
              <a:t>22</a:t>
            </a:fld>
            <a:endParaRPr 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These are the major reports and forms that you will want to use and be familiar with as treasurer.</a:t>
            </a:r>
          </a:p>
          <a:p>
            <a:endParaRPr lang="en-US" b="1"/>
          </a:p>
          <a:p>
            <a:r>
              <a:rPr lang="en-US" b="1"/>
              <a:t>All may be downloaded from the NARFE web site or ordered using the F-18 form.</a:t>
            </a:r>
          </a:p>
          <a:p>
            <a:endParaRPr lang="en-US" b="1"/>
          </a:p>
          <a:p>
            <a:r>
              <a:rPr lang="en-US" b="1"/>
              <a:t>Become very familiar with all of these reports.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63A9B-3647-489B-A886-6F491FAED40E}" type="slidenum">
              <a:rPr lang="en-US"/>
              <a:pPr/>
              <a:t>23</a:t>
            </a:fld>
            <a:endParaRPr 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a:t>Needless to say, keeping track of the chapter’s money is important and thus requires maintaining records.</a:t>
            </a:r>
          </a:p>
          <a:p>
            <a:endParaRPr lang="en-US" b="1"/>
          </a:p>
          <a:p>
            <a:r>
              <a:rPr lang="en-US" b="1"/>
              <a:t>Here are some suggestions and tips to help you with the records process</a:t>
            </a:r>
          </a:p>
          <a:p>
            <a:endParaRPr lang="en-US" b="1"/>
          </a:p>
          <a:p>
            <a:endParaRPr lang="en-US"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0232A-2908-4E00-AB0B-CD4379FD977A}" type="slidenum">
              <a:rPr lang="en-US"/>
              <a:pPr/>
              <a:t>24</a:t>
            </a:fld>
            <a:endParaRPr lang="en-US"/>
          </a:p>
        </p:txBody>
      </p:sp>
      <p:sp>
        <p:nvSpPr>
          <p:cNvPr id="191490" name="Rectangle 2"/>
          <p:cNvSpPr>
            <a:spLocks noRot="1" noChangeArrowheads="1" noTextEdit="1"/>
          </p:cNvSpPr>
          <p:nvPr>
            <p:ph type="sldImg"/>
          </p:nvPr>
        </p:nvSpPr>
        <p:spPr>
          <a:xfrm>
            <a:off x="1158875" y="377825"/>
            <a:ext cx="4540250" cy="3405188"/>
          </a:xfrm>
          <a:ln/>
        </p:spPr>
      </p:sp>
      <p:sp>
        <p:nvSpPr>
          <p:cNvPr id="191491" name="Rectangle 3"/>
          <p:cNvSpPr>
            <a:spLocks noGrp="1" noChangeArrowheads="1"/>
          </p:cNvSpPr>
          <p:nvPr>
            <p:ph type="body" idx="1"/>
          </p:nvPr>
        </p:nvSpPr>
        <p:spPr/>
        <p:txBody>
          <a:bodyPr/>
          <a:lstStyle/>
          <a:p>
            <a:r>
              <a:rPr lang="en-US" b="1"/>
              <a:t>Since most of the chapter’s funding comes from membership dues, it is important that the treasurer and membership work together to reconcile all memberships.</a:t>
            </a:r>
          </a:p>
          <a:p>
            <a:endParaRPr lang="en-US" b="1"/>
          </a:p>
          <a:p>
            <a:r>
              <a:rPr lang="en-US" b="1"/>
              <a:t>Update and reconcile files and also remove deceased members from roster</a:t>
            </a:r>
          </a:p>
          <a:p>
            <a:endParaRPr lang="en-US" b="1"/>
          </a:p>
          <a:p>
            <a:r>
              <a:rPr lang="en-US" b="1"/>
              <a:t>As treasurer, you will be responsible that the Per Capita Tax membership numbers are correct.</a:t>
            </a:r>
          </a:p>
          <a:p>
            <a:endParaRPr lang="en-US" b="1"/>
          </a:p>
          <a:p>
            <a:r>
              <a:rPr lang="en-US" b="1"/>
              <a:t>You will receive notification from the Federation Treasurer when that is due and the proper form for sending.</a:t>
            </a:r>
          </a:p>
          <a:p>
            <a:endParaRPr lang="en-US" b="1"/>
          </a:p>
          <a:p>
            <a:endParaRPr lang="en-US"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49930-C8ED-4702-B0E6-A9CCF39605C4}" type="slidenum">
              <a:rPr lang="en-US"/>
              <a:pPr/>
              <a:t>25</a:t>
            </a:fld>
            <a:endParaRPr lang="en-U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The secretary is the oracle of the chapter and good recordkeeping will go a long way to making the chapter function well.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803DF-5C27-4154-BEC8-AA1D5FF13A3C}" type="slidenum">
              <a:rPr lang="en-US"/>
              <a:pPr/>
              <a:t>26</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Again, the next couple of slides are the basic roles and responsibilities of the Chapter Secretary.  </a:t>
            </a:r>
          </a:p>
          <a:p>
            <a:endParaRPr lang="en-US" b="1"/>
          </a:p>
          <a:p>
            <a:r>
              <a:rPr lang="en-US" b="1"/>
              <a:t>The Secretary should be familiar with all activities of the chapter and committees</a:t>
            </a:r>
          </a:p>
          <a:p>
            <a:endParaRPr lang="en-US" b="1"/>
          </a:p>
          <a:p>
            <a:endParaRPr lang="en-US"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33106-EA3E-4A00-930A-C8E5BB858B91}" type="slidenum">
              <a:rPr lang="en-US"/>
              <a:pPr/>
              <a:t>27</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3B0D1-3C21-438F-8D8E-A2A3493874CC}" type="slidenum">
              <a:rPr lang="en-US"/>
              <a:pPr/>
              <a:t>28</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b="1"/>
              <a:t>Like the other positions, there are certain tools that will be helpful in doing the job.  You will note that these are similar to those of the president/vice president.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A89DD-2FEB-46A8-874C-E428A4C4D4CF}" type="slidenum">
              <a:rPr lang="en-US"/>
              <a:pPr/>
              <a:t>29</a:t>
            </a:fld>
            <a:endParaRPr lang="en-US"/>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b="1"/>
              <a:t>Most of the organization’s ministerial functions will fall on the secretary’s shoulder.  Therefore, it is important that the secretary is well organized and timely.</a:t>
            </a:r>
          </a:p>
          <a:p>
            <a:endParaRPr lang="en-US" b="1"/>
          </a:p>
          <a:p>
            <a:r>
              <a:rPr lang="en-US" b="1"/>
              <a:t>The following will aid in carrying out those functions effectively.</a:t>
            </a:r>
          </a:p>
          <a:p>
            <a:endParaRPr lang="en-US" b="1"/>
          </a:p>
          <a:p>
            <a:r>
              <a:rPr lang="en-US" b="1"/>
              <a:t>While some chapter may have the membership chair maintain the membership roster, it works best if they work together to maintain accuracy.  </a:t>
            </a:r>
          </a:p>
          <a:p>
            <a:endParaRPr lang="en-US" b="1"/>
          </a:p>
          <a:p>
            <a:r>
              <a:rPr lang="en-US" b="1"/>
              <a:t>When there no membership chair, then the secretary assumes the role.</a:t>
            </a:r>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D3508-5BB9-4311-835B-BA94313D3D33}" type="slidenum">
              <a:rPr lang="en-US"/>
              <a:pPr/>
              <a:t>3</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You’ve been elected to the position of Chapter President.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E259A-DB0A-4FDF-A20D-4EC6FAAC669C}" type="slidenum">
              <a:rPr lang="en-US"/>
              <a:pPr/>
              <a:t>30</a:t>
            </a:fld>
            <a:endParaRPr 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The secretary is probably going to be the repository of all papers.</a:t>
            </a:r>
          </a:p>
          <a:p>
            <a:endParaRPr lang="en-US" b="1"/>
          </a:p>
          <a:p>
            <a:r>
              <a:rPr lang="en-US" b="1"/>
              <a:t>In addition to working with membership, the secretary will also need to work with the treasurer to ensure accurate records and reports.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5699B-EA8A-4089-8FD4-7465C0D574D6}" type="slidenum">
              <a:rPr lang="en-US"/>
              <a:pPr/>
              <a:t>31</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Like all good organizations, there will always be reports to take care of.</a:t>
            </a:r>
          </a:p>
          <a:p>
            <a:endParaRPr lang="en-US" b="1"/>
          </a:p>
          <a:p>
            <a:r>
              <a:rPr lang="en-US" b="1"/>
              <a:t>The maintaining of the F-7, chapter officer roster may be one of the most important as it enables Headquarters and others to know who to contact to disseminate information.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36EED-0017-4015-9EDC-C0E12C1FF103}" type="slidenum">
              <a:rPr lang="en-US"/>
              <a:pPr/>
              <a:t>32</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b="1"/>
              <a:t>It is extremely important to keep current on deceased members.  You may also include social members in the list of deaths as this list will be needed for the Federation memorial service at convention.</a:t>
            </a:r>
          </a:p>
          <a:p>
            <a:endParaRPr lang="en-US" b="1"/>
          </a:p>
          <a:p>
            <a:r>
              <a:rPr lang="en-US" b="1"/>
              <a:t>Timely submission of convention documents is important and should be carefully monitored.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A896B-EC0D-46FA-AE74-6E4E856480D7}" type="slidenum">
              <a:rPr lang="en-US"/>
              <a:pPr/>
              <a:t>33</a:t>
            </a:fld>
            <a:endParaRPr 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Keeping a record of an organization is usually in the form of minutes.  Remember, history can only be recalled accurately it is written down.</a:t>
            </a:r>
          </a:p>
          <a:p>
            <a:endParaRPr lang="en-US" b="1"/>
          </a:p>
          <a:p>
            <a:r>
              <a:rPr lang="en-US" b="1"/>
              <a:t>So, let’s look at some guidelines that should be considered when preparing minutes.</a:t>
            </a:r>
          </a:p>
          <a:p>
            <a:endParaRPr lang="en-US" b="1"/>
          </a:p>
          <a:p>
            <a:r>
              <a:rPr lang="en-US" b="1"/>
              <a:t>One of the biggest mistakes made by secretaries is to record everything that is said.  Because Minutes are the official record of the chapter, they should reflect only what was done, not everything that was said.</a:t>
            </a:r>
          </a:p>
          <a:p>
            <a:endParaRPr lang="en-US" b="1"/>
          </a:p>
          <a:p>
            <a:r>
              <a:rPr lang="en-US" b="1"/>
              <a:t>It is not necessary to include a speakers entire speech.</a:t>
            </a:r>
          </a:p>
          <a:p>
            <a:endParaRPr lang="en-US" b="1"/>
          </a:p>
          <a:p>
            <a:r>
              <a:rPr lang="en-US" b="1"/>
              <a:t>It is preferable to have typed minutes but if there is no other option then legible in INK.</a:t>
            </a:r>
          </a:p>
          <a:p>
            <a:endParaRPr lang="en-US" b="1"/>
          </a:p>
          <a:p>
            <a:r>
              <a:rPr lang="en-US" b="1"/>
              <a:t>Always have previous minutes so when a vote is taken on previously presented business, you have the record of the action taken.</a:t>
            </a:r>
          </a:p>
          <a:p>
            <a:endParaRPr lang="en-US" b="1"/>
          </a:p>
          <a:p>
            <a:endParaRPr 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0AE35-35D8-4BAC-9D34-0C6CC65A795A}" type="slidenum">
              <a:rPr lang="en-US"/>
              <a:pPr/>
              <a:t>34</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There is always a questions and discussion about how to record motions and if names should or shouldn’t be in the minutes.  Robert’s Rules says name of person who made the motion but no name of the person who seconds.</a:t>
            </a:r>
          </a:p>
          <a:p>
            <a:endParaRPr lang="en-US" b="1"/>
          </a:p>
          <a:p>
            <a:r>
              <a:rPr lang="en-US" b="1"/>
              <a:t>The recommended copies are original and one copy and usually the president will want a copy although it is not a requirement.</a:t>
            </a:r>
          </a:p>
          <a:p>
            <a:endParaRPr lang="en-US" b="1"/>
          </a:p>
          <a:p>
            <a:r>
              <a:rPr lang="en-US" b="1"/>
              <a:t>You only need to record the number of votes if taken by ballot or by show of hands.  Voice yeas and nays are not recorded, only that they passed or failed.</a:t>
            </a:r>
          </a:p>
          <a:p>
            <a:endParaRPr lang="en-US" b="1"/>
          </a:p>
          <a:p>
            <a:endParaRPr lang="en-US" b="1"/>
          </a:p>
          <a:p>
            <a:endParaRPr lang="en-US" b="1"/>
          </a:p>
          <a:p>
            <a:endParaRPr lang="en-US"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2C80D-70BA-4D1D-B3A3-23D72CDA4D2D}" type="slidenum">
              <a:rPr lang="en-US"/>
              <a:pPr/>
              <a:t>35</a:t>
            </a:fld>
            <a:endParaRPr 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This is a good guide for maintaining of chapter records.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2C7CE-AEBF-4359-8ABC-F81A2EE40208}" type="slidenum">
              <a:rPr lang="en-US"/>
              <a:pPr/>
              <a:t>36</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Now you have the basics.  What if you have questions or need help?</a:t>
            </a:r>
          </a:p>
          <a:p>
            <a:endParaRPr lang="en-US"/>
          </a:p>
          <a:p>
            <a:r>
              <a:rPr lang="en-US"/>
              <a:t>Help is out there and remember to call upon them.</a:t>
            </a:r>
          </a:p>
          <a:p>
            <a:endParaRPr lang="en-US"/>
          </a:p>
          <a:p>
            <a:r>
              <a:rPr lang="en-US"/>
              <a:t>Good Luck and enjoy!!!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DA77A-12DF-47C7-837E-BF8E855B716B}" type="slidenum">
              <a:rPr lang="en-US"/>
              <a:pPr/>
              <a:t>4</a:t>
            </a:fld>
            <a:endParaRPr 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“Now what do I do?  I am sure you have frequently heard that comment.</a:t>
            </a:r>
          </a:p>
          <a:p>
            <a:endParaRPr lang="en-US" b="1"/>
          </a:p>
          <a:p>
            <a:r>
              <a:rPr lang="en-US" b="1"/>
              <a:t>So let’s begin with reviewing the key roles and responsibilities of the chapter president  and the other officers.</a:t>
            </a:r>
          </a:p>
          <a:p>
            <a:endParaRPr lang="en-US" b="1"/>
          </a:p>
          <a:p>
            <a:r>
              <a:rPr lang="en-US" b="1"/>
              <a:t>Read the bullets: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FFCC5-4E35-4284-B7E8-7332991BE15E}" type="slidenum">
              <a:rPr lang="en-US"/>
              <a:pPr/>
              <a:t>5</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F7511-271E-42D1-95B0-AD4C52BE66BA}" type="slidenum">
              <a:rPr lang="en-US"/>
              <a:pPr/>
              <a:t>6</a:t>
            </a:fld>
            <a:endParaRPr lang="en-US"/>
          </a:p>
        </p:txBody>
      </p:sp>
      <p:sp>
        <p:nvSpPr>
          <p:cNvPr id="172034" name="Rectangle 2"/>
          <p:cNvSpPr>
            <a:spLocks noRot="1" noChangeArrowheads="1" noTextEdit="1"/>
          </p:cNvSpPr>
          <p:nvPr>
            <p:ph type="sldImg"/>
          </p:nvPr>
        </p:nvSpPr>
        <p:spPr>
          <a:xfrm>
            <a:off x="1143000" y="349250"/>
            <a:ext cx="4540250" cy="3405188"/>
          </a:xfrm>
          <a:ln/>
        </p:spPr>
      </p:sp>
      <p:sp>
        <p:nvSpPr>
          <p:cNvPr id="172035" name="Rectangle 3"/>
          <p:cNvSpPr>
            <a:spLocks noGrp="1" noChangeArrowheads="1"/>
          </p:cNvSpPr>
          <p:nvPr>
            <p:ph type="body" idx="1"/>
          </p:nvPr>
        </p:nvSpPr>
        <p:spPr>
          <a:xfrm>
            <a:off x="685800" y="3930650"/>
            <a:ext cx="5486400" cy="4953000"/>
          </a:xfrm>
        </p:spPr>
        <p:txBody>
          <a:bodyPr/>
          <a:lstStyle/>
          <a:p>
            <a:pPr>
              <a:lnSpc>
                <a:spcPct val="90000"/>
              </a:lnSpc>
            </a:pPr>
            <a:r>
              <a:rPr lang="en-US" b="1"/>
              <a:t>It is important that a Chapter president understand how NARFE is organized and its legal obligations.  </a:t>
            </a:r>
          </a:p>
          <a:p>
            <a:pPr>
              <a:lnSpc>
                <a:spcPct val="90000"/>
              </a:lnSpc>
            </a:pPr>
            <a:endParaRPr lang="en-US" b="1"/>
          </a:p>
          <a:p>
            <a:pPr>
              <a:lnSpc>
                <a:spcPct val="90000"/>
              </a:lnSpc>
            </a:pPr>
            <a:r>
              <a:rPr lang="en-US" b="1"/>
              <a:t>These are the major tools needed in order to guide your first steps in your position.</a:t>
            </a:r>
          </a:p>
          <a:p>
            <a:pPr>
              <a:lnSpc>
                <a:spcPct val="90000"/>
              </a:lnSpc>
            </a:pPr>
            <a:endParaRPr lang="en-US" b="1"/>
          </a:p>
          <a:p>
            <a:pPr>
              <a:lnSpc>
                <a:spcPct val="90000"/>
              </a:lnSpc>
              <a:buFontTx/>
              <a:buChar char="•"/>
            </a:pPr>
            <a:r>
              <a:rPr lang="en-US" b="1"/>
              <a:t>Chapter/Fed Constitutions and bylaws </a:t>
            </a:r>
          </a:p>
          <a:p>
            <a:pPr>
              <a:lnSpc>
                <a:spcPct val="90000"/>
              </a:lnSpc>
            </a:pPr>
            <a:endParaRPr lang="en-US" b="1"/>
          </a:p>
          <a:p>
            <a:pPr>
              <a:lnSpc>
                <a:spcPct val="90000"/>
              </a:lnSpc>
              <a:buFontTx/>
              <a:buChar char="•"/>
            </a:pPr>
            <a:r>
              <a:rPr lang="en-US" b="1"/>
              <a:t>National Articles of Incorporation and bylaws – Each chapter should have a copy in their archives and files</a:t>
            </a:r>
          </a:p>
          <a:p>
            <a:pPr>
              <a:lnSpc>
                <a:spcPct val="90000"/>
              </a:lnSpc>
            </a:pPr>
            <a:endParaRPr lang="en-US" b="1"/>
          </a:p>
          <a:p>
            <a:pPr>
              <a:lnSpc>
                <a:spcPct val="90000"/>
              </a:lnSpc>
              <a:buFontTx/>
              <a:buChar char="•"/>
            </a:pPr>
            <a:r>
              <a:rPr lang="en-US" b="1"/>
              <a:t>Past chapter minutes &amp; treasurer’s report – The historical record of past actions is a great way to become informed about past operations of the chapter</a:t>
            </a:r>
          </a:p>
          <a:p>
            <a:pPr>
              <a:lnSpc>
                <a:spcPct val="90000"/>
              </a:lnSpc>
              <a:buFontTx/>
              <a:buChar char="•"/>
            </a:pPr>
            <a:endParaRPr lang="en-US" b="1"/>
          </a:p>
          <a:p>
            <a:pPr>
              <a:lnSpc>
                <a:spcPct val="90000"/>
              </a:lnSpc>
              <a:buFontTx/>
              <a:buChar char="•"/>
            </a:pPr>
            <a:r>
              <a:rPr lang="en-US" b="1"/>
              <a:t>Robert’s Rule of Order – Every chapter should have a copy</a:t>
            </a:r>
          </a:p>
          <a:p>
            <a:pPr>
              <a:lnSpc>
                <a:spcPct val="90000"/>
              </a:lnSpc>
              <a:buFontTx/>
              <a:buChar char="•"/>
            </a:pPr>
            <a:endParaRPr lang="en-US" b="1"/>
          </a:p>
          <a:p>
            <a:pPr>
              <a:lnSpc>
                <a:spcPct val="90000"/>
              </a:lnSpc>
              <a:buFontTx/>
              <a:buChar char="•"/>
            </a:pPr>
            <a:r>
              <a:rPr lang="en-US" b="1"/>
              <a:t>As president, you should be completely familiar with every publication and form available.  We will going over some of these shortly</a:t>
            </a:r>
          </a:p>
          <a:p>
            <a:pPr>
              <a:lnSpc>
                <a:spcPct val="90000"/>
              </a:lnSpc>
              <a:buFontTx/>
              <a:buChar char="•"/>
            </a:pPr>
            <a:endParaRPr lang="en-US" b="1"/>
          </a:p>
          <a:p>
            <a:pPr>
              <a:lnSpc>
                <a:spcPct val="90000"/>
              </a:lnSpc>
              <a:buFontTx/>
              <a:buChar char="•"/>
            </a:pPr>
            <a:r>
              <a:rPr lang="en-US" b="1"/>
              <a:t>In today’s world, the internet and the web sites are our greatest tools.  Get to know the NARFE web site as it probably the best and most accurate tool you can have in your arsenal.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06C06-B98E-4C5A-9F7A-CEFB0A22565C}" type="slidenum">
              <a:rPr lang="en-US"/>
              <a:pPr/>
              <a:t>7</a:t>
            </a:fld>
            <a:endParaRPr 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These are some of the excellent resources available for all positions in NARFE and should be referred to frequently. </a:t>
            </a:r>
          </a:p>
          <a:p>
            <a:endParaRPr lang="en-US" b="1"/>
          </a:p>
          <a:p>
            <a:r>
              <a:rPr lang="en-US" b="1"/>
              <a:t>The Quarterly News and Recruiter’s Journal can be downloaded from the NARFE web site and is also mailed to chapter leaders.</a:t>
            </a:r>
          </a:p>
          <a:p>
            <a:endParaRPr lang="en-US" b="1"/>
          </a:p>
          <a:p>
            <a:r>
              <a:rPr lang="en-US" b="1"/>
              <a:t>The newly revised Question and Answer Booklet can be ordered either on line or on a F-18 form.</a:t>
            </a:r>
          </a:p>
          <a:p>
            <a:endParaRPr lang="en-US" b="1"/>
          </a:p>
          <a:p>
            <a:r>
              <a:rPr lang="en-US" b="1"/>
              <a:t>Federation and chapter leaders will receive by mail “The Federal Reporter” or you can download it from the Washington Federation Web site.</a:t>
            </a:r>
          </a:p>
          <a:p>
            <a:endParaRPr lang="en-US" b="1"/>
          </a:p>
          <a:p>
            <a:r>
              <a:rPr lang="en-US" b="1"/>
              <a:t>The Quarterly News, Recruiters Journal and Federation Quarterly newsletter “The Federal Reporter” provide many tips, hints and past practices that can greatly enhance the chapter’s operations.</a:t>
            </a:r>
          </a:p>
          <a:p>
            <a:endParaRPr lang="en-US" b="1"/>
          </a:p>
          <a:p>
            <a:r>
              <a:rPr lang="en-US" b="1"/>
              <a:t>How many use these publications and information on a regular basis?</a:t>
            </a:r>
          </a:p>
          <a:p>
            <a:endParaRPr lang="en-US" b="1"/>
          </a:p>
          <a:p>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7C624-9131-4C2A-837E-1348FFC92FA6}" type="slidenum">
              <a:rPr lang="en-US"/>
              <a:pPr/>
              <a:t>8</a:t>
            </a:fld>
            <a:endParaRPr 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a:xfrm>
            <a:off x="685800" y="4313238"/>
            <a:ext cx="5486400" cy="4341812"/>
          </a:xfrm>
        </p:spPr>
        <p:txBody>
          <a:bodyPr/>
          <a:lstStyle/>
          <a:p>
            <a:pPr>
              <a:lnSpc>
                <a:spcPct val="90000"/>
              </a:lnSpc>
            </a:pPr>
            <a:r>
              <a:rPr lang="en-US" b="1"/>
              <a:t>As I said earlier,  the NARFE and Federation web sites are probably the best and easiest way to keep up to date and current on what is happening in NARFE. </a:t>
            </a:r>
          </a:p>
          <a:p>
            <a:pPr>
              <a:lnSpc>
                <a:spcPct val="90000"/>
              </a:lnSpc>
            </a:pPr>
            <a:endParaRPr lang="en-US" b="1"/>
          </a:p>
          <a:p>
            <a:pPr>
              <a:lnSpc>
                <a:spcPct val="90000"/>
              </a:lnSpc>
            </a:pPr>
            <a:r>
              <a:rPr lang="en-US" b="1"/>
              <a:t>All of the reports can be downloaded in one of three formats.  You will need to establish a Chapter ID and Password to access them on the web site.  It is a good idea to inform your chairs and other officers of the ID and Password so they can access them as well.</a:t>
            </a:r>
          </a:p>
          <a:p>
            <a:pPr>
              <a:lnSpc>
                <a:spcPct val="90000"/>
              </a:lnSpc>
            </a:pPr>
            <a:endParaRPr lang="en-US" b="1"/>
          </a:p>
          <a:p>
            <a:pPr>
              <a:lnSpc>
                <a:spcPct val="90000"/>
              </a:lnSpc>
            </a:pPr>
            <a:r>
              <a:rPr lang="en-US" b="1"/>
              <a:t>You will have five major monthly and quarterly chapter activity reports that you will want to review and be familiar with.  There are:</a:t>
            </a:r>
          </a:p>
          <a:p>
            <a:pPr>
              <a:lnSpc>
                <a:spcPct val="90000"/>
              </a:lnSpc>
            </a:pPr>
            <a:r>
              <a:rPr lang="en-US" b="1"/>
              <a:t>	M-112 monthly report</a:t>
            </a:r>
          </a:p>
          <a:p>
            <a:pPr>
              <a:lnSpc>
                <a:spcPct val="90000"/>
              </a:lnSpc>
            </a:pPr>
            <a:r>
              <a:rPr lang="en-US" b="1"/>
              <a:t>	M-114 (now quarterly) Semi-annual Member Roster</a:t>
            </a:r>
          </a:p>
          <a:p>
            <a:pPr>
              <a:lnSpc>
                <a:spcPct val="90000"/>
              </a:lnSpc>
            </a:pPr>
            <a:r>
              <a:rPr lang="en-US" b="1"/>
              <a:t>	A-220 Due activities</a:t>
            </a:r>
          </a:p>
          <a:p>
            <a:pPr>
              <a:lnSpc>
                <a:spcPct val="90000"/>
              </a:lnSpc>
            </a:pPr>
            <a:r>
              <a:rPr lang="en-US" b="1"/>
              <a:t>	W-101 Advanced Payment (Dues withholding)</a:t>
            </a:r>
          </a:p>
          <a:p>
            <a:pPr>
              <a:lnSpc>
                <a:spcPct val="90000"/>
              </a:lnSpc>
            </a:pPr>
            <a:r>
              <a:rPr lang="en-US" b="1"/>
              <a:t>	 M-110 Summary of members.</a:t>
            </a:r>
          </a:p>
          <a:p>
            <a:pPr>
              <a:lnSpc>
                <a:spcPct val="90000"/>
              </a:lnSpc>
            </a:pPr>
            <a:endParaRPr lang="en-US" b="1"/>
          </a:p>
          <a:p>
            <a:pPr>
              <a:lnSpc>
                <a:spcPct val="90000"/>
              </a:lnSpc>
            </a:pPr>
            <a:r>
              <a:rPr lang="en-US" b="1"/>
              <a:t>While the officers or chairperson in the respective committees will be working with these reports, it is important that you are familiar with them as well.</a:t>
            </a:r>
          </a:p>
          <a:p>
            <a:pPr>
              <a:lnSpc>
                <a:spcPct val="90000"/>
              </a:lnSpc>
            </a:pPr>
            <a:endParaRPr lang="en-US" b="1"/>
          </a:p>
          <a:p>
            <a:pPr>
              <a:lnSpc>
                <a:spcPct val="90000"/>
              </a:lnSpc>
            </a:pPr>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4DF04-7021-42F0-9074-FA74271DFB67}" type="slidenum">
              <a:rPr lang="en-US"/>
              <a:pPr/>
              <a:t>9</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The chapter’s constitution and bylaws are important as the basic guides to how the chapter functions.</a:t>
            </a:r>
          </a:p>
          <a:p>
            <a:endParaRPr lang="en-US" b="1"/>
          </a:p>
          <a:p>
            <a:r>
              <a:rPr lang="en-US" b="1"/>
              <a:t>If your chapter doesn’t have bylaws and constitution, the F-21 is a good template for writing bylaws.</a:t>
            </a:r>
          </a:p>
          <a:p>
            <a:endParaRPr lang="en-US" b="1"/>
          </a:p>
          <a:p>
            <a:r>
              <a:rPr lang="en-US" b="1"/>
              <a:t>Things like terms of chapter officers , which positions are elected or appointed, conducting of elections and rules of operation are often in bylaws or constitutions.</a:t>
            </a:r>
          </a:p>
          <a:p>
            <a:endParaRPr lang="en-US" b="1"/>
          </a:p>
          <a:p>
            <a:r>
              <a:rPr lang="en-US" b="1"/>
              <a:t>However, try to keep your bylaws and constitutions very general and broad and put the specifics and details in standing rules or procedures guides or manuals.</a:t>
            </a:r>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521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6521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5220" name="Rectangle 4"/>
          <p:cNvSpPr>
            <a:spLocks noGrp="1" noChangeArrowheads="1"/>
          </p:cNvSpPr>
          <p:nvPr>
            <p:ph type="dt" sz="quarter" idx="2"/>
          </p:nvPr>
        </p:nvSpPr>
        <p:spPr/>
        <p:txBody>
          <a:bodyPr/>
          <a:lstStyle>
            <a:lvl1pPr>
              <a:defRPr/>
            </a:lvl1pPr>
          </a:lstStyle>
          <a:p>
            <a:endParaRPr lang="en-US"/>
          </a:p>
        </p:txBody>
      </p:sp>
      <p:sp>
        <p:nvSpPr>
          <p:cNvPr id="265221" name="Rectangle 5"/>
          <p:cNvSpPr>
            <a:spLocks noGrp="1" noChangeArrowheads="1"/>
          </p:cNvSpPr>
          <p:nvPr>
            <p:ph type="ftr" sz="quarter" idx="3"/>
          </p:nvPr>
        </p:nvSpPr>
        <p:spPr/>
        <p:txBody>
          <a:bodyPr/>
          <a:lstStyle>
            <a:lvl1pPr>
              <a:defRPr/>
            </a:lvl1pPr>
          </a:lstStyle>
          <a:p>
            <a:endParaRPr lang="en-US"/>
          </a:p>
        </p:txBody>
      </p:sp>
      <p:sp>
        <p:nvSpPr>
          <p:cNvPr id="265222" name="Rectangle 6"/>
          <p:cNvSpPr>
            <a:spLocks noGrp="1" noChangeArrowheads="1"/>
          </p:cNvSpPr>
          <p:nvPr>
            <p:ph type="sldNum" sz="quarter" idx="4"/>
          </p:nvPr>
        </p:nvSpPr>
        <p:spPr/>
        <p:txBody>
          <a:bodyPr/>
          <a:lstStyle>
            <a:lvl1pPr>
              <a:defRPr/>
            </a:lvl1pPr>
          </a:lstStyle>
          <a:p>
            <a:fld id="{89A075CC-0CEC-4609-9A1C-68D8D490BB78}"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18">
                                            <p:bg/>
                                          </p:spTgt>
                                        </p:tgtEl>
                                        <p:attrNameLst>
                                          <p:attrName>style.visibility</p:attrName>
                                        </p:attrNameLst>
                                      </p:cBhvr>
                                      <p:to>
                                        <p:strVal val="visible"/>
                                      </p:to>
                                    </p:set>
                                    <p:animEffect transition="in" filter="dissolve">
                                      <p:cBhvr>
                                        <p:cTn id="7" dur="500">
                                          <p:stCondLst>
                                            <p:cond delay="0"/>
                                          </p:stCondLst>
                                        </p:cTn>
                                        <p:tgtEl>
                                          <p:spTgt spid="26521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5218">
                                            <p:txEl>
                                              <p:pRg st="0" end="0"/>
                                            </p:txEl>
                                          </p:spTgt>
                                        </p:tgtEl>
                                        <p:attrNameLst>
                                          <p:attrName>style.visibility</p:attrName>
                                        </p:attrNameLst>
                                      </p:cBhvr>
                                      <p:to>
                                        <p:strVal val="visible"/>
                                      </p:to>
                                    </p:set>
                                    <p:animEffect transition="in" filter="dissolve">
                                      <p:cBhvr>
                                        <p:cTn id="10" dur="500">
                                          <p:stCondLst>
                                            <p:cond delay="0"/>
                                          </p:stCondLst>
                                        </p:cTn>
                                        <p:tgtEl>
                                          <p:spTgt spid="265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65219">
                                            <p:txEl>
                                              <p:pRg st="0" end="0"/>
                                            </p:txEl>
                                          </p:spTgt>
                                        </p:tgtEl>
                                        <p:attrNameLst>
                                          <p:attrName>style.visibility</p:attrName>
                                        </p:attrNameLst>
                                      </p:cBhvr>
                                      <p:to>
                                        <p:strVal val="visible"/>
                                      </p:to>
                                    </p:set>
                                    <p:animEffect transition="in" filter="dissolve">
                                      <p:cBhvr>
                                        <p:cTn id="15" dur="500">
                                          <p:stCondLst>
                                            <p:cond delay="0"/>
                                          </p:stCondLst>
                                        </p:cTn>
                                        <p:tgtEl>
                                          <p:spTgt spid="265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build="allAtOnce" animBg="1"/>
      <p:bldP spid="265219" grpId="0" build="p">
        <p:tmplLst>
          <p:tmpl lvl="1">
            <p:tnLst>
              <p:par>
                <p:cTn presetID="9" presetClass="entr" presetSubtype="0" fill="hold" nodeType="clickEffect">
                  <p:stCondLst>
                    <p:cond delay="0"/>
                  </p:stCondLst>
                  <p:childTnLst>
                    <p:set>
                      <p:cBhvr>
                        <p:cTn dur="1" fill="hold">
                          <p:stCondLst>
                            <p:cond delay="0"/>
                          </p:stCondLst>
                        </p:cTn>
                        <p:tgtEl>
                          <p:spTgt spid="265219"/>
                        </p:tgtEl>
                        <p:attrNameLst>
                          <p:attrName>style.visibility</p:attrName>
                        </p:attrNameLst>
                      </p:cBhvr>
                      <p:to>
                        <p:strVal val="visible"/>
                      </p:to>
                    </p:set>
                    <p:animEffect transition="in" filter="dissolve">
                      <p:cBhvr>
                        <p:cTn dur="500">
                          <p:stCondLst>
                            <p:cond delay="0"/>
                          </p:stCondLst>
                        </p:cTn>
                        <p:tgtEl>
                          <p:spTgt spid="26521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65088E-D840-4276-B4A6-59BEE9E216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74F75D-3276-42C8-8F5E-E54903ED4D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D2E74B-1A00-43D2-9622-995DC32B14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5B0E7D-84FB-4FE7-A14F-A1D101A2C7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FB6DB0-3E9D-44FD-B8DF-0E8B86AC268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40D97C-A188-421D-AA81-39DE031A0F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98BF14-5D11-400A-BD72-372356F0BB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B30870-489A-4723-A4F2-0EBD6082F99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EF298F-2725-4A47-B320-F93D05B6AD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0DCDCE-55D1-4B2A-93B0-B6C451C7D6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419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endParaRPr lang="en-US"/>
          </a:p>
        </p:txBody>
      </p:sp>
      <p:sp>
        <p:nvSpPr>
          <p:cNvPr id="264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endParaRPr lang="en-US"/>
          </a:p>
        </p:txBody>
      </p:sp>
      <p:sp>
        <p:nvSpPr>
          <p:cNvPr id="264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fld id="{140EE485-CE5E-4E34-992E-A3F77516D83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narfe.org/"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wmf"/><Relationship Id="rId10" Type="http://schemas.openxmlformats.org/officeDocument/2006/relationships/image" Target="../media/image20.png"/><Relationship Id="rId4" Type="http://schemas.openxmlformats.org/officeDocument/2006/relationships/hyperlink" Target="http://www.narfewa.net/"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57400" y="1828800"/>
            <a:ext cx="6400800" cy="2209800"/>
          </a:xfrm>
        </p:spPr>
        <p:txBody>
          <a:bodyPr/>
          <a:lstStyle/>
          <a:p>
            <a:r>
              <a:rPr lang="en-US" sz="4800">
                <a:solidFill>
                  <a:srgbClr val="FFFF00"/>
                </a:solidFill>
              </a:rPr>
              <a:t>THE NARFE CHAPTER</a:t>
            </a:r>
          </a:p>
        </p:txBody>
      </p:sp>
      <p:sp>
        <p:nvSpPr>
          <p:cNvPr id="2051" name="Rectangle 3"/>
          <p:cNvSpPr>
            <a:spLocks noGrp="1" noChangeArrowheads="1"/>
          </p:cNvSpPr>
          <p:nvPr>
            <p:ph type="subTitle" idx="1"/>
          </p:nvPr>
        </p:nvSpPr>
        <p:spPr>
          <a:xfrm>
            <a:off x="1219200" y="3733800"/>
            <a:ext cx="7162800" cy="1752600"/>
          </a:xfrm>
        </p:spPr>
        <p:txBody>
          <a:bodyPr/>
          <a:lstStyle/>
          <a:p>
            <a:r>
              <a:rPr lang="en-US" sz="3600"/>
              <a:t> </a:t>
            </a:r>
            <a:r>
              <a:rPr lang="en-US" sz="4100" b="1"/>
              <a:t>Chapter Leadership – 101</a:t>
            </a:r>
          </a:p>
          <a:p>
            <a:r>
              <a:rPr lang="en-US" sz="3400" b="1"/>
              <a:t>Orientation and Training</a:t>
            </a:r>
          </a:p>
          <a:p>
            <a:endParaRPr lang="en-US" sz="3400"/>
          </a:p>
        </p:txBody>
      </p:sp>
      <p:pic>
        <p:nvPicPr>
          <p:cNvPr id="2052" name="Picture 4" descr="newseal"/>
          <p:cNvPicPr>
            <a:picLocks noChangeAspect="1" noChangeArrowheads="1"/>
          </p:cNvPicPr>
          <p:nvPr/>
        </p:nvPicPr>
        <p:blipFill>
          <a:blip r:embed="rId3" cstate="print"/>
          <a:srcRect/>
          <a:stretch>
            <a:fillRect/>
          </a:stretch>
        </p:blipFill>
        <p:spPr bwMode="auto">
          <a:xfrm>
            <a:off x="457200" y="381000"/>
            <a:ext cx="2114550" cy="21145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4800">
                <a:solidFill>
                  <a:srgbClr val="FFFF00"/>
                </a:solidFill>
              </a:rPr>
              <a:t>Other duties</a:t>
            </a:r>
          </a:p>
        </p:txBody>
      </p:sp>
      <p:sp>
        <p:nvSpPr>
          <p:cNvPr id="124931" name="Rectangle 3"/>
          <p:cNvSpPr>
            <a:spLocks noGrp="1" noChangeArrowheads="1"/>
          </p:cNvSpPr>
          <p:nvPr>
            <p:ph type="body" idx="1"/>
          </p:nvPr>
        </p:nvSpPr>
        <p:spPr>
          <a:xfrm>
            <a:off x="457200" y="2057400"/>
            <a:ext cx="8220075" cy="3554413"/>
          </a:xfrm>
        </p:spPr>
        <p:txBody>
          <a:bodyPr/>
          <a:lstStyle/>
          <a:p>
            <a:r>
              <a:rPr lang="en-US"/>
              <a:t>Establish an executive committee, as appropriate, either by election or appointment per chapter bylaws</a:t>
            </a:r>
          </a:p>
          <a:p>
            <a:r>
              <a:rPr lang="en-US"/>
              <a:t>Appoint a nominating committee (unless elected)</a:t>
            </a:r>
          </a:p>
          <a:p>
            <a:r>
              <a:rPr lang="en-US"/>
              <a:t>Appoint other officers and standing committees as required or needed</a:t>
            </a:r>
          </a:p>
          <a:p>
            <a:endParaRPr lang="en-US"/>
          </a:p>
          <a:p>
            <a:endParaRPr lang="en-US"/>
          </a:p>
        </p:txBody>
      </p:sp>
      <p:pic>
        <p:nvPicPr>
          <p:cNvPr id="124932" name="Picture 4" descr="MCj02308240000[1]"/>
          <p:cNvPicPr>
            <a:picLocks noChangeAspect="1" noChangeArrowheads="1"/>
          </p:cNvPicPr>
          <p:nvPr/>
        </p:nvPicPr>
        <p:blipFill>
          <a:blip r:embed="rId3" cstate="print"/>
          <a:srcRect/>
          <a:stretch>
            <a:fillRect/>
          </a:stretch>
        </p:blipFill>
        <p:spPr bwMode="auto">
          <a:xfrm>
            <a:off x="6705600" y="152400"/>
            <a:ext cx="1898650" cy="20050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304800"/>
            <a:ext cx="8229600" cy="1371600"/>
          </a:xfrm>
        </p:spPr>
        <p:txBody>
          <a:bodyPr/>
          <a:lstStyle/>
          <a:p>
            <a:r>
              <a:rPr lang="en-US">
                <a:solidFill>
                  <a:srgbClr val="FFFF00"/>
                </a:solidFill>
              </a:rPr>
              <a:t>Set meeting agendas</a:t>
            </a:r>
          </a:p>
        </p:txBody>
      </p:sp>
      <p:sp>
        <p:nvSpPr>
          <p:cNvPr id="132099" name="Rectangle 3"/>
          <p:cNvSpPr>
            <a:spLocks noGrp="1" noChangeArrowheads="1"/>
          </p:cNvSpPr>
          <p:nvPr>
            <p:ph type="body" idx="1"/>
          </p:nvPr>
        </p:nvSpPr>
        <p:spPr>
          <a:xfrm>
            <a:off x="381000" y="1828800"/>
            <a:ext cx="8229600" cy="4114800"/>
          </a:xfrm>
        </p:spPr>
        <p:txBody>
          <a:bodyPr/>
          <a:lstStyle/>
          <a:p>
            <a:r>
              <a:rPr lang="en-US" sz="3600"/>
              <a:t>Preside and conduct chapter business in orderly, impartial manner</a:t>
            </a:r>
          </a:p>
          <a:p>
            <a:r>
              <a:rPr lang="en-US" sz="3600"/>
              <a:t>Plan programs that are pertinent, interesting to members and involve them</a:t>
            </a:r>
          </a:p>
          <a:p>
            <a:r>
              <a:rPr lang="en-US" sz="3600"/>
              <a:t>Follow the suggested order of business unless specified in chapter bylaws</a:t>
            </a:r>
          </a:p>
          <a:p>
            <a:endParaRPr lang="en-US" sz="3600"/>
          </a:p>
        </p:txBody>
      </p:sp>
      <p:pic>
        <p:nvPicPr>
          <p:cNvPr id="132102" name="Picture 6" descr="MCj03972380000[1]"/>
          <p:cNvPicPr>
            <a:picLocks noChangeAspect="1" noChangeArrowheads="1"/>
          </p:cNvPicPr>
          <p:nvPr/>
        </p:nvPicPr>
        <p:blipFill>
          <a:blip r:embed="rId3" cstate="print"/>
          <a:srcRect/>
          <a:stretch>
            <a:fillRect/>
          </a:stretch>
        </p:blipFill>
        <p:spPr bwMode="auto">
          <a:xfrm>
            <a:off x="6629400" y="0"/>
            <a:ext cx="2036763" cy="18970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solidFill>
                  <a:srgbClr val="FFFF00"/>
                </a:solidFill>
              </a:rPr>
              <a:t>Suggested Order of Business</a:t>
            </a:r>
          </a:p>
        </p:txBody>
      </p:sp>
      <p:sp>
        <p:nvSpPr>
          <p:cNvPr id="133123" name="Rectangle 3"/>
          <p:cNvSpPr>
            <a:spLocks noGrp="1" noChangeArrowheads="1"/>
          </p:cNvSpPr>
          <p:nvPr>
            <p:ph type="body" idx="1"/>
          </p:nvPr>
        </p:nvSpPr>
        <p:spPr>
          <a:xfrm>
            <a:off x="685800" y="1676400"/>
            <a:ext cx="7926388" cy="3629025"/>
          </a:xfrm>
        </p:spPr>
        <p:txBody>
          <a:bodyPr/>
          <a:lstStyle/>
          <a:p>
            <a:pPr marL="609600" indent="-609600">
              <a:lnSpc>
                <a:spcPct val="80000"/>
              </a:lnSpc>
              <a:buFont typeface="Wingdings" pitchFamily="2" charset="2"/>
              <a:buAutoNum type="arabicPeriod"/>
            </a:pPr>
            <a:r>
              <a:rPr lang="en-US" sz="2600">
                <a:latin typeface="Arial" charset="0"/>
              </a:rPr>
              <a:t>Call to order</a:t>
            </a:r>
          </a:p>
          <a:p>
            <a:pPr marL="609600" indent="-609600">
              <a:lnSpc>
                <a:spcPct val="80000"/>
              </a:lnSpc>
              <a:buFont typeface="Wingdings" pitchFamily="2" charset="2"/>
              <a:buAutoNum type="arabicPeriod"/>
            </a:pPr>
            <a:r>
              <a:rPr lang="en-US" sz="2600">
                <a:latin typeface="Arial" charset="0"/>
              </a:rPr>
              <a:t>Invocation</a:t>
            </a:r>
          </a:p>
          <a:p>
            <a:pPr marL="609600" indent="-609600">
              <a:lnSpc>
                <a:spcPct val="80000"/>
              </a:lnSpc>
              <a:buFont typeface="Wingdings" pitchFamily="2" charset="2"/>
              <a:buAutoNum type="arabicPeriod"/>
            </a:pPr>
            <a:r>
              <a:rPr lang="en-US" sz="2600">
                <a:latin typeface="Arial" charset="0"/>
              </a:rPr>
              <a:t>Pledge of allegiance</a:t>
            </a:r>
          </a:p>
          <a:p>
            <a:pPr marL="609600" indent="-609600">
              <a:lnSpc>
                <a:spcPct val="80000"/>
              </a:lnSpc>
              <a:buFont typeface="Wingdings" pitchFamily="2" charset="2"/>
              <a:buAutoNum type="arabicPeriod"/>
            </a:pPr>
            <a:r>
              <a:rPr lang="en-US" sz="2600">
                <a:latin typeface="Arial" charset="0"/>
              </a:rPr>
              <a:t>Introduction of members and guests</a:t>
            </a:r>
          </a:p>
          <a:p>
            <a:pPr marL="609600" indent="-609600">
              <a:lnSpc>
                <a:spcPct val="80000"/>
              </a:lnSpc>
              <a:buFont typeface="Wingdings" pitchFamily="2" charset="2"/>
              <a:buAutoNum type="arabicPeriod"/>
            </a:pPr>
            <a:r>
              <a:rPr lang="en-US" sz="2600">
                <a:latin typeface="Arial" charset="0"/>
              </a:rPr>
              <a:t>Reading/approval of previous minutes</a:t>
            </a:r>
          </a:p>
          <a:p>
            <a:pPr marL="609600" indent="-609600">
              <a:lnSpc>
                <a:spcPct val="80000"/>
              </a:lnSpc>
              <a:buFont typeface="Wingdings" pitchFamily="2" charset="2"/>
              <a:buAutoNum type="arabicPeriod"/>
            </a:pPr>
            <a:r>
              <a:rPr lang="en-US" sz="2600">
                <a:latin typeface="Arial" charset="0"/>
              </a:rPr>
              <a:t>Treasurer’s report</a:t>
            </a:r>
          </a:p>
          <a:p>
            <a:pPr marL="609600" indent="-609600">
              <a:lnSpc>
                <a:spcPct val="80000"/>
              </a:lnSpc>
              <a:buFont typeface="Wingdings" pitchFamily="2" charset="2"/>
              <a:buAutoNum type="arabicPeriod"/>
            </a:pPr>
            <a:r>
              <a:rPr lang="en-US" sz="2600">
                <a:latin typeface="Arial" charset="0"/>
              </a:rPr>
              <a:t>Officer/committee reports</a:t>
            </a:r>
          </a:p>
          <a:p>
            <a:pPr marL="609600" indent="-609600">
              <a:lnSpc>
                <a:spcPct val="80000"/>
              </a:lnSpc>
              <a:buFont typeface="Wingdings" pitchFamily="2" charset="2"/>
              <a:buAutoNum type="arabicPeriod"/>
            </a:pPr>
            <a:r>
              <a:rPr lang="en-US" sz="2600">
                <a:latin typeface="Arial" charset="0"/>
              </a:rPr>
              <a:t>Unfinished business</a:t>
            </a:r>
          </a:p>
          <a:p>
            <a:pPr marL="609600" indent="-609600">
              <a:lnSpc>
                <a:spcPct val="80000"/>
              </a:lnSpc>
              <a:buFont typeface="Wingdings" pitchFamily="2" charset="2"/>
              <a:buAutoNum type="arabicPeriod"/>
            </a:pPr>
            <a:r>
              <a:rPr lang="en-US" sz="2600">
                <a:latin typeface="Arial" charset="0"/>
              </a:rPr>
              <a:t>New business</a:t>
            </a:r>
          </a:p>
          <a:p>
            <a:pPr marL="609600" indent="-609600">
              <a:lnSpc>
                <a:spcPct val="80000"/>
              </a:lnSpc>
              <a:buFont typeface="Wingdings" pitchFamily="2" charset="2"/>
              <a:buAutoNum type="arabicPeriod"/>
            </a:pPr>
            <a:r>
              <a:rPr lang="en-US" sz="2600">
                <a:latin typeface="Arial" charset="0"/>
              </a:rPr>
              <a:t>Announcements and appointments</a:t>
            </a:r>
          </a:p>
          <a:p>
            <a:pPr marL="609600" indent="-609600">
              <a:lnSpc>
                <a:spcPct val="80000"/>
              </a:lnSpc>
              <a:buFont typeface="Wingdings" pitchFamily="2" charset="2"/>
              <a:buAutoNum type="arabicPeriod"/>
            </a:pPr>
            <a:r>
              <a:rPr lang="en-US" sz="2600">
                <a:latin typeface="Arial" charset="0"/>
              </a:rPr>
              <a:t>Program, i.e. speaker, entertainment, etc.</a:t>
            </a:r>
          </a:p>
          <a:p>
            <a:pPr marL="609600" indent="-609600">
              <a:lnSpc>
                <a:spcPct val="80000"/>
              </a:lnSpc>
              <a:buFont typeface="Wingdings" pitchFamily="2" charset="2"/>
              <a:buAutoNum type="arabicPeriod"/>
            </a:pPr>
            <a:r>
              <a:rPr lang="en-US" sz="2600">
                <a:latin typeface="Arial" charset="0"/>
              </a:rPr>
              <a:t>Adjournment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685800"/>
            <a:ext cx="6400800" cy="1066800"/>
          </a:xfrm>
        </p:spPr>
        <p:txBody>
          <a:bodyPr/>
          <a:lstStyle/>
          <a:p>
            <a:r>
              <a:rPr lang="en-US">
                <a:solidFill>
                  <a:srgbClr val="FFFF00"/>
                </a:solidFill>
              </a:rPr>
              <a:t>Controlling the Meetings</a:t>
            </a:r>
          </a:p>
        </p:txBody>
      </p:sp>
      <p:sp>
        <p:nvSpPr>
          <p:cNvPr id="134147" name="Rectangle 3"/>
          <p:cNvSpPr>
            <a:spLocks noGrp="1" noChangeArrowheads="1"/>
          </p:cNvSpPr>
          <p:nvPr>
            <p:ph type="body" idx="1"/>
          </p:nvPr>
        </p:nvSpPr>
        <p:spPr>
          <a:xfrm>
            <a:off x="381000" y="1981200"/>
            <a:ext cx="8534400" cy="4876800"/>
          </a:xfrm>
        </p:spPr>
        <p:txBody>
          <a:bodyPr/>
          <a:lstStyle/>
          <a:p>
            <a:r>
              <a:rPr lang="en-US"/>
              <a:t>Always have a written agenda and </a:t>
            </a:r>
          </a:p>
          <a:p>
            <a:pPr>
              <a:buFont typeface="Wingdings" pitchFamily="2" charset="2"/>
              <a:buNone/>
            </a:pPr>
            <a:r>
              <a:rPr lang="en-US"/>
              <a:t>   keep to the order of business</a:t>
            </a:r>
          </a:p>
          <a:p>
            <a:r>
              <a:rPr lang="en-US"/>
              <a:t>Allow members to share thoughts but keep to the overall purpose of meeting</a:t>
            </a:r>
          </a:p>
          <a:p>
            <a:r>
              <a:rPr lang="en-US"/>
              <a:t>Apply rules uniformly so timely decisions can be made</a:t>
            </a:r>
          </a:p>
          <a:p>
            <a:r>
              <a:rPr lang="en-US"/>
              <a:t>Give opportunity for all comments so long as they remains useful and constructive</a:t>
            </a:r>
          </a:p>
          <a:p>
            <a:pPr>
              <a:buFont typeface="Wingdings" pitchFamily="2" charset="2"/>
              <a:buNone/>
            </a:pPr>
            <a:endParaRPr lang="en-US"/>
          </a:p>
        </p:txBody>
      </p:sp>
      <p:pic>
        <p:nvPicPr>
          <p:cNvPr id="134169" name="Picture 25" descr="MCj02332510000[1]"/>
          <p:cNvPicPr>
            <a:picLocks noChangeAspect="1" noChangeArrowheads="1"/>
          </p:cNvPicPr>
          <p:nvPr/>
        </p:nvPicPr>
        <p:blipFill>
          <a:blip r:embed="rId3" cstate="print"/>
          <a:srcRect/>
          <a:stretch>
            <a:fillRect/>
          </a:stretch>
        </p:blipFill>
        <p:spPr bwMode="auto">
          <a:xfrm>
            <a:off x="6705600" y="228600"/>
            <a:ext cx="2141538" cy="2122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43200" y="457200"/>
            <a:ext cx="6172200" cy="990600"/>
          </a:xfrm>
        </p:spPr>
        <p:txBody>
          <a:bodyPr/>
          <a:lstStyle/>
          <a:p>
            <a:r>
              <a:rPr lang="en-US">
                <a:solidFill>
                  <a:srgbClr val="FFFF00"/>
                </a:solidFill>
              </a:rPr>
              <a:t>Controlling the Meetings</a:t>
            </a:r>
          </a:p>
        </p:txBody>
      </p:sp>
      <p:sp>
        <p:nvSpPr>
          <p:cNvPr id="135171" name="Rectangle 3"/>
          <p:cNvSpPr>
            <a:spLocks noGrp="1" noChangeArrowheads="1"/>
          </p:cNvSpPr>
          <p:nvPr>
            <p:ph type="body" idx="1"/>
          </p:nvPr>
        </p:nvSpPr>
        <p:spPr>
          <a:xfrm>
            <a:off x="381000" y="1981200"/>
            <a:ext cx="8229600" cy="4876800"/>
          </a:xfrm>
        </p:spPr>
        <p:txBody>
          <a:bodyPr/>
          <a:lstStyle/>
          <a:p>
            <a:r>
              <a:rPr lang="en-US" sz="2600">
                <a:latin typeface="Arial" charset="0"/>
              </a:rPr>
              <a:t>Handle discussions in orderly manner:</a:t>
            </a:r>
          </a:p>
          <a:p>
            <a:pPr lvl="1"/>
            <a:r>
              <a:rPr lang="en-US" sz="2600">
                <a:latin typeface="Arial" charset="0"/>
              </a:rPr>
              <a:t>Each person has chance to speak</a:t>
            </a:r>
          </a:p>
          <a:p>
            <a:pPr lvl="1"/>
            <a:r>
              <a:rPr lang="en-US" sz="2600">
                <a:latin typeface="Arial" charset="0"/>
              </a:rPr>
              <a:t>Keep all speakers to rules of order and to the question</a:t>
            </a:r>
          </a:p>
          <a:p>
            <a:pPr lvl="1"/>
            <a:r>
              <a:rPr lang="en-US" sz="2600">
                <a:latin typeface="Arial" charset="0"/>
              </a:rPr>
              <a:t>Give pro and con speakers equal opportunities</a:t>
            </a:r>
          </a:p>
          <a:p>
            <a:pPr lvl="1"/>
            <a:r>
              <a:rPr lang="en-US" sz="2600">
                <a:latin typeface="Arial" charset="0"/>
              </a:rPr>
              <a:t>State each motion before discussion and vote</a:t>
            </a:r>
          </a:p>
          <a:p>
            <a:pPr lvl="1"/>
            <a:r>
              <a:rPr lang="en-US" sz="2600">
                <a:latin typeface="Arial" charset="0"/>
              </a:rPr>
              <a:t>President votes when it won’t affect outcome or when vote is by ballot</a:t>
            </a:r>
          </a:p>
          <a:p>
            <a:pPr lvl="1"/>
            <a:r>
              <a:rPr lang="en-US" sz="2600">
                <a:latin typeface="Arial" charset="0"/>
              </a:rPr>
              <a:t>Be familiar with parliamentary procedures </a:t>
            </a:r>
          </a:p>
          <a:p>
            <a:endParaRPr lang="en-US" sz="2600">
              <a:latin typeface="Arial" charset="0"/>
            </a:endParaRPr>
          </a:p>
        </p:txBody>
      </p:sp>
      <p:pic>
        <p:nvPicPr>
          <p:cNvPr id="135177" name="Picture 9" descr="MCBD06990_0000[1]"/>
          <p:cNvPicPr>
            <a:picLocks noChangeAspect="1" noChangeArrowheads="1"/>
          </p:cNvPicPr>
          <p:nvPr/>
        </p:nvPicPr>
        <p:blipFill>
          <a:blip r:embed="rId3" cstate="print"/>
          <a:srcRect/>
          <a:stretch>
            <a:fillRect/>
          </a:stretch>
        </p:blipFill>
        <p:spPr bwMode="auto">
          <a:xfrm>
            <a:off x="381000" y="304800"/>
            <a:ext cx="1981200" cy="1682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219200"/>
            <a:ext cx="8229600" cy="1371600"/>
          </a:xfrm>
        </p:spPr>
        <p:txBody>
          <a:bodyPr/>
          <a:lstStyle/>
          <a:p>
            <a:r>
              <a:rPr lang="en-US" sz="7200">
                <a:solidFill>
                  <a:srgbClr val="FFFF00"/>
                </a:solidFill>
              </a:rPr>
              <a:t>CHAPTER </a:t>
            </a:r>
            <a:br>
              <a:rPr lang="en-US" sz="7200">
                <a:solidFill>
                  <a:srgbClr val="FFFF00"/>
                </a:solidFill>
              </a:rPr>
            </a:br>
            <a:r>
              <a:rPr lang="en-US" sz="7200">
                <a:solidFill>
                  <a:srgbClr val="FFFF00"/>
                </a:solidFill>
              </a:rPr>
              <a:t>VICE-PRESIDENT</a:t>
            </a:r>
          </a:p>
        </p:txBody>
      </p:sp>
      <p:pic>
        <p:nvPicPr>
          <p:cNvPr id="137220" name="Picture 4" descr="j0233018"/>
          <p:cNvPicPr>
            <a:picLocks noChangeAspect="1" noChangeArrowheads="1"/>
          </p:cNvPicPr>
          <p:nvPr/>
        </p:nvPicPr>
        <p:blipFill>
          <a:blip r:embed="rId3" cstate="print"/>
          <a:srcRect/>
          <a:stretch>
            <a:fillRect/>
          </a:stretch>
        </p:blipFill>
        <p:spPr bwMode="auto">
          <a:xfrm>
            <a:off x="3124200" y="3200400"/>
            <a:ext cx="2574925" cy="26146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4000">
                <a:solidFill>
                  <a:srgbClr val="FFFF00"/>
                </a:solidFill>
              </a:rPr>
              <a:t>What does the Vice-President do?</a:t>
            </a:r>
          </a:p>
        </p:txBody>
      </p:sp>
      <p:sp>
        <p:nvSpPr>
          <p:cNvPr id="138243" name="Rectangle 3"/>
          <p:cNvSpPr>
            <a:spLocks noGrp="1" noChangeArrowheads="1"/>
          </p:cNvSpPr>
          <p:nvPr>
            <p:ph type="body" idx="1"/>
          </p:nvPr>
        </p:nvSpPr>
        <p:spPr>
          <a:xfrm>
            <a:off x="228600" y="1828800"/>
            <a:ext cx="8229600" cy="4495800"/>
          </a:xfrm>
        </p:spPr>
        <p:txBody>
          <a:bodyPr/>
          <a:lstStyle/>
          <a:p>
            <a:r>
              <a:rPr lang="en-US" sz="2800"/>
              <a:t>Supports and backs up the president</a:t>
            </a:r>
          </a:p>
          <a:p>
            <a:r>
              <a:rPr lang="en-US" sz="2800"/>
              <a:t>Be prepared to assume responsibilities </a:t>
            </a:r>
          </a:p>
          <a:p>
            <a:pPr>
              <a:buFont typeface="Wingdings" pitchFamily="2" charset="2"/>
              <a:buNone/>
            </a:pPr>
            <a:r>
              <a:rPr lang="en-US" sz="2800"/>
              <a:t>    and function of president, if needed</a:t>
            </a:r>
          </a:p>
          <a:p>
            <a:r>
              <a:rPr lang="en-US" sz="2800"/>
              <a:t>May be called upon to perform other duties, as assigned </a:t>
            </a:r>
          </a:p>
          <a:p>
            <a:r>
              <a:rPr lang="en-US" sz="2800"/>
              <a:t>May have a first and second vice, if warranted</a:t>
            </a:r>
          </a:p>
          <a:p>
            <a:r>
              <a:rPr lang="en-US" sz="2800"/>
              <a:t>Be familiar with chapter operations and duties and responsibilities of other officers/committees</a:t>
            </a:r>
          </a:p>
        </p:txBody>
      </p:sp>
      <p:pic>
        <p:nvPicPr>
          <p:cNvPr id="138257" name="Picture 17" descr="MCj02314450000[1]"/>
          <p:cNvPicPr>
            <a:picLocks noChangeAspect="1" noChangeArrowheads="1"/>
          </p:cNvPicPr>
          <p:nvPr/>
        </p:nvPicPr>
        <p:blipFill>
          <a:blip r:embed="rId3" cstate="print"/>
          <a:srcRect/>
          <a:stretch>
            <a:fillRect/>
          </a:stretch>
        </p:blipFill>
        <p:spPr bwMode="auto">
          <a:xfrm>
            <a:off x="6934200" y="1600200"/>
            <a:ext cx="1741488" cy="1752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219200"/>
            <a:ext cx="8229600" cy="1371600"/>
          </a:xfrm>
        </p:spPr>
        <p:txBody>
          <a:bodyPr/>
          <a:lstStyle/>
          <a:p>
            <a:r>
              <a:rPr lang="en-US" sz="7200">
                <a:solidFill>
                  <a:srgbClr val="FFFF00"/>
                </a:solidFill>
              </a:rPr>
              <a:t>CHAPTER </a:t>
            </a:r>
            <a:br>
              <a:rPr lang="en-US" sz="7200">
                <a:solidFill>
                  <a:srgbClr val="FFFF00"/>
                </a:solidFill>
              </a:rPr>
            </a:br>
            <a:r>
              <a:rPr lang="en-US" sz="7200">
                <a:solidFill>
                  <a:srgbClr val="FFFF00"/>
                </a:solidFill>
              </a:rPr>
              <a:t>TREASURER</a:t>
            </a:r>
          </a:p>
        </p:txBody>
      </p:sp>
      <p:pic>
        <p:nvPicPr>
          <p:cNvPr id="140295" name="Picture 7" descr="MCj04291650000[1]"/>
          <p:cNvPicPr>
            <a:picLocks noChangeAspect="1" noChangeArrowheads="1"/>
          </p:cNvPicPr>
          <p:nvPr/>
        </p:nvPicPr>
        <p:blipFill>
          <a:blip r:embed="rId3" cstate="print"/>
          <a:srcRect/>
          <a:stretch>
            <a:fillRect/>
          </a:stretch>
        </p:blipFill>
        <p:spPr bwMode="auto">
          <a:xfrm>
            <a:off x="4724400" y="3657600"/>
            <a:ext cx="2514600" cy="2235200"/>
          </a:xfrm>
          <a:prstGeom prst="rect">
            <a:avLst/>
          </a:prstGeom>
          <a:noFill/>
        </p:spPr>
      </p:pic>
      <p:pic>
        <p:nvPicPr>
          <p:cNvPr id="140298" name="Picture 10" descr="MCj02120710000[1]"/>
          <p:cNvPicPr>
            <a:picLocks noChangeAspect="1" noChangeArrowheads="1"/>
          </p:cNvPicPr>
          <p:nvPr/>
        </p:nvPicPr>
        <p:blipFill>
          <a:blip r:embed="rId4" cstate="print"/>
          <a:srcRect/>
          <a:stretch>
            <a:fillRect/>
          </a:stretch>
        </p:blipFill>
        <p:spPr bwMode="auto">
          <a:xfrm>
            <a:off x="1287463" y="3581400"/>
            <a:ext cx="2224087" cy="2286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838200" y="609600"/>
            <a:ext cx="6248400" cy="1066800"/>
          </a:xfrm>
        </p:spPr>
        <p:txBody>
          <a:bodyPr/>
          <a:lstStyle/>
          <a:p>
            <a:r>
              <a:rPr lang="en-US" sz="4000">
                <a:solidFill>
                  <a:srgbClr val="FFFF00"/>
                </a:solidFill>
              </a:rPr>
              <a:t>The Treasurer’s Roles</a:t>
            </a:r>
            <a:br>
              <a:rPr lang="en-US" sz="4000">
                <a:solidFill>
                  <a:srgbClr val="FFFF00"/>
                </a:solidFill>
              </a:rPr>
            </a:br>
            <a:r>
              <a:rPr lang="en-US" sz="4000">
                <a:solidFill>
                  <a:srgbClr val="FFFF00"/>
                </a:solidFill>
              </a:rPr>
              <a:t>and Responsibilities</a:t>
            </a:r>
            <a:br>
              <a:rPr lang="en-US" sz="4000">
                <a:solidFill>
                  <a:srgbClr val="FFFF00"/>
                </a:solidFill>
              </a:rPr>
            </a:br>
            <a:endParaRPr lang="en-US" sz="4000">
              <a:solidFill>
                <a:srgbClr val="FFFF00"/>
              </a:solidFill>
            </a:endParaRPr>
          </a:p>
        </p:txBody>
      </p:sp>
      <p:sp>
        <p:nvSpPr>
          <p:cNvPr id="141315" name="Rectangle 3"/>
          <p:cNvSpPr>
            <a:spLocks noGrp="1" noChangeArrowheads="1"/>
          </p:cNvSpPr>
          <p:nvPr>
            <p:ph type="body" idx="1"/>
          </p:nvPr>
        </p:nvSpPr>
        <p:spPr>
          <a:xfrm>
            <a:off x="228600" y="2133600"/>
            <a:ext cx="8229600" cy="4114800"/>
          </a:xfrm>
        </p:spPr>
        <p:txBody>
          <a:bodyPr/>
          <a:lstStyle/>
          <a:p>
            <a:pPr>
              <a:lnSpc>
                <a:spcPct val="90000"/>
              </a:lnSpc>
            </a:pPr>
            <a:r>
              <a:rPr lang="en-US" sz="2800"/>
              <a:t>Keeps all financial records accurate and current.</a:t>
            </a:r>
          </a:p>
          <a:p>
            <a:pPr lvl="1">
              <a:lnSpc>
                <a:spcPct val="90000"/>
              </a:lnSpc>
            </a:pPr>
            <a:r>
              <a:rPr lang="en-US" sz="2400"/>
              <a:t>Receives chapter dues from HQ and collects chapter dues from social/associate members  and other monies owed or collected by chapter</a:t>
            </a:r>
          </a:p>
          <a:p>
            <a:pPr lvl="1">
              <a:lnSpc>
                <a:spcPct val="90000"/>
              </a:lnSpc>
              <a:buFont typeface="Wingdings" pitchFamily="2" charset="2"/>
              <a:buNone/>
            </a:pPr>
            <a:endParaRPr lang="en-US" sz="2400"/>
          </a:p>
          <a:p>
            <a:pPr lvl="1">
              <a:lnSpc>
                <a:spcPct val="90000"/>
              </a:lnSpc>
            </a:pPr>
            <a:r>
              <a:rPr lang="en-US" sz="2400"/>
              <a:t>Review direct deposits of dues from National Office and deposit any other funds received</a:t>
            </a:r>
          </a:p>
          <a:p>
            <a:pPr lvl="1">
              <a:lnSpc>
                <a:spcPct val="90000"/>
              </a:lnSpc>
              <a:buFont typeface="Wingdings" pitchFamily="2" charset="2"/>
              <a:buNone/>
            </a:pPr>
            <a:endParaRPr lang="en-US" sz="2400"/>
          </a:p>
          <a:p>
            <a:pPr lvl="1">
              <a:lnSpc>
                <a:spcPct val="90000"/>
              </a:lnSpc>
            </a:pPr>
            <a:r>
              <a:rPr lang="en-US" sz="2400"/>
              <a:t>Disburses funds as directed by President, Exec committee or  chapter’s bylaws and policies</a:t>
            </a:r>
          </a:p>
          <a:p>
            <a:pPr lvl="1">
              <a:lnSpc>
                <a:spcPct val="90000"/>
              </a:lnSpc>
            </a:pPr>
            <a:endParaRPr lang="en-US" sz="2400"/>
          </a:p>
        </p:txBody>
      </p:sp>
      <p:pic>
        <p:nvPicPr>
          <p:cNvPr id="141316" name="Picture 4" descr="MCj01298660000[1]"/>
          <p:cNvPicPr>
            <a:picLocks noChangeAspect="1" noChangeArrowheads="1"/>
          </p:cNvPicPr>
          <p:nvPr/>
        </p:nvPicPr>
        <p:blipFill>
          <a:blip r:embed="rId3" cstate="print"/>
          <a:srcRect/>
          <a:stretch>
            <a:fillRect/>
          </a:stretch>
        </p:blipFill>
        <p:spPr bwMode="auto">
          <a:xfrm>
            <a:off x="6705600" y="152400"/>
            <a:ext cx="2157413" cy="21574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0"/>
            <a:ext cx="8229600" cy="1371600"/>
          </a:xfrm>
        </p:spPr>
        <p:txBody>
          <a:bodyPr/>
          <a:lstStyle/>
          <a:p>
            <a:r>
              <a:rPr lang="en-US">
                <a:solidFill>
                  <a:srgbClr val="FFFF00"/>
                </a:solidFill>
              </a:rPr>
              <a:t>Treasurer’s Role (Cont’d)</a:t>
            </a:r>
          </a:p>
        </p:txBody>
      </p:sp>
      <p:sp>
        <p:nvSpPr>
          <p:cNvPr id="142339" name="Rectangle 3"/>
          <p:cNvSpPr>
            <a:spLocks noGrp="1" noChangeArrowheads="1"/>
          </p:cNvSpPr>
          <p:nvPr>
            <p:ph type="body" idx="1"/>
          </p:nvPr>
        </p:nvSpPr>
        <p:spPr>
          <a:xfrm>
            <a:off x="457200" y="1600200"/>
            <a:ext cx="8382000" cy="5257800"/>
          </a:xfrm>
        </p:spPr>
        <p:txBody>
          <a:bodyPr/>
          <a:lstStyle/>
          <a:p>
            <a:r>
              <a:rPr lang="en-US"/>
              <a:t>Makes financial reports each meeting </a:t>
            </a:r>
            <a:r>
              <a:rPr lang="en-US" sz="2800"/>
              <a:t>(F-38)</a:t>
            </a:r>
          </a:p>
          <a:p>
            <a:r>
              <a:rPr lang="en-US"/>
              <a:t>Reconciles membership records and dues paid</a:t>
            </a:r>
          </a:p>
          <a:p>
            <a:r>
              <a:rPr lang="en-US"/>
              <a:t>Prepares budgets and financial reports</a:t>
            </a:r>
          </a:p>
          <a:p>
            <a:r>
              <a:rPr lang="en-US"/>
              <a:t>Forwards national/chapter dues from new members to national treasurer, if needed</a:t>
            </a:r>
          </a:p>
          <a:p>
            <a:pPr lvl="1"/>
            <a:r>
              <a:rPr lang="en-US"/>
              <a:t>Use F-16 - Dues Transmittal Sheet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381000"/>
            <a:ext cx="8229600" cy="685800"/>
          </a:xfrm>
        </p:spPr>
        <p:txBody>
          <a:bodyPr/>
          <a:lstStyle/>
          <a:p>
            <a:r>
              <a:rPr lang="en-US" sz="4000">
                <a:solidFill>
                  <a:srgbClr val="FFFF00"/>
                </a:solidFill>
              </a:rPr>
              <a:t>Resources to Help You Begin</a:t>
            </a:r>
          </a:p>
        </p:txBody>
      </p:sp>
      <p:pic>
        <p:nvPicPr>
          <p:cNvPr id="164868" name="Picture 4"/>
          <p:cNvPicPr>
            <a:picLocks noChangeAspect="1" noChangeArrowheads="1"/>
          </p:cNvPicPr>
          <p:nvPr/>
        </p:nvPicPr>
        <p:blipFill>
          <a:blip r:embed="rId4" cstate="print"/>
          <a:srcRect/>
          <a:stretch>
            <a:fillRect/>
          </a:stretch>
        </p:blipFill>
        <p:spPr bwMode="auto">
          <a:xfrm>
            <a:off x="838200" y="2362200"/>
            <a:ext cx="3657600" cy="1054100"/>
          </a:xfrm>
          <a:prstGeom prst="rect">
            <a:avLst/>
          </a:prstGeom>
          <a:noFill/>
          <a:ln w="9525">
            <a:noFill/>
            <a:miter lim="800000"/>
            <a:headEnd/>
            <a:tailEnd/>
          </a:ln>
          <a:effectLst/>
        </p:spPr>
      </p:pic>
      <p:sp>
        <p:nvSpPr>
          <p:cNvPr id="164869" name="Text Box 5"/>
          <p:cNvSpPr txBox="1">
            <a:spLocks noChangeArrowheads="1"/>
          </p:cNvSpPr>
          <p:nvPr/>
        </p:nvSpPr>
        <p:spPr bwMode="auto">
          <a:xfrm>
            <a:off x="1981200" y="3352800"/>
            <a:ext cx="1509713" cy="457200"/>
          </a:xfrm>
          <a:prstGeom prst="rect">
            <a:avLst/>
          </a:prstGeom>
          <a:noFill/>
          <a:ln w="9525">
            <a:noFill/>
            <a:miter lim="800000"/>
            <a:headEnd/>
            <a:tailEnd/>
          </a:ln>
          <a:effectLst/>
        </p:spPr>
        <p:txBody>
          <a:bodyPr wrap="none">
            <a:spAutoFit/>
          </a:bodyPr>
          <a:lstStyle/>
          <a:p>
            <a:r>
              <a:rPr lang="en-US" b="0">
                <a:latin typeface="Arial" charset="0"/>
              </a:rPr>
              <a:t>           </a:t>
            </a:r>
            <a:r>
              <a:rPr lang="en-US" sz="2400">
                <a:latin typeface="Arial" charset="0"/>
              </a:rPr>
              <a:t>F-54</a:t>
            </a:r>
          </a:p>
        </p:txBody>
      </p:sp>
      <p:pic>
        <p:nvPicPr>
          <p:cNvPr id="164870" name="Picture 6"/>
          <p:cNvPicPr>
            <a:picLocks noChangeAspect="1" noChangeArrowheads="1"/>
          </p:cNvPicPr>
          <p:nvPr/>
        </p:nvPicPr>
        <p:blipFill>
          <a:blip r:embed="rId5" cstate="print"/>
          <a:srcRect/>
          <a:stretch>
            <a:fillRect/>
          </a:stretch>
        </p:blipFill>
        <p:spPr bwMode="auto">
          <a:xfrm>
            <a:off x="4800600" y="2438400"/>
            <a:ext cx="3886200" cy="914400"/>
          </a:xfrm>
          <a:prstGeom prst="rect">
            <a:avLst/>
          </a:prstGeom>
          <a:noFill/>
          <a:ln w="9525">
            <a:noFill/>
            <a:miter lim="800000"/>
            <a:headEnd/>
            <a:tailEnd/>
          </a:ln>
          <a:effectLst/>
        </p:spPr>
      </p:pic>
      <p:sp>
        <p:nvSpPr>
          <p:cNvPr id="164871" name="Text Box 7"/>
          <p:cNvSpPr txBox="1">
            <a:spLocks noChangeArrowheads="1"/>
          </p:cNvSpPr>
          <p:nvPr/>
        </p:nvSpPr>
        <p:spPr bwMode="auto">
          <a:xfrm>
            <a:off x="6324600" y="3352800"/>
            <a:ext cx="811213" cy="457200"/>
          </a:xfrm>
          <a:prstGeom prst="rect">
            <a:avLst/>
          </a:prstGeom>
          <a:noFill/>
          <a:ln w="9525">
            <a:noFill/>
            <a:miter lim="800000"/>
            <a:headEnd/>
            <a:tailEnd/>
          </a:ln>
          <a:effectLst/>
        </p:spPr>
        <p:txBody>
          <a:bodyPr wrap="none">
            <a:spAutoFit/>
          </a:bodyPr>
          <a:lstStyle/>
          <a:p>
            <a:r>
              <a:rPr lang="en-US" sz="2400">
                <a:latin typeface="Arial" charset="0"/>
              </a:rPr>
              <a:t>F-55</a:t>
            </a:r>
          </a:p>
        </p:txBody>
      </p:sp>
      <p:pic>
        <p:nvPicPr>
          <p:cNvPr id="164872" name="Picture 8"/>
          <p:cNvPicPr>
            <a:picLocks noChangeAspect="1" noChangeArrowheads="1"/>
          </p:cNvPicPr>
          <p:nvPr/>
        </p:nvPicPr>
        <p:blipFill>
          <a:blip r:embed="rId6" cstate="print"/>
          <a:srcRect/>
          <a:stretch>
            <a:fillRect/>
          </a:stretch>
        </p:blipFill>
        <p:spPr bwMode="auto">
          <a:xfrm>
            <a:off x="609600" y="4038600"/>
            <a:ext cx="4343400" cy="885825"/>
          </a:xfrm>
          <a:prstGeom prst="rect">
            <a:avLst/>
          </a:prstGeom>
          <a:noFill/>
          <a:ln w="9525">
            <a:noFill/>
            <a:miter lim="800000"/>
            <a:headEnd/>
            <a:tailEnd/>
          </a:ln>
          <a:effectLst/>
        </p:spPr>
      </p:pic>
      <p:sp>
        <p:nvSpPr>
          <p:cNvPr id="164874" name="Text Box 10"/>
          <p:cNvSpPr txBox="1">
            <a:spLocks noChangeArrowheads="1"/>
          </p:cNvSpPr>
          <p:nvPr/>
        </p:nvSpPr>
        <p:spPr bwMode="auto">
          <a:xfrm>
            <a:off x="914400" y="1371600"/>
            <a:ext cx="7713663" cy="822325"/>
          </a:xfrm>
          <a:prstGeom prst="rect">
            <a:avLst/>
          </a:prstGeom>
          <a:noFill/>
          <a:ln w="9525">
            <a:noFill/>
            <a:miter lim="800000"/>
            <a:headEnd/>
            <a:tailEnd/>
          </a:ln>
          <a:effectLst/>
        </p:spPr>
        <p:txBody>
          <a:bodyPr>
            <a:spAutoFit/>
          </a:bodyPr>
          <a:lstStyle/>
          <a:p>
            <a:r>
              <a:rPr lang="en-US" sz="2400">
                <a:latin typeface="Arial" charset="0"/>
              </a:rPr>
              <a:t>All available on the NARFE web site in downloadable PDF files or can be ordered on F-18</a:t>
            </a:r>
          </a:p>
        </p:txBody>
      </p:sp>
      <p:sp>
        <p:nvSpPr>
          <p:cNvPr id="164875" name="Text Box 11"/>
          <p:cNvSpPr txBox="1">
            <a:spLocks noChangeArrowheads="1"/>
          </p:cNvSpPr>
          <p:nvPr/>
        </p:nvSpPr>
        <p:spPr bwMode="auto">
          <a:xfrm>
            <a:off x="1981200" y="4905375"/>
            <a:ext cx="811213" cy="457200"/>
          </a:xfrm>
          <a:prstGeom prst="rect">
            <a:avLst/>
          </a:prstGeom>
          <a:noFill/>
          <a:ln w="9525">
            <a:noFill/>
            <a:miter lim="800000"/>
            <a:headEnd/>
            <a:tailEnd/>
          </a:ln>
          <a:effectLst/>
        </p:spPr>
        <p:txBody>
          <a:bodyPr wrap="none">
            <a:spAutoFit/>
          </a:bodyPr>
          <a:lstStyle/>
          <a:p>
            <a:r>
              <a:rPr lang="en-US" sz="2400">
                <a:latin typeface="Arial" charset="0"/>
              </a:rPr>
              <a:t>F-56</a:t>
            </a:r>
          </a:p>
        </p:txBody>
      </p:sp>
      <p:grpSp>
        <p:nvGrpSpPr>
          <p:cNvPr id="164876" name="Group 12"/>
          <p:cNvGrpSpPr>
            <a:grpSpLocks/>
          </p:cNvGrpSpPr>
          <p:nvPr/>
        </p:nvGrpSpPr>
        <p:grpSpPr bwMode="auto">
          <a:xfrm>
            <a:off x="5638800" y="3810000"/>
            <a:ext cx="1752600" cy="2362200"/>
            <a:chOff x="3792" y="432"/>
            <a:chExt cx="1296" cy="1632"/>
          </a:xfrm>
        </p:grpSpPr>
        <p:sp>
          <p:nvSpPr>
            <p:cNvPr id="164877" name="Rectangle 13"/>
            <p:cNvSpPr>
              <a:spLocks noChangeArrowheads="1"/>
            </p:cNvSpPr>
            <p:nvPr/>
          </p:nvSpPr>
          <p:spPr bwMode="auto">
            <a:xfrm>
              <a:off x="3792" y="432"/>
              <a:ext cx="1296" cy="1632"/>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164878" name="Object 14"/>
            <p:cNvGraphicFramePr>
              <a:graphicFrameLocks noChangeAspect="1"/>
            </p:cNvGraphicFramePr>
            <p:nvPr/>
          </p:nvGraphicFramePr>
          <p:xfrm>
            <a:off x="3877" y="480"/>
            <a:ext cx="1115" cy="1548"/>
          </p:xfrm>
          <a:graphic>
            <a:graphicData uri="http://schemas.openxmlformats.org/presentationml/2006/ole">
              <p:oleObj spid="_x0000_s164878" name="Acrobat Document" r:id="rId7" imgW="4663844" imgH="6035563" progId="AcroExch.Document.7">
                <p:embed/>
              </p:oleObj>
            </a:graphicData>
          </a:graphic>
        </p:graphicFrame>
      </p:grpSp>
      <p:sp>
        <p:nvSpPr>
          <p:cNvPr id="164879" name="Text Box 15"/>
          <p:cNvSpPr txBox="1">
            <a:spLocks noChangeArrowheads="1"/>
          </p:cNvSpPr>
          <p:nvPr/>
        </p:nvSpPr>
        <p:spPr bwMode="auto">
          <a:xfrm>
            <a:off x="7680325" y="4383088"/>
            <a:ext cx="811213" cy="457200"/>
          </a:xfrm>
          <a:prstGeom prst="rect">
            <a:avLst/>
          </a:prstGeom>
          <a:noFill/>
          <a:ln w="9525">
            <a:noFill/>
            <a:miter lim="800000"/>
            <a:headEnd/>
            <a:tailEnd/>
          </a:ln>
          <a:effectLst/>
        </p:spPr>
        <p:txBody>
          <a:bodyPr wrap="none">
            <a:spAutoFit/>
          </a:bodyPr>
          <a:lstStyle/>
          <a:p>
            <a:r>
              <a:rPr lang="en-US" sz="2400">
                <a:latin typeface="Arial" charset="0"/>
              </a:rPr>
              <a:t>F-10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0"/>
            <a:ext cx="8229600" cy="1371600"/>
          </a:xfrm>
        </p:spPr>
        <p:txBody>
          <a:bodyPr/>
          <a:lstStyle/>
          <a:p>
            <a:r>
              <a:rPr lang="en-US">
                <a:solidFill>
                  <a:srgbClr val="FFFF00"/>
                </a:solidFill>
              </a:rPr>
              <a:t>Treasurer’s Role (Cont’d)</a:t>
            </a:r>
          </a:p>
        </p:txBody>
      </p:sp>
      <p:sp>
        <p:nvSpPr>
          <p:cNvPr id="272387" name="Rectangle 3"/>
          <p:cNvSpPr>
            <a:spLocks noGrp="1" noChangeArrowheads="1"/>
          </p:cNvSpPr>
          <p:nvPr>
            <p:ph type="body" idx="1"/>
          </p:nvPr>
        </p:nvSpPr>
        <p:spPr>
          <a:xfrm>
            <a:off x="457200" y="1600200"/>
            <a:ext cx="8229600" cy="5257800"/>
          </a:xfrm>
        </p:spPr>
        <p:txBody>
          <a:bodyPr/>
          <a:lstStyle/>
          <a:p>
            <a:r>
              <a:rPr lang="en-US"/>
              <a:t>Disburses special/dedicated funds as soon after collection or as required</a:t>
            </a:r>
          </a:p>
          <a:p>
            <a:r>
              <a:rPr lang="en-US"/>
              <a:t>Arranges with NARFE HQ for direct deposit for chapter checks</a:t>
            </a:r>
          </a:p>
          <a:p>
            <a:r>
              <a:rPr lang="en-US"/>
              <a:t>File annually IRS Form 990-N (postcard) for the chapter</a:t>
            </a:r>
          </a:p>
          <a:p>
            <a:r>
              <a:rPr lang="en-US"/>
              <a:t>Submit quarterly Federation Per Capita Tax</a:t>
            </a:r>
          </a:p>
          <a:p>
            <a:r>
              <a:rPr lang="en-US"/>
              <a:t>Turn over all materials to successor</a:t>
            </a:r>
          </a:p>
          <a:p>
            <a:pPr lvl="1">
              <a:buFont typeface="Wingdings" pitchFamily="2" charset="2"/>
              <a:buNone/>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0" y="457200"/>
            <a:ext cx="8229600" cy="760413"/>
          </a:xfrm>
        </p:spPr>
        <p:txBody>
          <a:bodyPr/>
          <a:lstStyle/>
          <a:p>
            <a:r>
              <a:rPr lang="en-US">
                <a:solidFill>
                  <a:srgbClr val="FFFF00"/>
                </a:solidFill>
              </a:rPr>
              <a:t>             Dues Processing</a:t>
            </a:r>
          </a:p>
        </p:txBody>
      </p:sp>
      <p:sp>
        <p:nvSpPr>
          <p:cNvPr id="143363" name="Rectangle 3"/>
          <p:cNvSpPr>
            <a:spLocks noGrp="1" noChangeArrowheads="1"/>
          </p:cNvSpPr>
          <p:nvPr>
            <p:ph type="body" idx="1"/>
          </p:nvPr>
        </p:nvSpPr>
        <p:spPr>
          <a:xfrm>
            <a:off x="457200" y="1981200"/>
            <a:ext cx="8229600" cy="4876800"/>
          </a:xfrm>
        </p:spPr>
        <p:txBody>
          <a:bodyPr/>
          <a:lstStyle/>
          <a:p>
            <a:pPr>
              <a:lnSpc>
                <a:spcPct val="90000"/>
              </a:lnSpc>
            </a:pPr>
            <a:r>
              <a:rPr lang="en-US"/>
              <a:t>Under the NARFE dues system:</a:t>
            </a:r>
          </a:p>
          <a:p>
            <a:pPr lvl="1">
              <a:lnSpc>
                <a:spcPct val="90000"/>
              </a:lnSpc>
            </a:pPr>
            <a:r>
              <a:rPr lang="en-US"/>
              <a:t>Members pay national/chapter dues directly to National office</a:t>
            </a:r>
          </a:p>
          <a:p>
            <a:pPr lvl="1">
              <a:lnSpc>
                <a:spcPct val="90000"/>
              </a:lnSpc>
            </a:pPr>
            <a:r>
              <a:rPr lang="en-US"/>
              <a:t>National Life Members and Dues Withholding for </a:t>
            </a:r>
            <a:r>
              <a:rPr lang="en-US" u="sng"/>
              <a:t>national dues only</a:t>
            </a:r>
            <a:r>
              <a:rPr lang="en-US"/>
              <a:t> can pay to National Office or directly to chapter</a:t>
            </a:r>
          </a:p>
          <a:p>
            <a:pPr>
              <a:lnSpc>
                <a:spcPct val="90000"/>
              </a:lnSpc>
            </a:pPr>
            <a:r>
              <a:rPr lang="en-US"/>
              <a:t>Any check received by chapter for dues should be forwarded to HQ</a:t>
            </a:r>
          </a:p>
          <a:p>
            <a:pPr>
              <a:lnSpc>
                <a:spcPct val="90000"/>
              </a:lnSpc>
            </a:pPr>
            <a:r>
              <a:rPr lang="en-US"/>
              <a:t>Social and associate member dues can be retained by chapter. </a:t>
            </a:r>
          </a:p>
        </p:txBody>
      </p:sp>
      <p:pic>
        <p:nvPicPr>
          <p:cNvPr id="143368" name="Picture 8" descr="MCj04247840000[1]"/>
          <p:cNvPicPr>
            <a:picLocks noChangeAspect="1" noChangeArrowheads="1"/>
          </p:cNvPicPr>
          <p:nvPr/>
        </p:nvPicPr>
        <p:blipFill>
          <a:blip r:embed="rId3" cstate="print"/>
          <a:srcRect/>
          <a:stretch>
            <a:fillRect/>
          </a:stretch>
        </p:blipFill>
        <p:spPr bwMode="auto">
          <a:xfrm>
            <a:off x="7010400" y="381000"/>
            <a:ext cx="1774825" cy="1631950"/>
          </a:xfrm>
          <a:prstGeom prst="rect">
            <a:avLst/>
          </a:prstGeom>
          <a:noFill/>
        </p:spPr>
      </p:pic>
      <p:pic>
        <p:nvPicPr>
          <p:cNvPr id="143370" name="Picture 10" descr="MCj03632040000[1]"/>
          <p:cNvPicPr>
            <a:picLocks noChangeAspect="1" noChangeArrowheads="1"/>
          </p:cNvPicPr>
          <p:nvPr/>
        </p:nvPicPr>
        <p:blipFill>
          <a:blip r:embed="rId4" cstate="print"/>
          <a:srcRect/>
          <a:stretch>
            <a:fillRect/>
          </a:stretch>
        </p:blipFill>
        <p:spPr bwMode="auto">
          <a:xfrm>
            <a:off x="609600" y="228600"/>
            <a:ext cx="1811338" cy="16906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360613" y="381000"/>
            <a:ext cx="6326187" cy="1371600"/>
          </a:xfrm>
        </p:spPr>
        <p:txBody>
          <a:bodyPr/>
          <a:lstStyle/>
          <a:p>
            <a:r>
              <a:rPr lang="en-US" sz="3600" b="1">
                <a:solidFill>
                  <a:srgbClr val="FFFF00"/>
                </a:solidFill>
              </a:rPr>
              <a:t>What tools do you need to do your job?</a:t>
            </a:r>
          </a:p>
        </p:txBody>
      </p:sp>
      <p:sp>
        <p:nvSpPr>
          <p:cNvPr id="146435" name="Rectangle 3"/>
          <p:cNvSpPr>
            <a:spLocks noGrp="1" noChangeArrowheads="1"/>
          </p:cNvSpPr>
          <p:nvPr>
            <p:ph type="body" idx="1"/>
          </p:nvPr>
        </p:nvSpPr>
        <p:spPr>
          <a:xfrm>
            <a:off x="457200" y="1981200"/>
            <a:ext cx="8229600" cy="4572000"/>
          </a:xfrm>
        </p:spPr>
        <p:txBody>
          <a:bodyPr/>
          <a:lstStyle/>
          <a:p>
            <a:r>
              <a:rPr lang="en-US" sz="2800"/>
              <a:t>F-38 – Treasurer’s Monthly Report</a:t>
            </a:r>
          </a:p>
          <a:p>
            <a:r>
              <a:rPr lang="en-US" sz="2800"/>
              <a:t>F-16 and F-16R – Dues Transmittal Sheet</a:t>
            </a:r>
          </a:p>
          <a:p>
            <a:r>
              <a:rPr lang="en-US" sz="2800"/>
              <a:t>Journal or ledger</a:t>
            </a:r>
          </a:p>
          <a:p>
            <a:r>
              <a:rPr lang="en-US" sz="2800"/>
              <a:t>Receipt book with carbon </a:t>
            </a:r>
          </a:p>
          <a:p>
            <a:r>
              <a:rPr lang="en-US" sz="2800"/>
              <a:t>M-112 and M-114 Reports</a:t>
            </a:r>
          </a:p>
          <a:p>
            <a:r>
              <a:rPr lang="en-US" sz="2800"/>
              <a:t>A-220 Chapter Dues Activity Report</a:t>
            </a:r>
          </a:p>
          <a:p>
            <a:r>
              <a:rPr lang="en-US" sz="2800"/>
              <a:t>M-130 &amp; 131-C – Recruiting Fee Report &amp; Active Federal Employee Bonus Recruiting Fee</a:t>
            </a:r>
          </a:p>
          <a:p>
            <a:r>
              <a:rPr lang="en-US" sz="2800"/>
              <a:t>W-101 – Chapter Dues Advance Payment Report</a:t>
            </a:r>
          </a:p>
          <a:p>
            <a:pPr>
              <a:buFont typeface="Wingdings" pitchFamily="2" charset="2"/>
              <a:buNone/>
            </a:pPr>
            <a:endParaRPr lang="en-US" sz="2800"/>
          </a:p>
        </p:txBody>
      </p:sp>
      <p:pic>
        <p:nvPicPr>
          <p:cNvPr id="146442" name="Picture 10" descr="MCj04344490000[1]"/>
          <p:cNvPicPr>
            <a:picLocks noChangeAspect="1" noChangeArrowheads="1"/>
          </p:cNvPicPr>
          <p:nvPr/>
        </p:nvPicPr>
        <p:blipFill>
          <a:blip r:embed="rId3" cstate="print"/>
          <a:srcRect/>
          <a:stretch>
            <a:fillRect/>
          </a:stretch>
        </p:blipFill>
        <p:spPr bwMode="auto">
          <a:xfrm>
            <a:off x="838200" y="304800"/>
            <a:ext cx="1179513" cy="16287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57200" y="1524000"/>
            <a:ext cx="8229600" cy="4800600"/>
          </a:xfrm>
        </p:spPr>
        <p:txBody>
          <a:bodyPr/>
          <a:lstStyle/>
          <a:p>
            <a:pPr>
              <a:lnSpc>
                <a:spcPct val="90000"/>
              </a:lnSpc>
            </a:pPr>
            <a:r>
              <a:rPr lang="en-US"/>
              <a:t>Post books after each transaction</a:t>
            </a:r>
          </a:p>
          <a:p>
            <a:pPr>
              <a:lnSpc>
                <a:spcPct val="90000"/>
              </a:lnSpc>
            </a:pPr>
            <a:r>
              <a:rPr lang="en-US"/>
              <a:t>At minimum, use two-column journal</a:t>
            </a:r>
          </a:p>
          <a:p>
            <a:pPr>
              <a:lnSpc>
                <a:spcPct val="90000"/>
              </a:lnSpc>
            </a:pPr>
            <a:r>
              <a:rPr lang="en-US"/>
              <a:t>Retain receipts, canceled checks and letters of transmittal involving money</a:t>
            </a:r>
          </a:p>
          <a:p>
            <a:pPr>
              <a:lnSpc>
                <a:spcPct val="90000"/>
              </a:lnSpc>
            </a:pPr>
            <a:r>
              <a:rPr lang="en-US"/>
              <a:t>Reconcile chapter books and bank statement at end of month</a:t>
            </a:r>
          </a:p>
          <a:p>
            <a:pPr>
              <a:lnSpc>
                <a:spcPct val="90000"/>
              </a:lnSpc>
            </a:pPr>
            <a:r>
              <a:rPr lang="en-US"/>
              <a:t>Keep checks with bank statement for audit purposes</a:t>
            </a:r>
          </a:p>
          <a:p>
            <a:pPr>
              <a:lnSpc>
                <a:spcPct val="90000"/>
              </a:lnSpc>
            </a:pPr>
            <a:r>
              <a:rPr lang="en-US"/>
              <a:t>Use F-37 Chapter Record of Membership</a:t>
            </a:r>
          </a:p>
          <a:p>
            <a:pPr>
              <a:lnSpc>
                <a:spcPct val="90000"/>
              </a:lnSpc>
            </a:pPr>
            <a:endParaRPr lang="en-US"/>
          </a:p>
        </p:txBody>
      </p:sp>
      <p:sp>
        <p:nvSpPr>
          <p:cNvPr id="144389" name="Rectangle 5"/>
          <p:cNvSpPr>
            <a:spLocks noGrp="1" noChangeArrowheads="1"/>
          </p:cNvSpPr>
          <p:nvPr>
            <p:ph type="title"/>
          </p:nvPr>
        </p:nvSpPr>
        <p:spPr>
          <a:xfrm>
            <a:off x="381000" y="228600"/>
            <a:ext cx="8229600" cy="1371600"/>
          </a:xfrm>
        </p:spPr>
        <p:txBody>
          <a:bodyPr/>
          <a:lstStyle/>
          <a:p>
            <a:r>
              <a:rPr lang="en-US">
                <a:solidFill>
                  <a:srgbClr val="FFFF00"/>
                </a:solidFill>
              </a:rPr>
              <a:t>Maintaining Records  </a:t>
            </a:r>
          </a:p>
        </p:txBody>
      </p:sp>
      <p:pic>
        <p:nvPicPr>
          <p:cNvPr id="144390" name="Picture 6" descr="pe01058_"/>
          <p:cNvPicPr>
            <a:picLocks noChangeAspect="1" noChangeArrowheads="1"/>
          </p:cNvPicPr>
          <p:nvPr/>
        </p:nvPicPr>
        <p:blipFill>
          <a:blip r:embed="rId3" cstate="print"/>
          <a:srcRect/>
          <a:stretch>
            <a:fillRect/>
          </a:stretch>
        </p:blipFill>
        <p:spPr bwMode="auto">
          <a:xfrm>
            <a:off x="7391400" y="228600"/>
            <a:ext cx="1490663" cy="19446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381000"/>
            <a:ext cx="8229600" cy="1068388"/>
          </a:xfrm>
        </p:spPr>
        <p:txBody>
          <a:bodyPr/>
          <a:lstStyle/>
          <a:p>
            <a:r>
              <a:rPr lang="en-US" sz="4000">
                <a:solidFill>
                  <a:srgbClr val="FFFF00"/>
                </a:solidFill>
              </a:rPr>
              <a:t>Who else do I work with and why?</a:t>
            </a:r>
          </a:p>
        </p:txBody>
      </p:sp>
      <p:sp>
        <p:nvSpPr>
          <p:cNvPr id="145411" name="Rectangle 3"/>
          <p:cNvSpPr>
            <a:spLocks noGrp="1" noChangeArrowheads="1"/>
          </p:cNvSpPr>
          <p:nvPr>
            <p:ph type="body" idx="1"/>
          </p:nvPr>
        </p:nvSpPr>
        <p:spPr>
          <a:xfrm>
            <a:off x="457200" y="1524000"/>
            <a:ext cx="8229600" cy="3984625"/>
          </a:xfrm>
        </p:spPr>
        <p:txBody>
          <a:bodyPr/>
          <a:lstStyle/>
          <a:p>
            <a:r>
              <a:rPr lang="en-US" sz="2800"/>
              <a:t>Secretary and Membership Chair to:</a:t>
            </a:r>
          </a:p>
          <a:p>
            <a:pPr lvl="1"/>
            <a:r>
              <a:rPr lang="en-US" sz="2400"/>
              <a:t>Compare files so chapter roster is accurate</a:t>
            </a:r>
          </a:p>
          <a:p>
            <a:pPr lvl="1"/>
            <a:r>
              <a:rPr lang="en-US" sz="2400"/>
              <a:t>Remove deceased members</a:t>
            </a:r>
          </a:p>
          <a:p>
            <a:pPr lvl="1"/>
            <a:r>
              <a:rPr lang="en-US" sz="2400"/>
              <a:t>As of Dec 31 of each year,  establish convention delegate numbers and membership numbers for Federation Per Capita Tax</a:t>
            </a:r>
          </a:p>
          <a:p>
            <a:pPr lvl="1"/>
            <a:r>
              <a:rPr lang="en-US" sz="2400"/>
              <a:t>Review quarterly membership roster to reconcile membership roster</a:t>
            </a:r>
          </a:p>
          <a:p>
            <a:r>
              <a:rPr lang="en-US" sz="2800"/>
              <a:t>Federation Treasurer</a:t>
            </a:r>
          </a:p>
          <a:p>
            <a:pPr lvl="1">
              <a:buFont typeface="Wingdings" pitchFamily="2" charset="2"/>
              <a:buNone/>
            </a:pPr>
            <a:endParaRPr lang="en-US" sz="2400"/>
          </a:p>
          <a:p>
            <a:pPr lvl="1">
              <a:buFont typeface="Wingdings" pitchFamily="2" charset="2"/>
              <a:buNone/>
            </a:pPr>
            <a:endParaRPr lang="en-US" sz="2400"/>
          </a:p>
        </p:txBody>
      </p:sp>
      <p:pic>
        <p:nvPicPr>
          <p:cNvPr id="145415" name="Picture 7" descr="MCPE01560_0000[1]"/>
          <p:cNvPicPr>
            <a:picLocks noChangeAspect="1" noChangeArrowheads="1"/>
          </p:cNvPicPr>
          <p:nvPr/>
        </p:nvPicPr>
        <p:blipFill>
          <a:blip r:embed="rId3" cstate="print"/>
          <a:srcRect/>
          <a:stretch>
            <a:fillRect/>
          </a:stretch>
        </p:blipFill>
        <p:spPr bwMode="auto">
          <a:xfrm>
            <a:off x="6019800" y="4648200"/>
            <a:ext cx="2598738" cy="19319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1219200"/>
            <a:ext cx="8229600" cy="1371600"/>
          </a:xfrm>
        </p:spPr>
        <p:txBody>
          <a:bodyPr/>
          <a:lstStyle/>
          <a:p>
            <a:r>
              <a:rPr lang="en-US" sz="7200">
                <a:solidFill>
                  <a:srgbClr val="FFFF00"/>
                </a:solidFill>
              </a:rPr>
              <a:t>CHAPTER </a:t>
            </a:r>
            <a:br>
              <a:rPr lang="en-US" sz="7200">
                <a:solidFill>
                  <a:srgbClr val="FFFF00"/>
                </a:solidFill>
              </a:rPr>
            </a:br>
            <a:r>
              <a:rPr lang="en-US" sz="7200">
                <a:solidFill>
                  <a:srgbClr val="FFFF00"/>
                </a:solidFill>
              </a:rPr>
              <a:t>SECRETARY</a:t>
            </a:r>
          </a:p>
        </p:txBody>
      </p:sp>
      <p:pic>
        <p:nvPicPr>
          <p:cNvPr id="153616" name="Picture 16" descr="MCj04326650000[1]"/>
          <p:cNvPicPr>
            <a:picLocks noChangeAspect="1" noChangeArrowheads="1"/>
          </p:cNvPicPr>
          <p:nvPr/>
        </p:nvPicPr>
        <p:blipFill>
          <a:blip r:embed="rId3" cstate="print"/>
          <a:srcRect/>
          <a:stretch>
            <a:fillRect/>
          </a:stretch>
        </p:blipFill>
        <p:spPr bwMode="auto">
          <a:xfrm>
            <a:off x="3657600" y="3962400"/>
            <a:ext cx="1714500" cy="1714500"/>
          </a:xfrm>
          <a:prstGeom prst="rect">
            <a:avLst/>
          </a:prstGeom>
          <a:noFill/>
        </p:spPr>
      </p:pic>
      <p:pic>
        <p:nvPicPr>
          <p:cNvPr id="153617" name="Picture 17" descr="MCj02822840000[1]"/>
          <p:cNvPicPr>
            <a:picLocks noChangeAspect="1" noChangeArrowheads="1"/>
          </p:cNvPicPr>
          <p:nvPr/>
        </p:nvPicPr>
        <p:blipFill>
          <a:blip r:embed="rId4" cstate="print"/>
          <a:srcRect/>
          <a:stretch>
            <a:fillRect/>
          </a:stretch>
        </p:blipFill>
        <p:spPr bwMode="auto">
          <a:xfrm>
            <a:off x="6019800" y="3581400"/>
            <a:ext cx="1685925" cy="1844675"/>
          </a:xfrm>
          <a:prstGeom prst="rect">
            <a:avLst/>
          </a:prstGeom>
          <a:noFill/>
        </p:spPr>
      </p:pic>
      <p:pic>
        <p:nvPicPr>
          <p:cNvPr id="153626" name="Picture 26" descr="MCBD20176_0000[1]"/>
          <p:cNvPicPr>
            <a:picLocks noChangeAspect="1" noChangeArrowheads="1"/>
          </p:cNvPicPr>
          <p:nvPr/>
        </p:nvPicPr>
        <p:blipFill>
          <a:blip r:embed="rId5" cstate="print"/>
          <a:srcRect/>
          <a:stretch>
            <a:fillRect/>
          </a:stretch>
        </p:blipFill>
        <p:spPr bwMode="auto">
          <a:xfrm>
            <a:off x="1219200" y="3352800"/>
            <a:ext cx="1855788" cy="2362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667000" y="1066800"/>
            <a:ext cx="5715000" cy="914400"/>
          </a:xfrm>
        </p:spPr>
        <p:txBody>
          <a:bodyPr/>
          <a:lstStyle/>
          <a:p>
            <a:r>
              <a:rPr lang="en-US" sz="3600">
                <a:solidFill>
                  <a:srgbClr val="FFFF00"/>
                </a:solidFill>
              </a:rPr>
              <a:t>The Secretary’s Roles &amp;  Responsibilities</a:t>
            </a:r>
            <a:br>
              <a:rPr lang="en-US" sz="3600">
                <a:solidFill>
                  <a:srgbClr val="FFFF00"/>
                </a:solidFill>
              </a:rPr>
            </a:br>
            <a:endParaRPr lang="en-US" sz="3600">
              <a:solidFill>
                <a:srgbClr val="FFFF00"/>
              </a:solidFill>
            </a:endParaRPr>
          </a:p>
        </p:txBody>
      </p:sp>
      <p:sp>
        <p:nvSpPr>
          <p:cNvPr id="147459" name="Rectangle 3"/>
          <p:cNvSpPr>
            <a:spLocks noGrp="1" noChangeArrowheads="1"/>
          </p:cNvSpPr>
          <p:nvPr>
            <p:ph type="body" idx="1"/>
          </p:nvPr>
        </p:nvSpPr>
        <p:spPr>
          <a:xfrm>
            <a:off x="457200" y="2514600"/>
            <a:ext cx="8229600" cy="3886200"/>
          </a:xfrm>
        </p:spPr>
        <p:txBody>
          <a:bodyPr/>
          <a:lstStyle/>
          <a:p>
            <a:pPr>
              <a:lnSpc>
                <a:spcPct val="90000"/>
              </a:lnSpc>
            </a:pPr>
            <a:r>
              <a:rPr lang="en-US"/>
              <a:t>Provides continuity to chapter activities</a:t>
            </a:r>
          </a:p>
          <a:p>
            <a:pPr>
              <a:lnSpc>
                <a:spcPct val="90000"/>
              </a:lnSpc>
            </a:pPr>
            <a:r>
              <a:rPr lang="en-US"/>
              <a:t>Basic job is to:</a:t>
            </a:r>
          </a:p>
          <a:p>
            <a:pPr lvl="1">
              <a:lnSpc>
                <a:spcPct val="90000"/>
              </a:lnSpc>
            </a:pPr>
            <a:r>
              <a:rPr lang="en-US"/>
              <a:t>Attend and record minutes of all meetings</a:t>
            </a:r>
          </a:p>
          <a:p>
            <a:pPr lvl="1">
              <a:lnSpc>
                <a:spcPct val="90000"/>
              </a:lnSpc>
            </a:pPr>
            <a:r>
              <a:rPr lang="en-US"/>
              <a:t>Notify officers/members of scheduled meetings</a:t>
            </a:r>
          </a:p>
          <a:p>
            <a:pPr lvl="1">
              <a:lnSpc>
                <a:spcPct val="90000"/>
              </a:lnSpc>
            </a:pPr>
            <a:r>
              <a:rPr lang="en-US"/>
              <a:t>Maintain roster of chapter officers &amp; members</a:t>
            </a:r>
          </a:p>
          <a:p>
            <a:pPr lvl="1">
              <a:lnSpc>
                <a:spcPct val="90000"/>
              </a:lnSpc>
            </a:pPr>
            <a:r>
              <a:rPr lang="en-US"/>
              <a:t>Prepare all correspondence, not exclusive of another officer</a:t>
            </a:r>
          </a:p>
          <a:p>
            <a:pPr lvl="1">
              <a:lnSpc>
                <a:spcPct val="90000"/>
              </a:lnSpc>
              <a:buFont typeface="Wingdings" pitchFamily="2" charset="2"/>
              <a:buNone/>
            </a:pPr>
            <a:endParaRPr lang="en-US"/>
          </a:p>
        </p:txBody>
      </p:sp>
      <p:pic>
        <p:nvPicPr>
          <p:cNvPr id="147460" name="Picture 4" descr="MCBD20176_0000[1]"/>
          <p:cNvPicPr>
            <a:picLocks noChangeAspect="1" noChangeArrowheads="1"/>
          </p:cNvPicPr>
          <p:nvPr/>
        </p:nvPicPr>
        <p:blipFill>
          <a:blip r:embed="rId3" cstate="print"/>
          <a:srcRect/>
          <a:stretch>
            <a:fillRect/>
          </a:stretch>
        </p:blipFill>
        <p:spPr bwMode="auto">
          <a:xfrm>
            <a:off x="685800" y="457200"/>
            <a:ext cx="1436688" cy="1828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674688" y="2438400"/>
            <a:ext cx="7794625" cy="3657600"/>
          </a:xfrm>
        </p:spPr>
        <p:txBody>
          <a:bodyPr/>
          <a:lstStyle/>
          <a:p>
            <a:pPr>
              <a:lnSpc>
                <a:spcPct val="90000"/>
              </a:lnSpc>
            </a:pPr>
            <a:r>
              <a:rPr lang="en-US" sz="2800"/>
              <a:t>Furnish reports and documents to federation and national offices, as required</a:t>
            </a:r>
          </a:p>
          <a:p>
            <a:pPr>
              <a:lnSpc>
                <a:spcPct val="90000"/>
              </a:lnSpc>
            </a:pPr>
            <a:r>
              <a:rPr lang="en-US" sz="2800"/>
              <a:t>Maintain chapter files and permanent documents</a:t>
            </a:r>
          </a:p>
          <a:p>
            <a:pPr>
              <a:lnSpc>
                <a:spcPct val="90000"/>
              </a:lnSpc>
            </a:pPr>
            <a:r>
              <a:rPr lang="en-US" sz="2800"/>
              <a:t>Order all supplies for operations (F-18)</a:t>
            </a:r>
          </a:p>
          <a:p>
            <a:pPr>
              <a:lnSpc>
                <a:spcPct val="90000"/>
              </a:lnSpc>
            </a:pPr>
            <a:r>
              <a:rPr lang="en-US" sz="2800"/>
              <a:t>Works closely with President in preparing agendas</a:t>
            </a:r>
          </a:p>
          <a:p>
            <a:pPr>
              <a:lnSpc>
                <a:spcPct val="90000"/>
              </a:lnSpc>
            </a:pPr>
            <a:r>
              <a:rPr lang="en-US" sz="2800"/>
              <a:t>Turn over all materials to successor</a:t>
            </a:r>
          </a:p>
          <a:p>
            <a:pPr>
              <a:lnSpc>
                <a:spcPct val="90000"/>
              </a:lnSpc>
            </a:pPr>
            <a:endParaRPr lang="en-US" sz="2800"/>
          </a:p>
        </p:txBody>
      </p:sp>
      <p:sp>
        <p:nvSpPr>
          <p:cNvPr id="154629" name="Rectangle 5"/>
          <p:cNvSpPr>
            <a:spLocks noChangeArrowheads="1"/>
          </p:cNvSpPr>
          <p:nvPr/>
        </p:nvSpPr>
        <p:spPr bwMode="auto">
          <a:xfrm>
            <a:off x="2438400" y="1066800"/>
            <a:ext cx="6172200" cy="914400"/>
          </a:xfrm>
          <a:prstGeom prst="rect">
            <a:avLst/>
          </a:prstGeom>
          <a:noFill/>
          <a:ln w="9525">
            <a:noFill/>
            <a:miter lim="800000"/>
            <a:headEnd/>
            <a:tailEnd/>
          </a:ln>
          <a:effectLst/>
        </p:spPr>
        <p:txBody>
          <a:bodyPr anchor="ctr"/>
          <a:lstStyle/>
          <a:p>
            <a:pPr algn="ctr" eaLnBrk="1" hangingPunct="1"/>
            <a:r>
              <a:rPr lang="en-US" sz="3600" b="0">
                <a:solidFill>
                  <a:srgbClr val="FFFF00"/>
                </a:solidFill>
                <a:effectLst>
                  <a:outerShdw blurRad="38100" dist="38100" dir="2700000" algn="tl">
                    <a:srgbClr val="000000"/>
                  </a:outerShdw>
                </a:effectLst>
              </a:rPr>
              <a:t>The Secretary’s Roles &amp;  </a:t>
            </a:r>
            <a:r>
              <a:rPr lang="en-US" sz="4000" b="0">
                <a:solidFill>
                  <a:srgbClr val="FFFF00"/>
                </a:solidFill>
                <a:effectLst>
                  <a:outerShdw blurRad="38100" dist="38100" dir="2700000" algn="tl">
                    <a:srgbClr val="000000"/>
                  </a:outerShdw>
                </a:effectLst>
              </a:rPr>
              <a:t>Responsibilities</a:t>
            </a:r>
            <a:r>
              <a:rPr lang="en-US" sz="3600" b="0">
                <a:solidFill>
                  <a:srgbClr val="FFFF00"/>
                </a:solidFill>
                <a:effectLst>
                  <a:outerShdw blurRad="38100" dist="38100" dir="2700000" algn="tl">
                    <a:srgbClr val="000000"/>
                  </a:outerShdw>
                </a:effectLst>
              </a:rPr>
              <a:t/>
            </a:r>
            <a:br>
              <a:rPr lang="en-US" sz="3600" b="0">
                <a:solidFill>
                  <a:srgbClr val="FFFF00"/>
                </a:solidFill>
                <a:effectLst>
                  <a:outerShdw blurRad="38100" dist="38100" dir="2700000" algn="tl">
                    <a:srgbClr val="000000"/>
                  </a:outerShdw>
                </a:effectLst>
              </a:rPr>
            </a:br>
            <a:endParaRPr lang="en-US" sz="3600" b="0">
              <a:solidFill>
                <a:srgbClr val="FFFF00"/>
              </a:solidFill>
              <a:effectLst>
                <a:outerShdw blurRad="38100" dist="38100" dir="2700000" algn="tl">
                  <a:srgbClr val="000000"/>
                </a:outerShdw>
              </a:effectLst>
            </a:endParaRPr>
          </a:p>
        </p:txBody>
      </p:sp>
      <p:pic>
        <p:nvPicPr>
          <p:cNvPr id="154630" name="Picture 6" descr="MCBD20176_0000[1]"/>
          <p:cNvPicPr>
            <a:picLocks noChangeAspect="1" noChangeArrowheads="1"/>
          </p:cNvPicPr>
          <p:nvPr/>
        </p:nvPicPr>
        <p:blipFill>
          <a:blip r:embed="rId3" cstate="print"/>
          <a:srcRect/>
          <a:stretch>
            <a:fillRect/>
          </a:stretch>
        </p:blipFill>
        <p:spPr bwMode="auto">
          <a:xfrm>
            <a:off x="1066800" y="381000"/>
            <a:ext cx="1436688" cy="1828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304800"/>
            <a:ext cx="8229600" cy="1371600"/>
          </a:xfrm>
        </p:spPr>
        <p:txBody>
          <a:bodyPr/>
          <a:lstStyle/>
          <a:p>
            <a:r>
              <a:rPr lang="en-US" sz="4000" b="1">
                <a:solidFill>
                  <a:srgbClr val="FFFF00"/>
                </a:solidFill>
              </a:rPr>
              <a:t>What tools do you need</a:t>
            </a:r>
            <a:br>
              <a:rPr lang="en-US" sz="4000" b="1">
                <a:solidFill>
                  <a:srgbClr val="FFFF00"/>
                </a:solidFill>
              </a:rPr>
            </a:br>
            <a:r>
              <a:rPr lang="en-US" sz="4000" b="1">
                <a:solidFill>
                  <a:srgbClr val="FFFF00"/>
                </a:solidFill>
              </a:rPr>
              <a:t> to do your job?</a:t>
            </a:r>
          </a:p>
        </p:txBody>
      </p:sp>
      <p:sp>
        <p:nvSpPr>
          <p:cNvPr id="155651" name="Rectangle 3"/>
          <p:cNvSpPr>
            <a:spLocks noGrp="1" noChangeArrowheads="1"/>
          </p:cNvSpPr>
          <p:nvPr>
            <p:ph type="body" idx="1"/>
          </p:nvPr>
        </p:nvSpPr>
        <p:spPr>
          <a:xfrm>
            <a:off x="381000" y="1752600"/>
            <a:ext cx="7794625" cy="4800600"/>
          </a:xfrm>
        </p:spPr>
        <p:txBody>
          <a:bodyPr/>
          <a:lstStyle/>
          <a:p>
            <a:r>
              <a:rPr lang="en-US"/>
              <a:t>Be familiar with</a:t>
            </a:r>
          </a:p>
          <a:p>
            <a:pPr lvl="1"/>
            <a:r>
              <a:rPr lang="en-US" sz="2600">
                <a:latin typeface="Arial" charset="0"/>
              </a:rPr>
              <a:t>Chapter/Federation constitutions and bylaws</a:t>
            </a:r>
          </a:p>
          <a:p>
            <a:pPr lvl="1"/>
            <a:r>
              <a:rPr lang="en-US" sz="2600">
                <a:latin typeface="Arial" charset="0"/>
              </a:rPr>
              <a:t>National Articles of Incorporation and bylaws</a:t>
            </a:r>
          </a:p>
          <a:p>
            <a:pPr lvl="1"/>
            <a:r>
              <a:rPr lang="en-US" sz="2600">
                <a:latin typeface="Arial" charset="0"/>
              </a:rPr>
              <a:t>Chapter/Federation Officers Guide (F-10)</a:t>
            </a:r>
          </a:p>
          <a:p>
            <a:pPr lvl="1"/>
            <a:r>
              <a:rPr lang="en-US" sz="2600">
                <a:latin typeface="Arial" charset="0"/>
              </a:rPr>
              <a:t>Robert’s Rules of Order</a:t>
            </a:r>
          </a:p>
          <a:p>
            <a:pPr lvl="1"/>
            <a:r>
              <a:rPr lang="en-US" sz="2600">
                <a:latin typeface="Arial" charset="0"/>
              </a:rPr>
              <a:t>NARFE publications and website</a:t>
            </a:r>
          </a:p>
          <a:p>
            <a:pPr lvl="1"/>
            <a:r>
              <a:rPr lang="en-US" sz="2600">
                <a:latin typeface="Arial" charset="0"/>
              </a:rPr>
              <a:t>Monthly chapter newsletter</a:t>
            </a:r>
          </a:p>
          <a:p>
            <a:pPr lvl="1"/>
            <a:r>
              <a:rPr lang="en-US" sz="2600">
                <a:latin typeface="Arial" charset="0"/>
              </a:rPr>
              <a:t>Supply requisition Form (F-18)</a:t>
            </a:r>
          </a:p>
        </p:txBody>
      </p:sp>
      <p:pic>
        <p:nvPicPr>
          <p:cNvPr id="155652" name="Picture 4" descr="MCj04369960000[1]"/>
          <p:cNvPicPr>
            <a:picLocks noChangeAspect="1" noChangeArrowheads="1"/>
          </p:cNvPicPr>
          <p:nvPr/>
        </p:nvPicPr>
        <p:blipFill>
          <a:blip r:embed="rId4" cstate="print"/>
          <a:srcRect/>
          <a:stretch>
            <a:fillRect/>
          </a:stretch>
        </p:blipFill>
        <p:spPr bwMode="auto">
          <a:xfrm>
            <a:off x="7239000" y="762000"/>
            <a:ext cx="1663700" cy="1666875"/>
          </a:xfrm>
          <a:prstGeom prst="rect">
            <a:avLst/>
          </a:prstGeom>
          <a:noFill/>
        </p:spPr>
      </p:pic>
      <p:graphicFrame>
        <p:nvGraphicFramePr>
          <p:cNvPr id="155655" name="Object 7"/>
          <p:cNvGraphicFramePr>
            <a:graphicFrameLocks noChangeAspect="1"/>
          </p:cNvGraphicFramePr>
          <p:nvPr>
            <p:ph type="ctrTitle"/>
          </p:nvPr>
        </p:nvGraphicFramePr>
        <p:xfrm>
          <a:off x="6934200" y="3962400"/>
          <a:ext cx="1527175" cy="2341563"/>
        </p:xfrm>
        <a:graphic>
          <a:graphicData uri="http://schemas.openxmlformats.org/presentationml/2006/ole">
            <p:oleObj spid="_x0000_s155655" name="Acrobat Document" r:id="rId5" imgW="4663844" imgH="6035563" progId="AcroExch.Document.7">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455613"/>
            <a:ext cx="7620000" cy="765175"/>
          </a:xfrm>
        </p:spPr>
        <p:txBody>
          <a:bodyPr/>
          <a:lstStyle/>
          <a:p>
            <a:r>
              <a:rPr lang="en-US" sz="4000">
                <a:solidFill>
                  <a:srgbClr val="FFFF00"/>
                </a:solidFill>
              </a:rPr>
              <a:t>Organization - Key to Success</a:t>
            </a:r>
          </a:p>
        </p:txBody>
      </p:sp>
      <p:sp>
        <p:nvSpPr>
          <p:cNvPr id="156675" name="Rectangle 3"/>
          <p:cNvSpPr>
            <a:spLocks noGrp="1" noChangeArrowheads="1"/>
          </p:cNvSpPr>
          <p:nvPr>
            <p:ph type="body" idx="1"/>
          </p:nvPr>
        </p:nvSpPr>
        <p:spPr>
          <a:xfrm>
            <a:off x="685800" y="1828800"/>
            <a:ext cx="8229600" cy="5181600"/>
          </a:xfrm>
        </p:spPr>
        <p:txBody>
          <a:bodyPr/>
          <a:lstStyle/>
          <a:p>
            <a:r>
              <a:rPr lang="en-US"/>
              <a:t>Be at meeting well before it begins</a:t>
            </a:r>
          </a:p>
          <a:p>
            <a:r>
              <a:rPr lang="en-US"/>
              <a:t>Determine if quorum is present</a:t>
            </a:r>
          </a:p>
          <a:p>
            <a:r>
              <a:rPr lang="en-US"/>
              <a:t>Record minutes of meeting</a:t>
            </a:r>
          </a:p>
          <a:p>
            <a:r>
              <a:rPr lang="en-US"/>
              <a:t>Maintain accurate membership roster</a:t>
            </a:r>
          </a:p>
          <a:p>
            <a:pPr lvl="1"/>
            <a:r>
              <a:rPr lang="en-US"/>
              <a:t>Get names of new/lapsed members from treasurer and membership chair</a:t>
            </a:r>
          </a:p>
          <a:p>
            <a:r>
              <a:rPr lang="en-US"/>
              <a:t>Keep appropriate officers/committees advised of new members</a:t>
            </a:r>
          </a:p>
          <a:p>
            <a:endParaRPr lang="en-US"/>
          </a:p>
          <a:p>
            <a:pPr>
              <a:buFont typeface="Wingdings" pitchFamily="2" charset="2"/>
              <a:buNone/>
            </a:pPr>
            <a:endParaRPr lang="en-US"/>
          </a:p>
          <a:p>
            <a:endParaRPr lang="en-US"/>
          </a:p>
          <a:p>
            <a:endParaRPr lang="en-US"/>
          </a:p>
        </p:txBody>
      </p:sp>
      <p:pic>
        <p:nvPicPr>
          <p:cNvPr id="156676" name="Picture 4" descr="MCj04339030000[1]"/>
          <p:cNvPicPr>
            <a:picLocks noChangeAspect="1" noChangeArrowheads="1"/>
          </p:cNvPicPr>
          <p:nvPr/>
        </p:nvPicPr>
        <p:blipFill>
          <a:blip r:embed="rId3" cstate="print"/>
          <a:srcRect/>
          <a:stretch>
            <a:fillRect/>
          </a:stretch>
        </p:blipFill>
        <p:spPr bwMode="auto">
          <a:xfrm>
            <a:off x="7086600" y="304800"/>
            <a:ext cx="1714500" cy="1714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219200"/>
            <a:ext cx="8229600" cy="1371600"/>
          </a:xfrm>
        </p:spPr>
        <p:txBody>
          <a:bodyPr/>
          <a:lstStyle/>
          <a:p>
            <a:r>
              <a:rPr lang="en-US" sz="8000">
                <a:solidFill>
                  <a:srgbClr val="FFFF00"/>
                </a:solidFill>
              </a:rPr>
              <a:t>CHAPTER PRESIDENT</a:t>
            </a:r>
          </a:p>
        </p:txBody>
      </p:sp>
      <p:pic>
        <p:nvPicPr>
          <p:cNvPr id="125956" name="Picture 4" descr="MCj02812700000[1]"/>
          <p:cNvPicPr>
            <a:picLocks noChangeAspect="1" noChangeArrowheads="1"/>
          </p:cNvPicPr>
          <p:nvPr/>
        </p:nvPicPr>
        <p:blipFill>
          <a:blip r:embed="rId3" cstate="print"/>
          <a:srcRect/>
          <a:stretch>
            <a:fillRect/>
          </a:stretch>
        </p:blipFill>
        <p:spPr bwMode="auto">
          <a:xfrm>
            <a:off x="2971800" y="3276600"/>
            <a:ext cx="2657475" cy="2895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solidFill>
                  <a:srgbClr val="FFFF00"/>
                </a:solidFill>
              </a:rPr>
              <a:t>More Keys to Success</a:t>
            </a:r>
          </a:p>
        </p:txBody>
      </p:sp>
      <p:sp>
        <p:nvSpPr>
          <p:cNvPr id="157699" name="Rectangle 3"/>
          <p:cNvSpPr>
            <a:spLocks noGrp="1" noChangeArrowheads="1"/>
          </p:cNvSpPr>
          <p:nvPr>
            <p:ph type="body" idx="1"/>
          </p:nvPr>
        </p:nvSpPr>
        <p:spPr>
          <a:xfrm>
            <a:off x="457200" y="1752600"/>
            <a:ext cx="8229600" cy="4724400"/>
          </a:xfrm>
        </p:spPr>
        <p:txBody>
          <a:bodyPr/>
          <a:lstStyle/>
          <a:p>
            <a:r>
              <a:rPr lang="en-US"/>
              <a:t>Maintain copies of constitutions, bylaws, etc and all correspondence, minutes, reports and historical papers.</a:t>
            </a:r>
          </a:p>
          <a:p>
            <a:r>
              <a:rPr lang="en-US"/>
              <a:t>Maintain lists of committee appointment and description of functions</a:t>
            </a:r>
          </a:p>
          <a:p>
            <a:r>
              <a:rPr lang="en-US"/>
              <a:t>Work closely with treasurer for accurate records and reports</a:t>
            </a:r>
          </a:p>
        </p:txBody>
      </p:sp>
      <p:pic>
        <p:nvPicPr>
          <p:cNvPr id="157703" name="Picture 7" descr="MCj04339030000[1]"/>
          <p:cNvPicPr>
            <a:picLocks noChangeAspect="1" noChangeArrowheads="1"/>
          </p:cNvPicPr>
          <p:nvPr/>
        </p:nvPicPr>
        <p:blipFill>
          <a:blip r:embed="rId3" cstate="print"/>
          <a:srcRect/>
          <a:stretch>
            <a:fillRect/>
          </a:stretch>
        </p:blipFill>
        <p:spPr bwMode="auto">
          <a:xfrm>
            <a:off x="7086600" y="304800"/>
            <a:ext cx="1714500" cy="1714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81000"/>
            <a:ext cx="8229600" cy="1068388"/>
          </a:xfrm>
        </p:spPr>
        <p:txBody>
          <a:bodyPr/>
          <a:lstStyle/>
          <a:p>
            <a:r>
              <a:rPr lang="en-US">
                <a:solidFill>
                  <a:srgbClr val="FFFF00"/>
                </a:solidFill>
              </a:rPr>
              <a:t>          Reporting Requirements</a:t>
            </a:r>
          </a:p>
        </p:txBody>
      </p:sp>
      <p:sp>
        <p:nvSpPr>
          <p:cNvPr id="158723" name="Rectangle 3"/>
          <p:cNvSpPr>
            <a:spLocks noGrp="1" noChangeArrowheads="1"/>
          </p:cNvSpPr>
          <p:nvPr>
            <p:ph type="body" idx="1"/>
          </p:nvPr>
        </p:nvSpPr>
        <p:spPr>
          <a:xfrm>
            <a:off x="228600" y="1524000"/>
            <a:ext cx="8686800" cy="5029200"/>
          </a:xfrm>
        </p:spPr>
        <p:txBody>
          <a:bodyPr/>
          <a:lstStyle/>
          <a:p>
            <a:r>
              <a:rPr lang="en-US" sz="2800" b="1"/>
              <a:t>Submit F-7</a:t>
            </a:r>
            <a:r>
              <a:rPr lang="en-US" sz="2800"/>
              <a:t>, Chapter Officer Roster, </a:t>
            </a:r>
            <a:r>
              <a:rPr lang="en-US" sz="2800" u="sng"/>
              <a:t>immediately </a:t>
            </a:r>
            <a:r>
              <a:rPr lang="en-US" sz="2800"/>
              <a:t>after elections with names, memberships #, addresses and contact information</a:t>
            </a:r>
          </a:p>
          <a:p>
            <a:pPr lvl="1"/>
            <a:r>
              <a:rPr lang="en-US" sz="2500"/>
              <a:t>Submit to National Office, Federation President and Secretary either on-line, by fax or mail</a:t>
            </a:r>
          </a:p>
          <a:p>
            <a:pPr lvl="1"/>
            <a:r>
              <a:rPr lang="en-US" sz="2500"/>
              <a:t>Provide same contact information on all other committee positions, as soon as known </a:t>
            </a:r>
          </a:p>
          <a:p>
            <a:pPr lvl="1"/>
            <a:r>
              <a:rPr lang="en-US" sz="2500"/>
              <a:t>Any additions, deletions and changes in information, report as soon as possible on a separate F-7</a:t>
            </a:r>
          </a:p>
          <a:p>
            <a:pPr lvl="1"/>
            <a:r>
              <a:rPr lang="en-US" sz="2500"/>
              <a:t>Any chapter dues changes are reported to NARFE Federation and Chapter Services Department</a:t>
            </a:r>
          </a:p>
        </p:txBody>
      </p:sp>
      <p:pic>
        <p:nvPicPr>
          <p:cNvPr id="158727" name="Picture 7" descr="MCj02155480000[1]"/>
          <p:cNvPicPr>
            <a:picLocks noChangeAspect="1" noChangeArrowheads="1"/>
          </p:cNvPicPr>
          <p:nvPr/>
        </p:nvPicPr>
        <p:blipFill>
          <a:blip r:embed="rId3" cstate="print"/>
          <a:srcRect/>
          <a:stretch>
            <a:fillRect/>
          </a:stretch>
        </p:blipFill>
        <p:spPr bwMode="auto">
          <a:xfrm>
            <a:off x="381000" y="0"/>
            <a:ext cx="1350963" cy="156051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838200" y="304800"/>
            <a:ext cx="8229600" cy="1371600"/>
          </a:xfrm>
        </p:spPr>
        <p:txBody>
          <a:bodyPr/>
          <a:lstStyle/>
          <a:p>
            <a:r>
              <a:rPr lang="en-US">
                <a:solidFill>
                  <a:srgbClr val="FFFF00"/>
                </a:solidFill>
              </a:rPr>
              <a:t>    More Reports </a:t>
            </a:r>
          </a:p>
        </p:txBody>
      </p:sp>
      <p:sp>
        <p:nvSpPr>
          <p:cNvPr id="159747" name="Rectangle 3"/>
          <p:cNvSpPr>
            <a:spLocks noGrp="1" noChangeArrowheads="1"/>
          </p:cNvSpPr>
          <p:nvPr>
            <p:ph type="body" idx="1"/>
          </p:nvPr>
        </p:nvSpPr>
        <p:spPr>
          <a:xfrm>
            <a:off x="457200" y="2057400"/>
            <a:ext cx="8229600" cy="4572000"/>
          </a:xfrm>
        </p:spPr>
        <p:txBody>
          <a:bodyPr/>
          <a:lstStyle/>
          <a:p>
            <a:r>
              <a:rPr lang="en-US" sz="2800"/>
              <a:t>In January, send list of all deaths of members during previous year to Federation secretary or membership chair</a:t>
            </a:r>
          </a:p>
          <a:p>
            <a:r>
              <a:rPr lang="en-US" sz="2800"/>
              <a:t>Coordinate submission of materials required from chapters for federation conventions i.e. resolutions/bylaws, list of delegates, delegate credentials</a:t>
            </a:r>
          </a:p>
          <a:p>
            <a:r>
              <a:rPr lang="en-US" sz="2800"/>
              <a:t>Keep abreast of record-retention materials </a:t>
            </a:r>
          </a:p>
          <a:p>
            <a:endParaRPr lang="en-US" sz="2800"/>
          </a:p>
        </p:txBody>
      </p:sp>
      <p:pic>
        <p:nvPicPr>
          <p:cNvPr id="159752" name="Picture 8" descr="MCj01570170000[1]"/>
          <p:cNvPicPr>
            <a:picLocks noChangeAspect="1" noChangeArrowheads="1"/>
          </p:cNvPicPr>
          <p:nvPr/>
        </p:nvPicPr>
        <p:blipFill>
          <a:blip r:embed="rId3" cstate="print"/>
          <a:srcRect/>
          <a:stretch>
            <a:fillRect/>
          </a:stretch>
        </p:blipFill>
        <p:spPr bwMode="auto">
          <a:xfrm>
            <a:off x="6172200" y="228600"/>
            <a:ext cx="1665288" cy="18192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286000" y="457200"/>
            <a:ext cx="6324600" cy="1066800"/>
          </a:xfrm>
        </p:spPr>
        <p:txBody>
          <a:bodyPr/>
          <a:lstStyle/>
          <a:p>
            <a:r>
              <a:rPr lang="en-US">
                <a:solidFill>
                  <a:srgbClr val="FFFF00"/>
                </a:solidFill>
              </a:rPr>
              <a:t>Minutes in Brief</a:t>
            </a:r>
          </a:p>
        </p:txBody>
      </p:sp>
      <p:sp>
        <p:nvSpPr>
          <p:cNvPr id="160771" name="Rectangle 3"/>
          <p:cNvSpPr>
            <a:spLocks noGrp="1" noChangeArrowheads="1"/>
          </p:cNvSpPr>
          <p:nvPr>
            <p:ph type="body" idx="1"/>
          </p:nvPr>
        </p:nvSpPr>
        <p:spPr>
          <a:xfrm>
            <a:off x="457200" y="1828800"/>
            <a:ext cx="8229600" cy="4572000"/>
          </a:xfrm>
        </p:spPr>
        <p:txBody>
          <a:bodyPr/>
          <a:lstStyle/>
          <a:p>
            <a:r>
              <a:rPr lang="en-US" sz="2800"/>
              <a:t>Record what is done, not what is said</a:t>
            </a:r>
          </a:p>
          <a:p>
            <a:pPr lvl="1"/>
            <a:r>
              <a:rPr lang="en-US"/>
              <a:t>No opinions or editorial remarks</a:t>
            </a:r>
          </a:p>
          <a:p>
            <a:r>
              <a:rPr lang="en-US" sz="2800"/>
              <a:t>Summarize speeches given at meetings</a:t>
            </a:r>
          </a:p>
          <a:p>
            <a:r>
              <a:rPr lang="en-US" sz="2800"/>
              <a:t>Sign and date minutes after “respectfully submitted”</a:t>
            </a:r>
          </a:p>
          <a:p>
            <a:r>
              <a:rPr lang="en-US" sz="2800"/>
              <a:t>Type or write legibly in ink</a:t>
            </a:r>
          </a:p>
          <a:p>
            <a:r>
              <a:rPr lang="en-US" sz="2800"/>
              <a:t>Have minutes of previous meeting available for vote</a:t>
            </a:r>
          </a:p>
          <a:p>
            <a:r>
              <a:rPr lang="en-US" sz="2800"/>
              <a:t>Note date read, approved and/or corrected</a:t>
            </a:r>
          </a:p>
        </p:txBody>
      </p:sp>
      <p:pic>
        <p:nvPicPr>
          <p:cNvPr id="160773" name="Picture 5" descr="MCj02907950000[1]"/>
          <p:cNvPicPr>
            <a:picLocks noChangeAspect="1" noChangeArrowheads="1"/>
          </p:cNvPicPr>
          <p:nvPr/>
        </p:nvPicPr>
        <p:blipFill>
          <a:blip r:embed="rId3" cstate="print"/>
          <a:srcRect/>
          <a:stretch>
            <a:fillRect/>
          </a:stretch>
        </p:blipFill>
        <p:spPr bwMode="auto">
          <a:xfrm>
            <a:off x="838200" y="228600"/>
            <a:ext cx="1601788" cy="1460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362200" y="533400"/>
            <a:ext cx="6324600" cy="1066800"/>
          </a:xfrm>
        </p:spPr>
        <p:txBody>
          <a:bodyPr/>
          <a:lstStyle/>
          <a:p>
            <a:r>
              <a:rPr lang="en-US">
                <a:solidFill>
                  <a:srgbClr val="FFFF00"/>
                </a:solidFill>
              </a:rPr>
              <a:t>Minutes in a Brief</a:t>
            </a:r>
          </a:p>
        </p:txBody>
      </p:sp>
      <p:sp>
        <p:nvSpPr>
          <p:cNvPr id="161795" name="Rectangle 3"/>
          <p:cNvSpPr>
            <a:spLocks noGrp="1" noChangeArrowheads="1"/>
          </p:cNvSpPr>
          <p:nvPr>
            <p:ph type="body" idx="1"/>
          </p:nvPr>
        </p:nvSpPr>
        <p:spPr>
          <a:xfrm>
            <a:off x="457200" y="1981200"/>
            <a:ext cx="8229600" cy="4419600"/>
          </a:xfrm>
        </p:spPr>
        <p:txBody>
          <a:bodyPr/>
          <a:lstStyle/>
          <a:p>
            <a:pPr>
              <a:lnSpc>
                <a:spcPct val="90000"/>
              </a:lnSpc>
            </a:pPr>
            <a:r>
              <a:rPr lang="en-US" sz="2800"/>
              <a:t>Record name of who made motions, seconds not necessary</a:t>
            </a:r>
          </a:p>
          <a:p>
            <a:pPr>
              <a:lnSpc>
                <a:spcPct val="90000"/>
              </a:lnSpc>
            </a:pPr>
            <a:r>
              <a:rPr lang="en-US" sz="2800"/>
              <a:t>Prepare original and one copy for secretary file and permanent file…President may want copy</a:t>
            </a:r>
          </a:p>
          <a:p>
            <a:pPr>
              <a:lnSpc>
                <a:spcPct val="90000"/>
              </a:lnSpc>
            </a:pPr>
            <a:r>
              <a:rPr lang="en-US" sz="2800"/>
              <a:t>Secure chapter minutes as they are official records</a:t>
            </a:r>
          </a:p>
          <a:p>
            <a:pPr>
              <a:lnSpc>
                <a:spcPct val="90000"/>
              </a:lnSpc>
            </a:pPr>
            <a:r>
              <a:rPr lang="en-US" sz="2800"/>
              <a:t>Record votes by ballot or show of hand by results only</a:t>
            </a:r>
          </a:p>
          <a:p>
            <a:pPr>
              <a:lnSpc>
                <a:spcPct val="90000"/>
              </a:lnSpc>
            </a:pPr>
            <a:r>
              <a:rPr lang="en-US" sz="2800"/>
              <a:t>Record number of votes only on “sticky” or controversial issues.</a:t>
            </a:r>
          </a:p>
        </p:txBody>
      </p:sp>
      <p:pic>
        <p:nvPicPr>
          <p:cNvPr id="161796" name="Picture 4" descr="MCj02907950000[1]"/>
          <p:cNvPicPr>
            <a:picLocks noChangeAspect="1" noChangeArrowheads="1"/>
          </p:cNvPicPr>
          <p:nvPr/>
        </p:nvPicPr>
        <p:blipFill>
          <a:blip r:embed="rId3" cstate="print"/>
          <a:srcRect/>
          <a:stretch>
            <a:fillRect/>
          </a:stretch>
        </p:blipFill>
        <p:spPr bwMode="auto">
          <a:xfrm>
            <a:off x="838200" y="228600"/>
            <a:ext cx="1601788" cy="1460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362200" y="228600"/>
            <a:ext cx="6781800" cy="1066800"/>
          </a:xfrm>
        </p:spPr>
        <p:txBody>
          <a:bodyPr/>
          <a:lstStyle/>
          <a:p>
            <a:r>
              <a:rPr lang="en-US" sz="4000">
                <a:solidFill>
                  <a:srgbClr val="FFFF00"/>
                </a:solidFill>
              </a:rPr>
              <a:t>Maintaining Chapter Records</a:t>
            </a:r>
          </a:p>
        </p:txBody>
      </p:sp>
      <p:sp>
        <p:nvSpPr>
          <p:cNvPr id="162819" name="Rectangle 3"/>
          <p:cNvSpPr>
            <a:spLocks noGrp="1" noChangeArrowheads="1"/>
          </p:cNvSpPr>
          <p:nvPr>
            <p:ph type="body" idx="1"/>
          </p:nvPr>
        </p:nvSpPr>
        <p:spPr>
          <a:xfrm>
            <a:off x="457200" y="1524000"/>
            <a:ext cx="8229600" cy="4953000"/>
          </a:xfrm>
        </p:spPr>
        <p:txBody>
          <a:bodyPr/>
          <a:lstStyle/>
          <a:p>
            <a:r>
              <a:rPr lang="en-US" sz="2800"/>
              <a:t>Records are property of the chapter</a:t>
            </a:r>
          </a:p>
          <a:p>
            <a:r>
              <a:rPr lang="en-US" sz="2800"/>
              <a:t>Retained records include:</a:t>
            </a:r>
          </a:p>
          <a:p>
            <a:pPr lvl="1"/>
            <a:r>
              <a:rPr lang="en-US" sz="2500"/>
              <a:t>Chapter charter, constitution, bylaws, all application for chapter charter (F-19)</a:t>
            </a:r>
          </a:p>
          <a:p>
            <a:pPr lvl="1"/>
            <a:r>
              <a:rPr lang="en-US" sz="2500"/>
              <a:t>Federation Convention Resolution Forms (WSFC-4)</a:t>
            </a:r>
          </a:p>
          <a:p>
            <a:pPr lvl="1"/>
            <a:r>
              <a:rPr lang="en-US" sz="2500"/>
              <a:t>Annual Audit or financial review report</a:t>
            </a:r>
          </a:p>
          <a:p>
            <a:pPr lvl="1"/>
            <a:r>
              <a:rPr lang="en-US" sz="2500"/>
              <a:t>Chapter ZIP code assignments and changes</a:t>
            </a:r>
          </a:p>
          <a:p>
            <a:pPr lvl="1"/>
            <a:r>
              <a:rPr lang="en-US" sz="2500"/>
              <a:t>Record of deceased members (only if </a:t>
            </a:r>
            <a:r>
              <a:rPr lang="en-US" sz="2500" u="sng"/>
              <a:t>not</a:t>
            </a:r>
            <a:r>
              <a:rPr lang="en-US" sz="2500"/>
              <a:t> kept by Treasurer or Membership)</a:t>
            </a:r>
          </a:p>
          <a:p>
            <a:pPr lvl="1"/>
            <a:r>
              <a:rPr lang="en-US" sz="2500"/>
              <a:t>Record of chapter property, i.e. flag, banner, etc.</a:t>
            </a:r>
          </a:p>
        </p:txBody>
      </p:sp>
      <p:pic>
        <p:nvPicPr>
          <p:cNvPr id="162826" name="Picture 10" descr="pe01984_"/>
          <p:cNvPicPr>
            <a:picLocks noChangeAspect="1" noChangeArrowheads="1"/>
          </p:cNvPicPr>
          <p:nvPr/>
        </p:nvPicPr>
        <p:blipFill>
          <a:blip r:embed="rId3" cstate="print"/>
          <a:srcRect/>
          <a:stretch>
            <a:fillRect/>
          </a:stretch>
        </p:blipFill>
        <p:spPr bwMode="auto">
          <a:xfrm>
            <a:off x="0" y="0"/>
            <a:ext cx="2438400" cy="1631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z="4000">
                <a:solidFill>
                  <a:srgbClr val="FFFF00"/>
                </a:solidFill>
              </a:rPr>
              <a:t>FOR ALL OFFICERS - Help is only a phone call  or email away!</a:t>
            </a:r>
          </a:p>
        </p:txBody>
      </p:sp>
      <p:sp>
        <p:nvSpPr>
          <p:cNvPr id="163843" name="Rectangle 3"/>
          <p:cNvSpPr>
            <a:spLocks noGrp="1" noChangeArrowheads="1"/>
          </p:cNvSpPr>
          <p:nvPr>
            <p:ph type="body" idx="1"/>
          </p:nvPr>
        </p:nvSpPr>
        <p:spPr>
          <a:xfrm>
            <a:off x="609600" y="1981200"/>
            <a:ext cx="8229600" cy="3525838"/>
          </a:xfrm>
        </p:spPr>
        <p:txBody>
          <a:bodyPr/>
          <a:lstStyle/>
          <a:p>
            <a:pPr>
              <a:buFont typeface="Wingdings" pitchFamily="2" charset="2"/>
              <a:buNone/>
            </a:pPr>
            <a:r>
              <a:rPr lang="en-US" sz="2800"/>
              <a:t>Contact:</a:t>
            </a:r>
          </a:p>
          <a:p>
            <a:pPr>
              <a:buFont typeface="Wingdings" pitchFamily="2" charset="2"/>
              <a:buNone/>
            </a:pPr>
            <a:r>
              <a:rPr lang="en-US" sz="2800"/>
              <a:t>	Your District Vice-President</a:t>
            </a:r>
          </a:p>
          <a:p>
            <a:pPr>
              <a:buFont typeface="Wingdings" pitchFamily="2" charset="2"/>
              <a:buNone/>
            </a:pPr>
            <a:r>
              <a:rPr lang="en-US" sz="2800"/>
              <a:t>	Washington State Federation Officers and web site (www.narfewa.net)</a:t>
            </a:r>
          </a:p>
          <a:p>
            <a:pPr>
              <a:buFont typeface="Wingdings" pitchFamily="2" charset="2"/>
              <a:buNone/>
            </a:pPr>
            <a:r>
              <a:rPr lang="en-US" sz="2800"/>
              <a:t>	Regional Vice-President</a:t>
            </a:r>
          </a:p>
          <a:p>
            <a:pPr>
              <a:buFont typeface="Wingdings" pitchFamily="2" charset="2"/>
              <a:buNone/>
            </a:pPr>
            <a:r>
              <a:rPr lang="en-US" sz="2800"/>
              <a:t>	National NARFE Headquarters and web site (www.narfe.org)</a:t>
            </a:r>
          </a:p>
        </p:txBody>
      </p:sp>
      <p:pic>
        <p:nvPicPr>
          <p:cNvPr id="163844" name="Picture 4" descr="BD08387_"/>
          <p:cNvPicPr>
            <a:picLocks noChangeAspect="1" noChangeArrowheads="1"/>
          </p:cNvPicPr>
          <p:nvPr/>
        </p:nvPicPr>
        <p:blipFill>
          <a:blip r:embed="rId3" cstate="print"/>
          <a:srcRect/>
          <a:stretch>
            <a:fillRect/>
          </a:stretch>
        </p:blipFill>
        <p:spPr bwMode="auto">
          <a:xfrm>
            <a:off x="685800" y="5349875"/>
            <a:ext cx="1524000" cy="1508125"/>
          </a:xfrm>
          <a:prstGeom prst="rect">
            <a:avLst/>
          </a:prstGeom>
          <a:noFill/>
        </p:spPr>
      </p:pic>
      <p:pic>
        <p:nvPicPr>
          <p:cNvPr id="163845" name="Picture 5" descr="pe01049_"/>
          <p:cNvPicPr>
            <a:picLocks noChangeAspect="1" noChangeArrowheads="1"/>
          </p:cNvPicPr>
          <p:nvPr/>
        </p:nvPicPr>
        <p:blipFill>
          <a:blip r:embed="rId4" cstate="print"/>
          <a:srcRect/>
          <a:stretch>
            <a:fillRect/>
          </a:stretch>
        </p:blipFill>
        <p:spPr bwMode="auto">
          <a:xfrm>
            <a:off x="7086600" y="1447800"/>
            <a:ext cx="1822450" cy="1855788"/>
          </a:xfrm>
          <a:prstGeom prst="rect">
            <a:avLst/>
          </a:prstGeom>
          <a:noFill/>
        </p:spPr>
      </p:pic>
      <p:pic>
        <p:nvPicPr>
          <p:cNvPr id="163846" name="Picture 6"/>
          <p:cNvPicPr>
            <a:picLocks noChangeAspect="1" noChangeArrowheads="1"/>
          </p:cNvPicPr>
          <p:nvPr/>
        </p:nvPicPr>
        <p:blipFill>
          <a:blip r:embed="rId5" cstate="print"/>
          <a:srcRect/>
          <a:stretch>
            <a:fillRect/>
          </a:stretch>
        </p:blipFill>
        <p:spPr bwMode="auto">
          <a:xfrm>
            <a:off x="6096000" y="5029200"/>
            <a:ext cx="2057400" cy="1516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86000" y="914400"/>
            <a:ext cx="6629400" cy="1216025"/>
          </a:xfrm>
        </p:spPr>
        <p:txBody>
          <a:bodyPr/>
          <a:lstStyle/>
          <a:p>
            <a:r>
              <a:rPr lang="en-US" sz="4000" b="1">
                <a:solidFill>
                  <a:srgbClr val="FFFF00"/>
                </a:solidFill>
              </a:rPr>
              <a:t>I’m a Chapter President, now what do I do?</a:t>
            </a:r>
            <a:r>
              <a:rPr lang="en-US" sz="4000">
                <a:solidFill>
                  <a:srgbClr val="FFFF00"/>
                </a:solidFill>
              </a:rPr>
              <a:t/>
            </a:r>
            <a:br>
              <a:rPr lang="en-US" sz="4000">
                <a:solidFill>
                  <a:srgbClr val="FFFF00"/>
                </a:solidFill>
              </a:rPr>
            </a:br>
            <a:endParaRPr lang="en-US" sz="4000">
              <a:solidFill>
                <a:srgbClr val="FFFF00"/>
              </a:solidFill>
            </a:endParaRPr>
          </a:p>
        </p:txBody>
      </p:sp>
      <p:sp>
        <p:nvSpPr>
          <p:cNvPr id="78851" name="Rectangle 3"/>
          <p:cNvSpPr>
            <a:spLocks noGrp="1" noChangeArrowheads="1"/>
          </p:cNvSpPr>
          <p:nvPr>
            <p:ph type="body" idx="1"/>
          </p:nvPr>
        </p:nvSpPr>
        <p:spPr>
          <a:xfrm>
            <a:off x="381000" y="2286000"/>
            <a:ext cx="8458200" cy="4267200"/>
          </a:xfrm>
        </p:spPr>
        <p:txBody>
          <a:bodyPr/>
          <a:lstStyle/>
          <a:p>
            <a:pPr>
              <a:lnSpc>
                <a:spcPct val="90000"/>
              </a:lnSpc>
            </a:pPr>
            <a:r>
              <a:rPr lang="en-US"/>
              <a:t>Establish local plans to achieve NARFE objectives and goals</a:t>
            </a:r>
          </a:p>
          <a:p>
            <a:pPr>
              <a:lnSpc>
                <a:spcPct val="90000"/>
              </a:lnSpc>
            </a:pPr>
            <a:r>
              <a:rPr lang="en-US"/>
              <a:t>Chair the executive committee and preside at chapter meetings</a:t>
            </a:r>
          </a:p>
          <a:p>
            <a:pPr>
              <a:lnSpc>
                <a:spcPct val="90000"/>
              </a:lnSpc>
            </a:pPr>
            <a:r>
              <a:rPr lang="en-US"/>
              <a:t>Liaison </a:t>
            </a:r>
            <a:r>
              <a:rPr lang="en-US" sz="2800"/>
              <a:t>with</a:t>
            </a:r>
            <a:r>
              <a:rPr lang="en-US"/>
              <a:t> federation, national office and chapter members</a:t>
            </a:r>
          </a:p>
          <a:p>
            <a:pPr>
              <a:lnSpc>
                <a:spcPct val="90000"/>
              </a:lnSpc>
            </a:pPr>
            <a:r>
              <a:rPr lang="en-US"/>
              <a:t>Encourage and support training</a:t>
            </a:r>
          </a:p>
          <a:p>
            <a:pPr>
              <a:lnSpc>
                <a:spcPct val="90000"/>
              </a:lnSpc>
            </a:pPr>
            <a:r>
              <a:rPr lang="en-US"/>
              <a:t>Appoint committees</a:t>
            </a:r>
          </a:p>
          <a:p>
            <a:pPr>
              <a:lnSpc>
                <a:spcPct val="90000"/>
              </a:lnSpc>
            </a:pPr>
            <a:endParaRPr lang="en-US"/>
          </a:p>
        </p:txBody>
      </p:sp>
      <p:pic>
        <p:nvPicPr>
          <p:cNvPr id="78853" name="Picture 5" descr="MCj02812700000[1]"/>
          <p:cNvPicPr>
            <a:picLocks noChangeAspect="1" noChangeArrowheads="1"/>
          </p:cNvPicPr>
          <p:nvPr/>
        </p:nvPicPr>
        <p:blipFill>
          <a:blip r:embed="rId3" cstate="print"/>
          <a:srcRect/>
          <a:stretch>
            <a:fillRect/>
          </a:stretch>
        </p:blipFill>
        <p:spPr bwMode="auto">
          <a:xfrm>
            <a:off x="609600" y="533400"/>
            <a:ext cx="1423988" cy="155098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381000"/>
            <a:ext cx="6934200" cy="1371600"/>
          </a:xfrm>
        </p:spPr>
        <p:txBody>
          <a:bodyPr/>
          <a:lstStyle/>
          <a:p>
            <a:r>
              <a:rPr lang="en-US" b="1">
                <a:solidFill>
                  <a:srgbClr val="FFFF00"/>
                </a:solidFill>
              </a:rPr>
              <a:t>Chapter</a:t>
            </a:r>
            <a:r>
              <a:rPr lang="en-US" b="1">
                <a:solidFill>
                  <a:srgbClr val="660066"/>
                </a:solidFill>
              </a:rPr>
              <a:t> </a:t>
            </a:r>
            <a:r>
              <a:rPr lang="en-US" b="1">
                <a:solidFill>
                  <a:srgbClr val="FFFF00"/>
                </a:solidFill>
              </a:rPr>
              <a:t>President</a:t>
            </a:r>
          </a:p>
        </p:txBody>
      </p:sp>
      <p:sp>
        <p:nvSpPr>
          <p:cNvPr id="81923" name="Rectangle 3"/>
          <p:cNvSpPr>
            <a:spLocks noGrp="1" noChangeArrowheads="1"/>
          </p:cNvSpPr>
          <p:nvPr>
            <p:ph type="body" idx="1"/>
          </p:nvPr>
        </p:nvSpPr>
        <p:spPr/>
        <p:txBody>
          <a:bodyPr/>
          <a:lstStyle/>
          <a:p>
            <a:r>
              <a:rPr lang="en-US"/>
              <a:t>Encourage growth and retention of membership</a:t>
            </a:r>
          </a:p>
          <a:p>
            <a:r>
              <a:rPr lang="en-US"/>
              <a:t>Identify, motivate and develop replacements for committee positions</a:t>
            </a:r>
          </a:p>
          <a:p>
            <a:r>
              <a:rPr lang="en-US"/>
              <a:t>Ensure each officer and chair is familiar with duties/responsibilities</a:t>
            </a:r>
          </a:p>
          <a:p>
            <a:r>
              <a:rPr lang="en-US"/>
              <a:t>Represent chapter at official events</a:t>
            </a:r>
          </a:p>
          <a:p>
            <a:pPr>
              <a:buFont typeface="Wingdings" pitchFamily="2" charset="2"/>
              <a:buNone/>
            </a:pPr>
            <a:endParaRPr lang="en-US"/>
          </a:p>
          <a:p>
            <a:pPr>
              <a:buFont typeface="Wingdings" pitchFamily="2" charset="2"/>
              <a:buNone/>
            </a:pPr>
            <a:endParaRPr lang="en-US"/>
          </a:p>
        </p:txBody>
      </p:sp>
      <p:pic>
        <p:nvPicPr>
          <p:cNvPr id="81925" name="Picture 5" descr="MCj02812700000[1]"/>
          <p:cNvPicPr>
            <a:picLocks noChangeAspect="1" noChangeArrowheads="1"/>
          </p:cNvPicPr>
          <p:nvPr/>
        </p:nvPicPr>
        <p:blipFill>
          <a:blip r:embed="rId3" cstate="print"/>
          <a:srcRect/>
          <a:stretch>
            <a:fillRect/>
          </a:stretch>
        </p:blipFill>
        <p:spPr bwMode="auto">
          <a:xfrm>
            <a:off x="6934200" y="228600"/>
            <a:ext cx="1703388" cy="185578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381000"/>
            <a:ext cx="7391400" cy="1371600"/>
          </a:xfrm>
        </p:spPr>
        <p:txBody>
          <a:bodyPr/>
          <a:lstStyle/>
          <a:p>
            <a:r>
              <a:rPr lang="en-US" sz="4000" b="1">
                <a:solidFill>
                  <a:srgbClr val="FFFF00"/>
                </a:solidFill>
              </a:rPr>
              <a:t>What tools do you need</a:t>
            </a:r>
            <a:br>
              <a:rPr lang="en-US" sz="4000" b="1">
                <a:solidFill>
                  <a:srgbClr val="FFFF00"/>
                </a:solidFill>
              </a:rPr>
            </a:br>
            <a:r>
              <a:rPr lang="en-US" sz="4000" b="1">
                <a:solidFill>
                  <a:srgbClr val="FFFF00"/>
                </a:solidFill>
              </a:rPr>
              <a:t> to do your job?</a:t>
            </a:r>
          </a:p>
        </p:txBody>
      </p:sp>
      <p:sp>
        <p:nvSpPr>
          <p:cNvPr id="120835" name="Rectangle 3"/>
          <p:cNvSpPr>
            <a:spLocks noGrp="1" noChangeArrowheads="1"/>
          </p:cNvSpPr>
          <p:nvPr>
            <p:ph type="body" idx="1"/>
          </p:nvPr>
        </p:nvSpPr>
        <p:spPr>
          <a:xfrm>
            <a:off x="457200" y="1828800"/>
            <a:ext cx="7794625" cy="4724400"/>
          </a:xfrm>
        </p:spPr>
        <p:txBody>
          <a:bodyPr/>
          <a:lstStyle/>
          <a:p>
            <a:r>
              <a:rPr lang="en-US"/>
              <a:t>Be familiar with</a:t>
            </a:r>
          </a:p>
          <a:p>
            <a:pPr lvl="1"/>
            <a:r>
              <a:rPr lang="en-US"/>
              <a:t>Chapter/Federation constitutions and bylaws</a:t>
            </a:r>
          </a:p>
          <a:p>
            <a:pPr lvl="1"/>
            <a:r>
              <a:rPr lang="en-US"/>
              <a:t>National Articles of Incorporation and bylaws</a:t>
            </a:r>
          </a:p>
          <a:p>
            <a:pPr lvl="1"/>
            <a:r>
              <a:rPr lang="en-US"/>
              <a:t>Chapter/Federation Officers Manual (F-10)</a:t>
            </a:r>
          </a:p>
          <a:p>
            <a:pPr lvl="1"/>
            <a:r>
              <a:rPr lang="en-US"/>
              <a:t>Past chapter minutes &amp; treasurer’s reports</a:t>
            </a:r>
          </a:p>
          <a:p>
            <a:pPr lvl="1"/>
            <a:r>
              <a:rPr lang="en-US"/>
              <a:t>Robert’s Rules of Order</a:t>
            </a:r>
          </a:p>
          <a:p>
            <a:pPr lvl="1"/>
            <a:r>
              <a:rPr lang="en-US"/>
              <a:t> All NARFE publications, forms and reports </a:t>
            </a:r>
          </a:p>
          <a:p>
            <a:pPr lvl="1"/>
            <a:endParaRPr lang="en-US"/>
          </a:p>
        </p:txBody>
      </p:sp>
      <p:pic>
        <p:nvPicPr>
          <p:cNvPr id="120838" name="Picture 6" descr="MCj04369960000[1]"/>
          <p:cNvPicPr>
            <a:picLocks noChangeAspect="1" noChangeArrowheads="1"/>
          </p:cNvPicPr>
          <p:nvPr/>
        </p:nvPicPr>
        <p:blipFill>
          <a:blip r:embed="rId3" cstate="print"/>
          <a:srcRect/>
          <a:stretch>
            <a:fillRect/>
          </a:stretch>
        </p:blipFill>
        <p:spPr bwMode="auto">
          <a:xfrm>
            <a:off x="7086600" y="152400"/>
            <a:ext cx="1663700" cy="1666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81000" y="0"/>
            <a:ext cx="7848600" cy="1371600"/>
          </a:xfrm>
        </p:spPr>
        <p:txBody>
          <a:bodyPr/>
          <a:lstStyle/>
          <a:p>
            <a:r>
              <a:rPr lang="en-US" b="1">
                <a:solidFill>
                  <a:srgbClr val="FFFF00"/>
                </a:solidFill>
              </a:rPr>
              <a:t>Resource Materials</a:t>
            </a:r>
          </a:p>
        </p:txBody>
      </p:sp>
      <p:sp>
        <p:nvSpPr>
          <p:cNvPr id="175107" name="Rectangle 3"/>
          <p:cNvSpPr>
            <a:spLocks noGrp="1" noChangeArrowheads="1"/>
          </p:cNvSpPr>
          <p:nvPr>
            <p:ph type="body" idx="1"/>
          </p:nvPr>
        </p:nvSpPr>
        <p:spPr>
          <a:xfrm>
            <a:off x="228600" y="1219200"/>
            <a:ext cx="8686800" cy="4953000"/>
          </a:xfrm>
        </p:spPr>
        <p:txBody>
          <a:bodyPr/>
          <a:lstStyle/>
          <a:p>
            <a:pPr>
              <a:buFont typeface="Wingdings" pitchFamily="2" charset="2"/>
              <a:buNone/>
            </a:pPr>
            <a:r>
              <a:rPr lang="en-US" sz="2800"/>
              <a:t>NARFE publications</a:t>
            </a:r>
          </a:p>
          <a:p>
            <a:pPr lvl="1"/>
            <a:r>
              <a:rPr lang="en-US" sz="2400" i="1"/>
              <a:t>Quarterly News, </a:t>
            </a:r>
          </a:p>
          <a:p>
            <a:pPr lvl="1"/>
            <a:r>
              <a:rPr lang="en-US" sz="2400" i="1"/>
              <a:t>Recruiter’s Journal &amp; Quarterly</a:t>
            </a:r>
          </a:p>
          <a:p>
            <a:pPr>
              <a:buFont typeface="Wingdings" pitchFamily="2" charset="2"/>
              <a:buNone/>
            </a:pPr>
            <a:endParaRPr lang="en-US" sz="2800"/>
          </a:p>
          <a:p>
            <a:pPr>
              <a:buFont typeface="Wingdings" pitchFamily="2" charset="2"/>
              <a:buNone/>
            </a:pPr>
            <a:r>
              <a:rPr lang="en-US" sz="2800"/>
              <a:t>                NARFE Magazine</a:t>
            </a:r>
          </a:p>
          <a:p>
            <a:pPr>
              <a:buFont typeface="Wingdings" pitchFamily="2" charset="2"/>
              <a:buNone/>
            </a:pPr>
            <a:endParaRPr lang="en-US" sz="2800"/>
          </a:p>
          <a:p>
            <a:pPr>
              <a:buFont typeface="Wingdings" pitchFamily="2" charset="2"/>
              <a:buNone/>
            </a:pPr>
            <a:endParaRPr lang="en-US" sz="2800"/>
          </a:p>
          <a:p>
            <a:r>
              <a:rPr lang="en-US" sz="2800"/>
              <a:t>                NARFE Question and Answer Booklet</a:t>
            </a:r>
          </a:p>
          <a:p>
            <a:pPr>
              <a:buFont typeface="Wingdings" pitchFamily="2" charset="2"/>
              <a:buNone/>
            </a:pPr>
            <a:r>
              <a:rPr lang="en-US" sz="2800"/>
              <a:t>			             Federation Quarterly Newsletter</a:t>
            </a:r>
          </a:p>
          <a:p>
            <a:endParaRPr lang="en-US" sz="2800"/>
          </a:p>
          <a:p>
            <a:endParaRPr lang="en-US" b="1"/>
          </a:p>
          <a:p>
            <a:pPr>
              <a:buFont typeface="Wingdings" pitchFamily="2" charset="2"/>
              <a:buNone/>
            </a:pPr>
            <a:endParaRPr lang="en-US"/>
          </a:p>
          <a:p>
            <a:pPr lvl="1"/>
            <a:endParaRPr lang="en-US" i="1"/>
          </a:p>
        </p:txBody>
      </p:sp>
      <p:pic>
        <p:nvPicPr>
          <p:cNvPr id="175108" name="Picture 4" descr="nm_cover_0"/>
          <p:cNvPicPr>
            <a:picLocks noChangeAspect="1" noChangeArrowheads="1"/>
          </p:cNvPicPr>
          <p:nvPr/>
        </p:nvPicPr>
        <p:blipFill>
          <a:blip r:embed="rId3" cstate="print"/>
          <a:srcRect/>
          <a:stretch>
            <a:fillRect/>
          </a:stretch>
        </p:blipFill>
        <p:spPr bwMode="auto">
          <a:xfrm>
            <a:off x="533400" y="2667000"/>
            <a:ext cx="1276350" cy="1676400"/>
          </a:xfrm>
          <a:prstGeom prst="rect">
            <a:avLst/>
          </a:prstGeom>
          <a:noFill/>
          <a:ln w="9525">
            <a:noFill/>
            <a:miter lim="800000"/>
            <a:headEnd/>
            <a:tailEnd/>
          </a:ln>
          <a:effectLst/>
        </p:spPr>
      </p:pic>
      <p:pic>
        <p:nvPicPr>
          <p:cNvPr id="175109" name="Picture 5" descr="qn_0408"/>
          <p:cNvPicPr>
            <a:picLocks noChangeAspect="1" noChangeArrowheads="1"/>
          </p:cNvPicPr>
          <p:nvPr/>
        </p:nvPicPr>
        <p:blipFill>
          <a:blip r:embed="rId4" cstate="print"/>
          <a:srcRect/>
          <a:stretch>
            <a:fillRect/>
          </a:stretch>
        </p:blipFill>
        <p:spPr bwMode="auto">
          <a:xfrm>
            <a:off x="5257800" y="1143000"/>
            <a:ext cx="1639888" cy="2133600"/>
          </a:xfrm>
          <a:prstGeom prst="rect">
            <a:avLst/>
          </a:prstGeom>
          <a:noFill/>
        </p:spPr>
      </p:pic>
      <p:pic>
        <p:nvPicPr>
          <p:cNvPr id="175110" name="Picture 6" descr="rj_0508"/>
          <p:cNvPicPr>
            <a:picLocks noChangeAspect="1" noChangeArrowheads="1"/>
          </p:cNvPicPr>
          <p:nvPr/>
        </p:nvPicPr>
        <p:blipFill>
          <a:blip r:embed="rId5" cstate="print"/>
          <a:srcRect/>
          <a:stretch>
            <a:fillRect/>
          </a:stretch>
        </p:blipFill>
        <p:spPr bwMode="auto">
          <a:xfrm>
            <a:off x="7010400" y="1676400"/>
            <a:ext cx="1528763" cy="2057400"/>
          </a:xfrm>
          <a:prstGeom prst="rect">
            <a:avLst/>
          </a:prstGeom>
          <a:noFill/>
        </p:spPr>
      </p:pic>
      <p:pic>
        <p:nvPicPr>
          <p:cNvPr id="175111" name="Picture 7" descr="Q_A_web__0"/>
          <p:cNvPicPr>
            <a:picLocks noChangeAspect="1" noChangeArrowheads="1"/>
          </p:cNvPicPr>
          <p:nvPr/>
        </p:nvPicPr>
        <p:blipFill>
          <a:blip r:embed="rId6" cstate="print"/>
          <a:srcRect/>
          <a:stretch>
            <a:fillRect/>
          </a:stretch>
        </p:blipFill>
        <p:spPr bwMode="auto">
          <a:xfrm>
            <a:off x="762000" y="4648200"/>
            <a:ext cx="1301750" cy="1676400"/>
          </a:xfrm>
          <a:prstGeom prst="rect">
            <a:avLst/>
          </a:prstGeom>
          <a:noFill/>
          <a:ln w="9525">
            <a:noFill/>
            <a:miter lim="800000"/>
            <a:headEnd/>
            <a:tailEnd/>
          </a:ln>
          <a:effectLst/>
        </p:spPr>
      </p:pic>
      <p:pic>
        <p:nvPicPr>
          <p:cNvPr id="175112" name="Picture 8"/>
          <p:cNvPicPr>
            <a:picLocks noChangeAspect="1" noChangeArrowheads="1"/>
          </p:cNvPicPr>
          <p:nvPr/>
        </p:nvPicPr>
        <p:blipFill>
          <a:blip r:embed="rId7" cstate="print"/>
          <a:srcRect/>
          <a:stretch>
            <a:fillRect/>
          </a:stretch>
        </p:blipFill>
        <p:spPr bwMode="auto">
          <a:xfrm>
            <a:off x="4419600" y="5638800"/>
            <a:ext cx="3513138" cy="982663"/>
          </a:xfrm>
          <a:prstGeom prst="rect">
            <a:avLst/>
          </a:prstGeom>
          <a:noFill/>
        </p:spPr>
      </p:pic>
      <p:pic>
        <p:nvPicPr>
          <p:cNvPr id="175113" name="Picture 9" descr="MCBD10396_0000[1]"/>
          <p:cNvPicPr>
            <a:picLocks noChangeAspect="1" noChangeArrowheads="1"/>
          </p:cNvPicPr>
          <p:nvPr/>
        </p:nvPicPr>
        <p:blipFill>
          <a:blip r:embed="rId8" cstate="print"/>
          <a:srcRect/>
          <a:stretch>
            <a:fillRect/>
          </a:stretch>
        </p:blipFill>
        <p:spPr bwMode="auto">
          <a:xfrm>
            <a:off x="7242175" y="304800"/>
            <a:ext cx="1901825" cy="1104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228600" y="990600"/>
            <a:ext cx="8305800" cy="4343400"/>
          </a:xfrm>
        </p:spPr>
        <p:txBody>
          <a:bodyPr/>
          <a:lstStyle/>
          <a:p>
            <a:r>
              <a:rPr lang="en-US" sz="2800"/>
              <a:t>NARFE and Federation Web sites and updates</a:t>
            </a:r>
          </a:p>
          <a:p>
            <a:pPr>
              <a:buFont typeface="Wingdings" pitchFamily="2" charset="2"/>
              <a:buNone/>
            </a:pPr>
            <a:r>
              <a:rPr lang="en-US" sz="2800"/>
              <a:t>   at </a:t>
            </a:r>
            <a:r>
              <a:rPr lang="en-US" sz="2800" b="1">
                <a:hlinkClick r:id="rId3"/>
              </a:rPr>
              <a:t>www.narfe.org</a:t>
            </a:r>
            <a:r>
              <a:rPr lang="en-US" sz="2800" b="1"/>
              <a:t> </a:t>
            </a:r>
            <a:r>
              <a:rPr lang="en-US" sz="2800"/>
              <a:t>&amp; </a:t>
            </a:r>
            <a:r>
              <a:rPr lang="en-US" sz="2800" b="1">
                <a:hlinkClick r:id="rId4"/>
              </a:rPr>
              <a:t>www.narfewa.net</a:t>
            </a:r>
            <a:endParaRPr lang="en-US" sz="2800" b="1"/>
          </a:p>
          <a:p>
            <a:r>
              <a:rPr lang="en-US" sz="2800"/>
              <a:t>HQ monthly and quarterly chapter activity reports, i.e. M-112, M-114, A-220, M-110, W-101</a:t>
            </a:r>
          </a:p>
        </p:txBody>
      </p:sp>
      <p:sp>
        <p:nvSpPr>
          <p:cNvPr id="151556" name="Rectangle 4"/>
          <p:cNvSpPr>
            <a:spLocks noGrp="1" noChangeArrowheads="1"/>
          </p:cNvSpPr>
          <p:nvPr>
            <p:ph type="title"/>
          </p:nvPr>
        </p:nvSpPr>
        <p:spPr>
          <a:xfrm>
            <a:off x="1447800" y="152400"/>
            <a:ext cx="5943600" cy="914400"/>
          </a:xfrm>
          <a:noFill/>
          <a:ln/>
        </p:spPr>
        <p:txBody>
          <a:bodyPr/>
          <a:lstStyle/>
          <a:p>
            <a:pPr algn="r"/>
            <a:r>
              <a:rPr lang="en-US" b="1">
                <a:solidFill>
                  <a:srgbClr val="FFFF00"/>
                </a:solidFill>
              </a:rPr>
              <a:t>Resource Materials</a:t>
            </a:r>
          </a:p>
        </p:txBody>
      </p:sp>
      <p:pic>
        <p:nvPicPr>
          <p:cNvPr id="151560" name="Picture 8" descr="j0195384"/>
          <p:cNvPicPr>
            <a:picLocks noChangeAspect="1" noChangeArrowheads="1"/>
          </p:cNvPicPr>
          <p:nvPr/>
        </p:nvPicPr>
        <p:blipFill>
          <a:blip r:embed="rId5" cstate="print"/>
          <a:srcRect/>
          <a:stretch>
            <a:fillRect/>
          </a:stretch>
        </p:blipFill>
        <p:spPr bwMode="auto">
          <a:xfrm>
            <a:off x="7848600" y="1371600"/>
            <a:ext cx="1049338" cy="1071563"/>
          </a:xfrm>
          <a:prstGeom prst="rect">
            <a:avLst/>
          </a:prstGeom>
          <a:noFill/>
        </p:spPr>
      </p:pic>
      <p:pic>
        <p:nvPicPr>
          <p:cNvPr id="151565" name="Picture 13"/>
          <p:cNvPicPr>
            <a:picLocks noChangeAspect="1" noChangeArrowheads="1"/>
          </p:cNvPicPr>
          <p:nvPr/>
        </p:nvPicPr>
        <p:blipFill>
          <a:blip r:embed="rId6" cstate="print"/>
          <a:srcRect/>
          <a:stretch>
            <a:fillRect/>
          </a:stretch>
        </p:blipFill>
        <p:spPr bwMode="auto">
          <a:xfrm>
            <a:off x="228600" y="3200400"/>
            <a:ext cx="4495800" cy="1301750"/>
          </a:xfrm>
          <a:prstGeom prst="rect">
            <a:avLst/>
          </a:prstGeom>
          <a:noFill/>
        </p:spPr>
      </p:pic>
      <p:pic>
        <p:nvPicPr>
          <p:cNvPr id="151569" name="Picture 17"/>
          <p:cNvPicPr>
            <a:picLocks noChangeAspect="1" noChangeArrowheads="1"/>
          </p:cNvPicPr>
          <p:nvPr/>
        </p:nvPicPr>
        <p:blipFill>
          <a:blip r:embed="rId7" cstate="print"/>
          <a:srcRect/>
          <a:stretch>
            <a:fillRect/>
          </a:stretch>
        </p:blipFill>
        <p:spPr bwMode="auto">
          <a:xfrm>
            <a:off x="5070475" y="3216275"/>
            <a:ext cx="3978275" cy="1127125"/>
          </a:xfrm>
          <a:prstGeom prst="rect">
            <a:avLst/>
          </a:prstGeom>
          <a:noFill/>
        </p:spPr>
      </p:pic>
      <p:pic>
        <p:nvPicPr>
          <p:cNvPr id="151573" name="Picture 21"/>
          <p:cNvPicPr>
            <a:picLocks noChangeAspect="1" noChangeArrowheads="1"/>
          </p:cNvPicPr>
          <p:nvPr/>
        </p:nvPicPr>
        <p:blipFill>
          <a:blip r:embed="rId8" cstate="print"/>
          <a:srcRect/>
          <a:stretch>
            <a:fillRect/>
          </a:stretch>
        </p:blipFill>
        <p:spPr bwMode="auto">
          <a:xfrm>
            <a:off x="304800" y="4800600"/>
            <a:ext cx="4267200" cy="1600200"/>
          </a:xfrm>
          <a:prstGeom prst="rect">
            <a:avLst/>
          </a:prstGeom>
          <a:noFill/>
          <a:ln w="9525">
            <a:noFill/>
            <a:miter lim="800000"/>
            <a:headEnd/>
            <a:tailEnd/>
          </a:ln>
        </p:spPr>
      </p:pic>
      <p:pic>
        <p:nvPicPr>
          <p:cNvPr id="151575" name="Picture 23"/>
          <p:cNvPicPr>
            <a:picLocks noChangeAspect="1" noChangeArrowheads="1"/>
          </p:cNvPicPr>
          <p:nvPr/>
        </p:nvPicPr>
        <p:blipFill>
          <a:blip r:embed="rId9" cstate="print"/>
          <a:srcRect/>
          <a:stretch>
            <a:fillRect/>
          </a:stretch>
        </p:blipFill>
        <p:spPr bwMode="auto">
          <a:xfrm>
            <a:off x="4953000" y="4567238"/>
            <a:ext cx="3886200" cy="808037"/>
          </a:xfrm>
          <a:prstGeom prst="rect">
            <a:avLst/>
          </a:prstGeom>
          <a:noFill/>
          <a:ln w="9525">
            <a:noFill/>
            <a:miter lim="800000"/>
            <a:headEnd/>
            <a:tailEnd/>
          </a:ln>
        </p:spPr>
      </p:pic>
      <p:pic>
        <p:nvPicPr>
          <p:cNvPr id="151577" name="Picture 25"/>
          <p:cNvPicPr>
            <a:picLocks noChangeAspect="1" noChangeArrowheads="1"/>
          </p:cNvPicPr>
          <p:nvPr/>
        </p:nvPicPr>
        <p:blipFill>
          <a:blip r:embed="rId10" cstate="print"/>
          <a:srcRect/>
          <a:stretch>
            <a:fillRect/>
          </a:stretch>
        </p:blipFill>
        <p:spPr bwMode="auto">
          <a:xfrm>
            <a:off x="4953000" y="5562600"/>
            <a:ext cx="4038600" cy="9858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81000"/>
            <a:ext cx="8458200" cy="1371600"/>
          </a:xfrm>
        </p:spPr>
        <p:txBody>
          <a:bodyPr/>
          <a:lstStyle/>
          <a:p>
            <a:r>
              <a:rPr lang="en-US" sz="4000">
                <a:solidFill>
                  <a:srgbClr val="FFFF00"/>
                </a:solidFill>
              </a:rPr>
              <a:t>The Chapter Constitution &amp; Bylaws</a:t>
            </a:r>
          </a:p>
        </p:txBody>
      </p:sp>
      <p:sp>
        <p:nvSpPr>
          <p:cNvPr id="123907" name="Rectangle 3"/>
          <p:cNvSpPr>
            <a:spLocks noGrp="1" noChangeArrowheads="1"/>
          </p:cNvSpPr>
          <p:nvPr>
            <p:ph type="body" idx="1"/>
          </p:nvPr>
        </p:nvSpPr>
        <p:spPr>
          <a:xfrm>
            <a:off x="609600" y="1600200"/>
            <a:ext cx="7797800" cy="3330575"/>
          </a:xfrm>
        </p:spPr>
        <p:txBody>
          <a:bodyPr/>
          <a:lstStyle/>
          <a:p>
            <a:pPr>
              <a:lnSpc>
                <a:spcPct val="90000"/>
              </a:lnSpc>
            </a:pPr>
            <a:r>
              <a:rPr lang="en-US" sz="2800"/>
              <a:t>Each chapter should have a constitution and bylaws</a:t>
            </a:r>
          </a:p>
          <a:p>
            <a:pPr>
              <a:lnSpc>
                <a:spcPct val="90000"/>
              </a:lnSpc>
            </a:pPr>
            <a:r>
              <a:rPr lang="en-US" sz="2800"/>
              <a:t>Form F-21 is good template for bylaws</a:t>
            </a:r>
          </a:p>
          <a:p>
            <a:pPr>
              <a:lnSpc>
                <a:spcPct val="90000"/>
              </a:lnSpc>
            </a:pPr>
            <a:r>
              <a:rPr lang="en-US" sz="2800"/>
              <a:t>New bylaws and any subsequent amendments submitted to HQ for approval.</a:t>
            </a:r>
          </a:p>
          <a:p>
            <a:pPr>
              <a:lnSpc>
                <a:spcPct val="90000"/>
              </a:lnSpc>
            </a:pPr>
            <a:r>
              <a:rPr lang="en-US" sz="2800"/>
              <a:t>Forward any bylaws as they are amended to Federation and Chapter Services at HQ</a:t>
            </a:r>
          </a:p>
          <a:p>
            <a:pPr>
              <a:lnSpc>
                <a:spcPct val="90000"/>
              </a:lnSpc>
              <a:buFont typeface="Wingdings" pitchFamily="2" charset="2"/>
              <a:buNone/>
            </a:pPr>
            <a:endParaRPr lang="en-US" sz="2800"/>
          </a:p>
        </p:txBody>
      </p:sp>
      <p:pic>
        <p:nvPicPr>
          <p:cNvPr id="123908" name="Picture 4" descr="MCj01495110000[1]"/>
          <p:cNvPicPr>
            <a:picLocks noChangeAspect="1" noChangeArrowheads="1"/>
          </p:cNvPicPr>
          <p:nvPr/>
        </p:nvPicPr>
        <p:blipFill>
          <a:blip r:embed="rId3" cstate="print"/>
          <a:srcRect/>
          <a:stretch>
            <a:fillRect/>
          </a:stretch>
        </p:blipFill>
        <p:spPr bwMode="auto">
          <a:xfrm>
            <a:off x="3124200" y="4800600"/>
            <a:ext cx="2819400" cy="19081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9">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00"/>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2282</TotalTime>
  <Words>3671</Words>
  <Application>Microsoft Office PowerPoint</Application>
  <PresentationFormat>On-screen Show (4:3)</PresentationFormat>
  <Paragraphs>435</Paragraphs>
  <Slides>36</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Tahoma</vt:lpstr>
      <vt:lpstr>Wingdings</vt:lpstr>
      <vt:lpstr>Textured</vt:lpstr>
      <vt:lpstr>Adobe Acrobat 7.0 Document</vt:lpstr>
      <vt:lpstr>THE NARFE CHAPTER</vt:lpstr>
      <vt:lpstr>Resources to Help You Begin</vt:lpstr>
      <vt:lpstr>CHAPTER PRESIDENT</vt:lpstr>
      <vt:lpstr>I’m a Chapter President, now what do I do? </vt:lpstr>
      <vt:lpstr>Chapter President</vt:lpstr>
      <vt:lpstr>What tools do you need  to do your job?</vt:lpstr>
      <vt:lpstr>Resource Materials</vt:lpstr>
      <vt:lpstr>Resource Materials</vt:lpstr>
      <vt:lpstr>The Chapter Constitution &amp; Bylaws</vt:lpstr>
      <vt:lpstr>Other duties</vt:lpstr>
      <vt:lpstr>Set meeting agendas</vt:lpstr>
      <vt:lpstr>Suggested Order of Business</vt:lpstr>
      <vt:lpstr>Controlling the Meetings</vt:lpstr>
      <vt:lpstr>Controlling the Meetings</vt:lpstr>
      <vt:lpstr>CHAPTER  VICE-PRESIDENT</vt:lpstr>
      <vt:lpstr>What does the Vice-President do?</vt:lpstr>
      <vt:lpstr>CHAPTER  TREASURER</vt:lpstr>
      <vt:lpstr>The Treasurer’s Roles and Responsibilities </vt:lpstr>
      <vt:lpstr>Treasurer’s Role (Cont’d)</vt:lpstr>
      <vt:lpstr>Treasurer’s Role (Cont’d)</vt:lpstr>
      <vt:lpstr>             Dues Processing</vt:lpstr>
      <vt:lpstr>What tools do you need to do your job?</vt:lpstr>
      <vt:lpstr>Maintaining Records  </vt:lpstr>
      <vt:lpstr>Who else do I work with and why?</vt:lpstr>
      <vt:lpstr>CHAPTER  SECRETARY</vt:lpstr>
      <vt:lpstr>The Secretary’s Roles &amp;  Responsibilities </vt:lpstr>
      <vt:lpstr>Slide 27</vt:lpstr>
      <vt:lpstr>What tools do you need  to do your job?</vt:lpstr>
      <vt:lpstr>Organization - Key to Success</vt:lpstr>
      <vt:lpstr>More Keys to Success</vt:lpstr>
      <vt:lpstr>          Reporting Requirements</vt:lpstr>
      <vt:lpstr>    More Reports </vt:lpstr>
      <vt:lpstr>Minutes in Brief</vt:lpstr>
      <vt:lpstr>Minutes in a Brief</vt:lpstr>
      <vt:lpstr>Maintaining Chapter Records</vt:lpstr>
      <vt:lpstr>FOR ALL OFFICERS - Help is only a phone call  or email away!</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NARFE CHAPTER</dc:title>
  <dc:creator>Cagle</dc:creator>
  <cp:lastModifiedBy>Admin</cp:lastModifiedBy>
  <cp:revision>50</cp:revision>
  <dcterms:created xsi:type="dcterms:W3CDTF">2009-01-28T23:34:16Z</dcterms:created>
  <dcterms:modified xsi:type="dcterms:W3CDTF">2011-07-22T14:04:20Z</dcterms:modified>
</cp:coreProperties>
</file>