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</p:sldIdLst>
  <p:sldSz cx="9144000" cy="6858000" type="screen4x3"/>
  <p:notesSz cx="6858000" cy="93138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743CFDC-565D-4A90-AEB3-8AD75121E496}" type="datetimeFigureOut">
              <a:rPr lang="en-US"/>
              <a:pPr>
                <a:defRPr/>
              </a:pPr>
              <a:t>5/3/2019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390A3953-0729-4B79-96B9-2AD469B513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91194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94453A6-A533-4ED3-BA04-D37FEF548871}" type="datetimeFigureOut">
              <a:rPr lang="en-US"/>
              <a:pPr>
                <a:defRPr/>
              </a:pPr>
              <a:t>5/3/2019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363"/>
            <a:ext cx="5486400" cy="41910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8F8B419B-6C0B-476C-9DD1-54A9FD3982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66064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2B913BE-C00A-4EF2-9A11-26BA2529BE1E}" type="datetime1">
              <a:rPr lang="en-US"/>
              <a:pPr>
                <a:defRPr/>
              </a:pPr>
              <a:t>5/3/2019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3834D94-700B-4002-85D3-88BCD5BAFD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2943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B6D83-D808-4AD7-A235-EE4A78DA4DA1}" type="datetime1">
              <a:rPr lang="en-US"/>
              <a:pPr>
                <a:defRPr/>
              </a:pPr>
              <a:t>5/3/2019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795E11-FCEC-44D7-A49C-E708256E73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2101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44A38-E77D-4406-929E-485F8B132371}" type="datetime1">
              <a:rPr lang="en-US"/>
              <a:pPr>
                <a:defRPr/>
              </a:pPr>
              <a:t>5/3/2019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039693-5372-465D-ACD7-032C1230C1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1087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F7B98-5683-49DF-9CEA-EB7BDDFF191B}" type="datetime1">
              <a:rPr lang="en-US"/>
              <a:pPr>
                <a:defRPr/>
              </a:pPr>
              <a:t>5/3/2019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A96E4C-B135-44E3-B422-8ABCA1C68A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3111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DD8CEB8-0C45-40EA-ACCE-0FAE898BAAFA}" type="datetime1">
              <a:rPr lang="en-US"/>
              <a:pPr>
                <a:defRPr/>
              </a:pPr>
              <a:t>5/3/2019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9E4861-B0FA-4A7B-AE1D-FE6346E69F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45896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3D6FA5-5E31-426D-B8B7-13260591B6AE}" type="datetime1">
              <a:rPr lang="en-US"/>
              <a:pPr>
                <a:defRPr/>
              </a:pPr>
              <a:t>5/3/2019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1F039D-941D-4F0E-B066-6D865F0FD9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24732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0E9EF48-E4D5-4A36-A0F4-04C5F8913698}" type="datetime1">
              <a:rPr lang="en-US"/>
              <a:pPr>
                <a:defRPr/>
              </a:pPr>
              <a:t>5/3/2019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56198E-1750-48D5-A6A9-6743983EDA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42559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BAFEB7E-5208-4C32-B7CF-09627A08C375}" type="datetime1">
              <a:rPr lang="en-US"/>
              <a:pPr>
                <a:defRPr/>
              </a:pPr>
              <a:t>5/3/2019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763F53-E18F-4181-A461-338C41A402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95712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FA88F-61EE-4CE3-AC1F-431DD8841A7F}" type="datetime1">
              <a:rPr lang="en-US"/>
              <a:pPr>
                <a:defRPr/>
              </a:pPr>
              <a:t>5/3/2019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D826E4-7641-41F9-A758-D8F5BADC7C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8338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1538350-16BE-4134-AA04-4933D00390F7}" type="datetime1">
              <a:rPr lang="en-US"/>
              <a:pPr>
                <a:defRPr/>
              </a:pPr>
              <a:t>5/3/2019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1E25FF-3ECF-41FD-B274-23E3BD32CA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57357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18B197C-EDAB-468E-BF1F-2705DEC3433C}" type="datetime1">
              <a:rPr lang="en-US"/>
              <a:pPr>
                <a:defRPr/>
              </a:pPr>
              <a:t>5/3/2019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E0DE45-15F2-4209-863F-9EE08E729D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99814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69E4DF9-1A28-4B5C-868D-A90D6F2B7307}" type="datetime1">
              <a:rPr lang="en-US"/>
              <a:pPr>
                <a:defRPr/>
              </a:pPr>
              <a:t>5/3/2019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Lucida Sans Unicode" panose="020B0602030504020204" pitchFamily="34" charset="0"/>
              </a:defRPr>
            </a:lvl1pPr>
          </a:lstStyle>
          <a:p>
            <a:fld id="{5D393BD3-C011-482B-8191-B74D826E0C4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9" r:id="rId2"/>
    <p:sldLayoutId id="2147483684" r:id="rId3"/>
    <p:sldLayoutId id="2147483685" r:id="rId4"/>
    <p:sldLayoutId id="2147483686" r:id="rId5"/>
    <p:sldLayoutId id="2147483687" r:id="rId6"/>
    <p:sldLayoutId id="2147483680" r:id="rId7"/>
    <p:sldLayoutId id="2147483688" r:id="rId8"/>
    <p:sldLayoutId id="2147483689" r:id="rId9"/>
    <p:sldLayoutId id="2147483681" r:id="rId10"/>
    <p:sldLayoutId id="2147483682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7432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>THE IMPORTANCE OF PRODUCTIVE RELATIONSHIPS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21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fld id="{7F3BEDDE-5781-4B8B-95B3-B7DED4C3664D}" type="slidenum">
              <a:rPr lang="en-US" altLang="en-US">
                <a:solidFill>
                  <a:srgbClr val="FFFFFF"/>
                </a:solidFill>
              </a:rPr>
              <a:pPr/>
              <a:t>1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330700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</a:rPr>
              <a:t>Communicate frequently: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</a:rPr>
              <a:t>Visit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</a:rPr>
              <a:t>Write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</a:rPr>
              <a:t>eMail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</a:rPr>
              <a:t>Fax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</a:rPr>
              <a:t>Call</a:t>
            </a:r>
            <a:endParaRPr lang="en-US" sz="360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fld id="{6D26E2A8-BD2E-435E-BBC5-6592A06E4A29}" type="slidenum">
              <a:rPr lang="en-US" altLang="en-US"/>
              <a:pPr/>
              <a:t>10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406900"/>
          </a:xfrm>
        </p:spPr>
        <p:txBody>
          <a:bodyPr>
            <a:no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</a:rPr>
              <a:t>Respond </a:t>
            </a:r>
            <a:r>
              <a:rPr lang="en-US" sz="4000" b="1" dirty="0">
                <a:solidFill>
                  <a:schemeClr val="bg2">
                    <a:lumMod val="25000"/>
                  </a:schemeClr>
                </a:solidFill>
              </a:rPr>
              <a:t>to questions and </a:t>
            </a: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</a:rPr>
              <a:t>inquiries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5400" b="1" dirty="0">
              <a:solidFill>
                <a:schemeClr val="bg2">
                  <a:lumMod val="25000"/>
                </a:schemeClr>
              </a:solidFill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</a:rPr>
              <a:t>Respect each other’s positions and listen</a:t>
            </a:r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endParaRPr lang="en-US" sz="4000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fld id="{7139ED49-59E7-4E1E-B273-E4BE544BD426}" type="slidenum">
              <a:rPr lang="en-US" altLang="en-US"/>
              <a:pPr/>
              <a:t>11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</a:rPr>
              <a:t>Use </a:t>
            </a:r>
            <a:r>
              <a:rPr lang="en-US" sz="4000" b="1" dirty="0">
                <a:solidFill>
                  <a:schemeClr val="bg2">
                    <a:lumMod val="25000"/>
                  </a:schemeClr>
                </a:solidFill>
              </a:rPr>
              <a:t>your differences as a learning </a:t>
            </a: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</a:rPr>
              <a:t>experience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4000" b="1" dirty="0">
              <a:solidFill>
                <a:schemeClr val="bg2">
                  <a:lumMod val="25000"/>
                </a:schemeClr>
              </a:solidFill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</a:rPr>
              <a:t>Treat the relationship with respect</a:t>
            </a:r>
            <a:endParaRPr lang="en-US" sz="4000" b="1" dirty="0">
              <a:solidFill>
                <a:schemeClr val="bg2">
                  <a:lumMod val="25000"/>
                </a:schemeClr>
              </a:solidFill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2048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fld id="{6B58FD17-E929-4016-8E81-E9F21C8B5F07}" type="slidenum">
              <a:rPr lang="en-US" altLang="en-US"/>
              <a:pPr/>
              <a:t>12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473700"/>
          </a:xfrm>
        </p:spPr>
        <p:txBody>
          <a:bodyPr>
            <a:normAutofit fontScale="92500" lnSpcReduction="10000"/>
          </a:bodyPr>
          <a:lstStyle/>
          <a:p>
            <a:pPr marL="109728" indent="0"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4800" b="1" dirty="0" smtClean="0">
                <a:solidFill>
                  <a:srgbClr val="FF0000"/>
                </a:solidFill>
              </a:rPr>
              <a:t>Benefits of a </a:t>
            </a:r>
          </a:p>
          <a:p>
            <a:pPr marL="109728" indent="0"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4800" b="1" dirty="0" smtClean="0">
                <a:solidFill>
                  <a:srgbClr val="FF0000"/>
                </a:solidFill>
              </a:rPr>
              <a:t>Productive Relationship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4000" b="1" dirty="0">
              <a:solidFill>
                <a:schemeClr val="bg2">
                  <a:lumMod val="25000"/>
                </a:schemeClr>
              </a:solidFill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4300" b="1" dirty="0" smtClean="0">
                <a:solidFill>
                  <a:schemeClr val="bg2">
                    <a:lumMod val="25000"/>
                  </a:schemeClr>
                </a:solidFill>
              </a:rPr>
              <a:t>Can provide a sense of belonging to our organization or to our cause</a:t>
            </a:r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endParaRPr lang="en-US" sz="4000" b="1" dirty="0">
              <a:solidFill>
                <a:schemeClr val="bg2">
                  <a:lumMod val="25000"/>
                </a:schemeClr>
              </a:solidFill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4300" b="1" dirty="0" smtClean="0">
                <a:solidFill>
                  <a:schemeClr val="bg2">
                    <a:lumMod val="25000"/>
                  </a:schemeClr>
                </a:solidFill>
              </a:rPr>
              <a:t>Are a necessity for a well functioning organization</a:t>
            </a:r>
            <a:endParaRPr lang="en-US" sz="4300" b="1" dirty="0">
              <a:solidFill>
                <a:schemeClr val="bg2">
                  <a:lumMod val="25000"/>
                </a:schemeClr>
              </a:solidFill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2150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fld id="{62E74185-45D7-41D5-9DEC-3357A2F25413}" type="slidenum">
              <a:rPr lang="en-US" altLang="en-US"/>
              <a:pPr/>
              <a:t>13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473700"/>
          </a:xfrm>
        </p:spPr>
        <p:txBody>
          <a:bodyPr>
            <a:normAutofit/>
          </a:bodyPr>
          <a:lstStyle/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endParaRPr lang="en-US" sz="4000" b="1" dirty="0">
              <a:solidFill>
                <a:schemeClr val="bg2">
                  <a:lumMod val="25000"/>
                </a:schemeClr>
              </a:solidFill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4300" b="1" dirty="0" smtClean="0">
                <a:solidFill>
                  <a:schemeClr val="bg2">
                    <a:lumMod val="25000"/>
                  </a:schemeClr>
                </a:solidFill>
              </a:rPr>
              <a:t>Helps people achieve a common goal</a:t>
            </a:r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endParaRPr lang="en-US" sz="4000" b="1" dirty="0">
              <a:solidFill>
                <a:schemeClr val="bg2">
                  <a:lumMod val="25000"/>
                </a:schemeClr>
              </a:solidFill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</a:rPr>
              <a:t>Causes members of the relationship to be more trusting</a:t>
            </a:r>
            <a:endParaRPr lang="en-US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253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fld id="{7FD1ADEF-B073-4FE4-AB65-9F3E06D6C822}" type="slidenum">
              <a:rPr lang="en-US" altLang="en-US"/>
              <a:pPr/>
              <a:t>14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473700"/>
          </a:xfrm>
        </p:spPr>
        <p:txBody>
          <a:bodyPr>
            <a:normAutofit/>
          </a:bodyPr>
          <a:lstStyle/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endParaRPr lang="en-US" sz="4000" b="1" dirty="0">
              <a:solidFill>
                <a:schemeClr val="bg2">
                  <a:lumMod val="25000"/>
                </a:schemeClr>
              </a:solidFill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4300" b="1" dirty="0" smtClean="0">
                <a:solidFill>
                  <a:schemeClr val="bg2">
                    <a:lumMod val="25000"/>
                  </a:schemeClr>
                </a:solidFill>
              </a:rPr>
              <a:t>Helps to build respect between the parties</a:t>
            </a:r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endParaRPr lang="en-US" sz="4000" b="1" dirty="0">
              <a:solidFill>
                <a:schemeClr val="bg2">
                  <a:lumMod val="25000"/>
                </a:schemeClr>
              </a:solidFill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</a:rPr>
              <a:t>Causes members of the relationship to be </a:t>
            </a:r>
            <a:r>
              <a:rPr lang="en-US" sz="4000" b="1" smtClean="0">
                <a:solidFill>
                  <a:schemeClr val="bg2">
                    <a:lumMod val="25000"/>
                  </a:schemeClr>
                </a:solidFill>
              </a:rPr>
              <a:t>more open </a:t>
            </a: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</a:rPr>
              <a:t>to the other’s point of view</a:t>
            </a:r>
            <a:endParaRPr lang="en-US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355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fld id="{7CC0C552-88ED-4767-B6F7-E27AE19D1078}" type="slidenum">
              <a:rPr lang="en-US" altLang="en-US"/>
              <a:pPr/>
              <a:t>15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685800"/>
            <a:ext cx="8229600" cy="55626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800" dirty="0" smtClean="0">
                <a:solidFill>
                  <a:schemeClr val="bg2">
                    <a:lumMod val="25000"/>
                  </a:schemeClr>
                </a:solidFill>
              </a:rPr>
              <a:t>None of what was talked about today works without productive relationships being established between different people</a:t>
            </a:r>
            <a:r>
              <a:rPr lang="en-US" sz="4800" dirty="0" smtClean="0">
                <a:solidFill>
                  <a:srgbClr val="FF0000"/>
                </a:solidFill>
              </a:rPr>
              <a:t/>
            </a:r>
            <a:br>
              <a:rPr lang="en-US" sz="4800" dirty="0" smtClean="0">
                <a:solidFill>
                  <a:srgbClr val="FF0000"/>
                </a:solidFill>
              </a:rPr>
            </a:b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2438400"/>
            <a:ext cx="8839200" cy="3581400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en-US" sz="160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en-US" sz="16000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fld id="{B67343D9-03D3-4514-A6F2-3F8D52F5D45A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143000"/>
            <a:ext cx="8610600" cy="3429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800" dirty="0" smtClean="0">
                <a:solidFill>
                  <a:srgbClr val="FF0000"/>
                </a:solidFill>
              </a:rPr>
              <a:t>Within the Legislative Advocacy Team, however it is set up in your Federation, each of us must: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1126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fld id="{BACE440E-3CC7-4892-9047-DC2A3191BDF2}" type="slidenum">
              <a:rPr lang="en-US" altLang="en-US"/>
              <a:pPr/>
              <a:t>3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534400" cy="5397500"/>
          </a:xfrm>
        </p:spPr>
        <p:txBody>
          <a:bodyPr>
            <a:no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</a:rPr>
              <a:t>Know what our duties are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40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</a:rPr>
              <a:t>Know what is expected of us from those above us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4000" b="1" dirty="0">
              <a:solidFill>
                <a:schemeClr val="bg2">
                  <a:lumMod val="25000"/>
                </a:schemeClr>
              </a:solidFill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</a:rPr>
              <a:t>To the best of our ability, attempt to fulfill our duties and expectations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40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4000" b="1" dirty="0">
              <a:solidFill>
                <a:schemeClr val="bg2">
                  <a:lumMod val="25000"/>
                </a:schemeClr>
              </a:solidFill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4000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229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fld id="{ED21B93F-3A87-490E-A26E-80600B92920C}" type="slidenum">
              <a:rPr lang="en-US" altLang="en-US"/>
              <a:pPr/>
              <a:t>4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15000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4000" b="1" dirty="0">
                <a:solidFill>
                  <a:schemeClr val="bg2">
                    <a:lumMod val="25000"/>
                  </a:schemeClr>
                </a:solidFill>
              </a:rPr>
              <a:t>If we have expectations of others reporting to us, talk to them about those </a:t>
            </a: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</a:rPr>
              <a:t>expectations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4600" b="1" dirty="0">
              <a:solidFill>
                <a:schemeClr val="bg2">
                  <a:lumMod val="25000"/>
                </a:schemeClr>
              </a:solidFill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</a:rPr>
              <a:t>Be </a:t>
            </a:r>
            <a:r>
              <a:rPr lang="en-US" sz="4000" b="1" dirty="0">
                <a:solidFill>
                  <a:schemeClr val="bg2">
                    <a:lumMod val="25000"/>
                  </a:schemeClr>
                </a:solidFill>
              </a:rPr>
              <a:t>sure that they know what we expect of them and </a:t>
            </a: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</a:rPr>
              <a:t>when we expect it</a:t>
            </a:r>
            <a:endParaRPr lang="en-US" sz="4000" b="1" dirty="0">
              <a:solidFill>
                <a:schemeClr val="bg2">
                  <a:lumMod val="25000"/>
                </a:schemeClr>
              </a:solidFill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36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2400" dirty="0" smtClean="0"/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fld id="{9D922647-0280-48CF-BBB4-033ACAE150E1}" type="slidenum">
              <a:rPr lang="en-US" altLang="en-US"/>
              <a:pPr/>
              <a:t>5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fld id="{BE5754DE-7A02-424B-B612-8E7A561D4C1D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533400" y="914400"/>
            <a:ext cx="8229600" cy="44624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Lucida Sans Unicode" pitchFamily="34" charset="0"/>
              <a:buChar char="‣"/>
              <a:defRPr/>
            </a:pP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Regularly </a:t>
            </a: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communicate about what each is doing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400" b="1" dirty="0">
              <a:solidFill>
                <a:schemeClr val="bg2">
                  <a:lumMod val="25000"/>
                </a:schemeClr>
              </a:solidFill>
              <a:latin typeface="+mn-lt"/>
              <a:cs typeface="+mn-cs"/>
            </a:endParaRPr>
          </a:p>
          <a:p>
            <a:pPr marL="571500" indent="-571500" fontAlgn="auto">
              <a:spcBef>
                <a:spcPts val="0"/>
              </a:spcBef>
              <a:spcAft>
                <a:spcPts val="0"/>
              </a:spcAft>
              <a:buFont typeface="Lucida Sans Unicode" pitchFamily="34" charset="0"/>
              <a:buChar char="‣"/>
              <a:defRPr/>
            </a:pP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Try to move </a:t>
            </a: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people working as individuals </a:t>
            </a: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into a team working towards a common </a:t>
            </a:r>
            <a:r>
              <a:rPr lang="en-US" sz="4000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purpose and goal</a:t>
            </a:r>
            <a:endParaRPr lang="en-US" sz="4000" b="1" dirty="0">
              <a:solidFill>
                <a:schemeClr val="bg2">
                  <a:lumMod val="2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886200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28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2800" b="1" dirty="0">
              <a:solidFill>
                <a:schemeClr val="bg2">
                  <a:lumMod val="25000"/>
                </a:schemeClr>
              </a:solidFill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28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85800"/>
            <a:ext cx="7239000" cy="28194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800" dirty="0" smtClean="0">
                <a:solidFill>
                  <a:srgbClr val="FF0000"/>
                </a:solidFill>
              </a:rPr>
              <a:t/>
            </a:r>
            <a:br>
              <a:rPr lang="en-US" sz="4800" dirty="0" smtClean="0">
                <a:solidFill>
                  <a:srgbClr val="FF0000"/>
                </a:solidFill>
              </a:rPr>
            </a:br>
            <a:r>
              <a:rPr lang="en-US" sz="4800" dirty="0" smtClean="0">
                <a:solidFill>
                  <a:srgbClr val="FF0000"/>
                </a:solidFill>
                <a:effectLst/>
              </a:rPr>
              <a:t>With a Member of Congress or a Congressional Staffer, each of us must: </a:t>
            </a:r>
            <a:endParaRPr lang="en-US" sz="6000" dirty="0">
              <a:solidFill>
                <a:srgbClr val="FF0000"/>
              </a:solidFill>
              <a:effectLst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fld id="{1DB7830C-B661-40F1-9C45-1D7FEDF84A0D}" type="slidenum">
              <a:rPr lang="en-US" altLang="en-US"/>
              <a:pPr/>
              <a:t>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168900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</a:rPr>
              <a:t>Try to establish a new relationship built on facts, information and trust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3600" b="1" dirty="0">
              <a:solidFill>
                <a:schemeClr val="bg2">
                  <a:lumMod val="25000"/>
                </a:schemeClr>
              </a:solidFill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</a:rPr>
              <a:t>Nurture and maintain the existing relationship by having frequent contact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3600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fld id="{9BB5257C-16DA-4361-9AF8-07993818E422}" type="slidenum">
              <a:rPr lang="en-US" altLang="en-US"/>
              <a:pPr/>
              <a:t>8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86400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4000" b="1" dirty="0">
                <a:solidFill>
                  <a:schemeClr val="bg2">
                    <a:lumMod val="25000"/>
                  </a:schemeClr>
                </a:solidFill>
              </a:rPr>
              <a:t>Provide information as well as seek </a:t>
            </a: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</a:rPr>
              <a:t>information</a:t>
            </a:r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endParaRPr lang="en-US" sz="40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</a:rPr>
              <a:t>Get to know the Member and Staffers and their interests</a:t>
            </a:r>
            <a:endParaRPr lang="en-US" sz="4000" b="1" dirty="0">
              <a:solidFill>
                <a:schemeClr val="bg2">
                  <a:lumMod val="25000"/>
                </a:schemeClr>
              </a:solidFill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28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2800" b="1" dirty="0">
              <a:solidFill>
                <a:schemeClr val="bg2">
                  <a:lumMod val="25000"/>
                </a:schemeClr>
              </a:solidFill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28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45719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5300" dirty="0" smtClean="0">
                <a:solidFill>
                  <a:srgbClr val="FF0000"/>
                </a:solidFill>
              </a:rPr>
              <a:t/>
            </a:r>
            <a:br>
              <a:rPr lang="en-US" sz="5300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fld id="{24F013BA-A355-4692-A557-A08850DAB2F3}" type="slidenum">
              <a:rPr lang="en-US" altLang="en-US"/>
              <a:pPr/>
              <a:t>9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215</TotalTime>
  <Words>274</Words>
  <Application>Microsoft Office PowerPoint</Application>
  <PresentationFormat>On-screen Show (4:3)</PresentationFormat>
  <Paragraphs>71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Lucida Sans Unicode</vt:lpstr>
      <vt:lpstr>Arial</vt:lpstr>
      <vt:lpstr>Wingdings 3</vt:lpstr>
      <vt:lpstr>Verdana</vt:lpstr>
      <vt:lpstr>Wingdings 2</vt:lpstr>
      <vt:lpstr>Calibri</vt:lpstr>
      <vt:lpstr>Concourse</vt:lpstr>
      <vt:lpstr>THE IMPORTANCE OF PRODUCTIVE RELATIONSHIPS</vt:lpstr>
      <vt:lpstr>None of what was talked about today works without productive relationships being established between different people </vt:lpstr>
      <vt:lpstr>Within the Legislative Advocacy Team, however it is set up in your Federation, each of us must:</vt:lpstr>
      <vt:lpstr>PowerPoint Presentation</vt:lpstr>
      <vt:lpstr>PowerPoint Presentation</vt:lpstr>
      <vt:lpstr>PowerPoint Presentation</vt:lpstr>
      <vt:lpstr> With a Member of Congress or a Congressional Staffer, each of us must: 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PRACTICAL GOALS AND RESPONSIBILITIES FOR LEGISLATIVE ADVOCACY</dc:title>
  <dc:creator>Ron Buffaloe</dc:creator>
  <cp:lastModifiedBy>William Shackelford</cp:lastModifiedBy>
  <cp:revision>27</cp:revision>
  <cp:lastPrinted>2013-08-28T17:46:25Z</cp:lastPrinted>
  <dcterms:created xsi:type="dcterms:W3CDTF">2013-08-16T17:10:02Z</dcterms:created>
  <dcterms:modified xsi:type="dcterms:W3CDTF">2019-05-03T12:34:38Z</dcterms:modified>
</cp:coreProperties>
</file>