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89" r:id="rId6"/>
  </p:sldMasterIdLst>
  <p:notesMasterIdLst>
    <p:notesMasterId r:id="rId25"/>
  </p:notesMasterIdLst>
  <p:handoutMasterIdLst>
    <p:handoutMasterId r:id="rId26"/>
  </p:handoutMasterIdLst>
  <p:sldIdLst>
    <p:sldId id="378" r:id="rId7"/>
    <p:sldId id="375" r:id="rId8"/>
    <p:sldId id="373" r:id="rId9"/>
    <p:sldId id="275" r:id="rId10"/>
    <p:sldId id="408" r:id="rId11"/>
    <p:sldId id="409" r:id="rId12"/>
    <p:sldId id="285" r:id="rId13"/>
    <p:sldId id="397" r:id="rId14"/>
    <p:sldId id="322" r:id="rId15"/>
    <p:sldId id="398" r:id="rId16"/>
    <p:sldId id="399" r:id="rId17"/>
    <p:sldId id="364" r:id="rId18"/>
    <p:sldId id="365" r:id="rId19"/>
    <p:sldId id="366" r:id="rId20"/>
    <p:sldId id="400" r:id="rId21"/>
    <p:sldId id="401" r:id="rId22"/>
    <p:sldId id="367" r:id="rId23"/>
    <p:sldId id="343" r:id="rId2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ry, Kimberly" initials="PK" lastIdx="3" clrIdx="0">
    <p:extLst>
      <p:ext uri="{19B8F6BF-5375-455C-9EA6-DF929625EA0E}">
        <p15:presenceInfo xmlns:p15="http://schemas.microsoft.com/office/powerpoint/2012/main" userId="S-1-5-21-2587397230-3316739918-3431996274-3120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7D"/>
    <a:srgbClr val="E8EDE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38" autoAdjust="0"/>
    <p:restoredTop sz="56167" autoAdjust="0"/>
  </p:normalViewPr>
  <p:slideViewPr>
    <p:cSldViewPr>
      <p:cViewPr varScale="1">
        <p:scale>
          <a:sx n="43" d="100"/>
          <a:sy n="43" d="100"/>
        </p:scale>
        <p:origin x="1776" y="60"/>
      </p:cViewPr>
      <p:guideLst>
        <p:guide orient="horz" pos="2160"/>
        <p:guide pos="2880"/>
      </p:guideLst>
    </p:cSldViewPr>
  </p:slideViewPr>
  <p:outlineViewPr>
    <p:cViewPr>
      <p:scale>
        <a:sx n="33" d="100"/>
        <a:sy n="33" d="100"/>
      </p:scale>
      <p:origin x="0" y="1474"/>
    </p:cViewPr>
  </p:outlineViewPr>
  <p:notesTextViewPr>
    <p:cViewPr>
      <p:scale>
        <a:sx n="3" d="2"/>
        <a:sy n="3" d="2"/>
      </p:scale>
      <p:origin x="0" y="0"/>
    </p:cViewPr>
  </p:notesTextViewPr>
  <p:sorterViewPr>
    <p:cViewPr>
      <p:scale>
        <a:sx n="150" d="100"/>
        <a:sy n="150" d="100"/>
      </p:scale>
      <p:origin x="0" y="-44178"/>
    </p:cViewPr>
  </p:sorterViewPr>
  <p:notesViewPr>
    <p:cSldViewPr>
      <p:cViewPr>
        <p:scale>
          <a:sx n="100" d="100"/>
          <a:sy n="100" d="100"/>
        </p:scale>
        <p:origin x="3552" y="-216"/>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20512820512819"/>
          <c:y val="0"/>
          <c:w val="0.82905982905982911"/>
          <c:h val="0.89814814814814814"/>
        </c:manualLayout>
      </c:layout>
      <c:pieChart>
        <c:varyColors val="1"/>
        <c:ser>
          <c:idx val="0"/>
          <c:order val="0"/>
          <c:tx>
            <c:strRef>
              <c:f>Sheet1!$B$1</c:f>
              <c:strCache>
                <c:ptCount val="1"/>
                <c:pt idx="0">
                  <c:v>Sales</c:v>
                </c:pt>
              </c:strCache>
            </c:strRef>
          </c:tx>
          <c:explosion val="47"/>
          <c:dPt>
            <c:idx val="0"/>
            <c:bubble3D val="0"/>
            <c:explosion val="0"/>
            <c:spPr>
              <a:solidFill>
                <a:schemeClr val="tx1"/>
              </a:solidFill>
              <a:ln>
                <a:solidFill>
                  <a:schemeClr val="tx1"/>
                </a:solidFill>
              </a:ln>
              <a:effectLst>
                <a:outerShdw blurRad="63500" sx="102000" sy="102000" algn="ctr" rotWithShape="0">
                  <a:prstClr val="black">
                    <a:alpha val="20000"/>
                  </a:prstClr>
                </a:outerShdw>
              </a:effectLst>
            </c:spPr>
          </c:dPt>
          <c:dPt>
            <c:idx val="1"/>
            <c:bubble3D val="0"/>
            <c:explosion val="22"/>
            <c:spPr>
              <a:solidFill>
                <a:srgbClr val="007D7D"/>
              </a:solidFill>
              <a:ln>
                <a:solidFill>
                  <a:srgbClr val="007D7D"/>
                </a:solid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cat>
            <c:strRef>
              <c:f>Sheet1!$A$2:$A$5</c:f>
              <c:strCache>
                <c:ptCount val="2"/>
                <c:pt idx="0">
                  <c:v>1st Qtr</c:v>
                </c:pt>
                <c:pt idx="1">
                  <c:v>2nd Qtr</c:v>
                </c:pt>
              </c:strCache>
            </c:strRef>
          </c:cat>
          <c:val>
            <c:numRef>
              <c:f>Sheet1!$B$2:$B$5</c:f>
              <c:numCache>
                <c:formatCode>General</c:formatCode>
                <c:ptCount val="4"/>
                <c:pt idx="0">
                  <c:v>94</c:v>
                </c:pt>
                <c:pt idx="1">
                  <c:v>6</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9.5785413186987994E-2"/>
          <c:y val="0.19876356080489938"/>
          <c:w val="0.72309293724648049"/>
          <c:h val="0.7954022309711285"/>
        </c:manualLayout>
      </c:layout>
      <c:pieChart>
        <c:varyColors val="1"/>
        <c:ser>
          <c:idx val="0"/>
          <c:order val="0"/>
          <c:tx>
            <c:strRef>
              <c:f>Sheet1!$B$1</c:f>
              <c:strCache>
                <c:ptCount val="1"/>
                <c:pt idx="0">
                  <c:v>Sales</c:v>
                </c:pt>
              </c:strCache>
            </c:strRef>
          </c:tx>
          <c:spPr>
            <a:ln>
              <a:noFill/>
            </a:ln>
          </c:spPr>
          <c:explosion val="4"/>
          <c:dPt>
            <c:idx val="0"/>
            <c:bubble3D val="0"/>
            <c:explosion val="0"/>
            <c:spPr>
              <a:solidFill>
                <a:schemeClr val="tx1"/>
              </a:solidFill>
              <a:ln w="19050">
                <a:noFill/>
              </a:ln>
              <a:effectLst/>
            </c:spPr>
          </c:dPt>
          <c:dPt>
            <c:idx val="1"/>
            <c:bubble3D val="0"/>
            <c:explosion val="8"/>
            <c:spPr>
              <a:solidFill>
                <a:srgbClr val="007D7D"/>
              </a:solidFill>
              <a:ln w="19050">
                <a:noFill/>
              </a:ln>
              <a:effectLst/>
            </c:spPr>
          </c:dPt>
          <c:dPt>
            <c:idx val="2"/>
            <c:bubble3D val="0"/>
            <c:explosion val="8"/>
            <c:spPr>
              <a:solidFill>
                <a:schemeClr val="accent1">
                  <a:lumMod val="75000"/>
                </a:schemeClr>
              </a:solidFill>
              <a:ln w="19050">
                <a:noFill/>
              </a:ln>
              <a:effectLst/>
            </c:spPr>
          </c:dPt>
          <c:cat>
            <c:strRef>
              <c:f>Sheet1!$A$2:$A$4</c:f>
              <c:strCache>
                <c:ptCount val="3"/>
                <c:pt idx="0">
                  <c:v>Receive Social Security</c:v>
                </c:pt>
                <c:pt idx="1">
                  <c:v>Receive SSI</c:v>
                </c:pt>
                <c:pt idx="2">
                  <c:v>Receive Both</c:v>
                </c:pt>
              </c:strCache>
            </c:strRef>
          </c:cat>
          <c:val>
            <c:numRef>
              <c:f>Sheet1!$B$2:$B$4</c:f>
              <c:numCache>
                <c:formatCode>General</c:formatCode>
                <c:ptCount val="3"/>
                <c:pt idx="0">
                  <c:v>57700000</c:v>
                </c:pt>
                <c:pt idx="1">
                  <c:v>5538000</c:v>
                </c:pt>
                <c:pt idx="2">
                  <c:v>2752000</c:v>
                </c:pt>
              </c:numCache>
            </c:numRef>
          </c:val>
        </c:ser>
        <c:dLbls>
          <c:showLegendKey val="0"/>
          <c:showVal val="0"/>
          <c:showCatName val="0"/>
          <c:showSerName val="0"/>
          <c:showPercent val="0"/>
          <c:showBubbleSize val="0"/>
          <c:showLeaderLines val="1"/>
        </c:dLbls>
        <c:firstSliceAng val="45"/>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0.26761</cdr:x>
      <cdr:y>0.63333</cdr:y>
    </cdr:from>
    <cdr:to>
      <cdr:x>0.67606</cdr:x>
      <cdr:y>0.83333</cdr:y>
    </cdr:to>
    <cdr:sp macro="" textlink="">
      <cdr:nvSpPr>
        <cdr:cNvPr id="2" name="TextBox 1"/>
        <cdr:cNvSpPr txBox="1"/>
      </cdr:nvSpPr>
      <cdr:spPr>
        <a:xfrm xmlns:a="http://schemas.openxmlformats.org/drawingml/2006/main">
          <a:off x="1447800" y="2895600"/>
          <a:ext cx="22098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smtClean="0">
              <a:solidFill>
                <a:schemeClr val="bg1"/>
              </a:solidFill>
            </a:rPr>
            <a:t>Social Security</a:t>
          </a:r>
        </a:p>
        <a:p xmlns:a="http://schemas.openxmlformats.org/drawingml/2006/main">
          <a:r>
            <a:rPr lang="en-US" sz="2400" dirty="0" smtClean="0">
              <a:solidFill>
                <a:schemeClr val="bg1"/>
              </a:solidFill>
            </a:rPr>
            <a:t>57.7 million</a:t>
          </a:r>
          <a:endParaRPr lang="en-US" sz="2400" dirty="0">
            <a:solidFill>
              <a:schemeClr val="bg1"/>
            </a:solidFill>
          </a:endParaRPr>
        </a:p>
      </cdr:txBody>
    </cdr:sp>
  </cdr:relSizeAnchor>
  <cdr:relSizeAnchor xmlns:cdr="http://schemas.openxmlformats.org/drawingml/2006/chartDrawing">
    <cdr:from>
      <cdr:x>0.69014</cdr:x>
      <cdr:y>0.15</cdr:y>
    </cdr:from>
    <cdr:to>
      <cdr:x>1</cdr:x>
      <cdr:y>0.31904</cdr:y>
    </cdr:to>
    <cdr:sp macro="" textlink="">
      <cdr:nvSpPr>
        <cdr:cNvPr id="3" name="TextBox 1"/>
        <cdr:cNvSpPr txBox="1"/>
      </cdr:nvSpPr>
      <cdr:spPr>
        <a:xfrm xmlns:a="http://schemas.openxmlformats.org/drawingml/2006/main">
          <a:off x="3733800" y="685800"/>
          <a:ext cx="1676400" cy="7728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smtClean="0">
              <a:solidFill>
                <a:schemeClr val="accent1">
                  <a:lumMod val="75000"/>
                </a:schemeClr>
              </a:solidFill>
            </a:rPr>
            <a:t>Both</a:t>
          </a:r>
        </a:p>
        <a:p xmlns:a="http://schemas.openxmlformats.org/drawingml/2006/main">
          <a:r>
            <a:rPr lang="en-US" sz="2400" dirty="0" smtClean="0">
              <a:solidFill>
                <a:schemeClr val="accent1">
                  <a:lumMod val="75000"/>
                </a:schemeClr>
              </a:solidFill>
            </a:rPr>
            <a:t>2.7 million</a:t>
          </a:r>
          <a:endParaRPr lang="en-US" sz="2400" dirty="0">
            <a:solidFill>
              <a:schemeClr val="accent1">
                <a:lumMod val="75000"/>
              </a:schemeClr>
            </a:solidFill>
          </a:endParaRPr>
        </a:p>
      </cdr:txBody>
    </cdr:sp>
  </cdr:relSizeAnchor>
  <cdr:relSizeAnchor xmlns:cdr="http://schemas.openxmlformats.org/drawingml/2006/chartDrawing">
    <cdr:from>
      <cdr:x>0.42254</cdr:x>
      <cdr:y>0</cdr:y>
    </cdr:from>
    <cdr:to>
      <cdr:x>0.78874</cdr:x>
      <cdr:y>0.16875</cdr:y>
    </cdr:to>
    <cdr:sp macro="" textlink="">
      <cdr:nvSpPr>
        <cdr:cNvPr id="4" name="TextBox 1"/>
        <cdr:cNvSpPr txBox="1"/>
      </cdr:nvSpPr>
      <cdr:spPr>
        <a:xfrm xmlns:a="http://schemas.openxmlformats.org/drawingml/2006/main">
          <a:off x="2286000" y="0"/>
          <a:ext cx="1981215" cy="7715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smtClean="0">
              <a:solidFill>
                <a:srgbClr val="007D7D"/>
              </a:solidFill>
            </a:rPr>
            <a:t>SSI</a:t>
          </a:r>
        </a:p>
        <a:p xmlns:a="http://schemas.openxmlformats.org/drawingml/2006/main">
          <a:r>
            <a:rPr lang="en-US" sz="2400" dirty="0" smtClean="0">
              <a:solidFill>
                <a:srgbClr val="007D7D"/>
              </a:solidFill>
            </a:rPr>
            <a:t>5.5 million</a:t>
          </a:r>
          <a:endParaRPr lang="en-US" sz="2400" dirty="0">
            <a:solidFill>
              <a:srgbClr val="007D7D"/>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8278" cy="471032"/>
          </a:xfrm>
          <a:prstGeom prst="rect">
            <a:avLst/>
          </a:prstGeom>
        </p:spPr>
        <p:txBody>
          <a:bodyPr vert="horz" lIns="92743" tIns="46372" rIns="92743" bIns="46372" rtlCol="0"/>
          <a:lstStyle>
            <a:lvl1pPr algn="l">
              <a:defRPr sz="1200"/>
            </a:lvl1pPr>
          </a:lstStyle>
          <a:p>
            <a:endParaRPr lang="en-US"/>
          </a:p>
        </p:txBody>
      </p:sp>
      <p:sp>
        <p:nvSpPr>
          <p:cNvPr id="3" name="Date Placeholder 2"/>
          <p:cNvSpPr>
            <a:spLocks noGrp="1"/>
          </p:cNvSpPr>
          <p:nvPr>
            <p:ph type="dt" sz="quarter" idx="1"/>
          </p:nvPr>
        </p:nvSpPr>
        <p:spPr>
          <a:xfrm>
            <a:off x="4022586" y="1"/>
            <a:ext cx="3078278" cy="471032"/>
          </a:xfrm>
          <a:prstGeom prst="rect">
            <a:avLst/>
          </a:prstGeom>
        </p:spPr>
        <p:txBody>
          <a:bodyPr vert="horz" lIns="92743" tIns="46372" rIns="92743" bIns="46372" rtlCol="0"/>
          <a:lstStyle>
            <a:lvl1pPr algn="r">
              <a:defRPr sz="1200"/>
            </a:lvl1pPr>
          </a:lstStyle>
          <a:p>
            <a:endParaRPr lang="en-US"/>
          </a:p>
        </p:txBody>
      </p:sp>
      <p:sp>
        <p:nvSpPr>
          <p:cNvPr id="4" name="Footer Placeholder 3"/>
          <p:cNvSpPr>
            <a:spLocks noGrp="1"/>
          </p:cNvSpPr>
          <p:nvPr>
            <p:ph type="ftr" sz="quarter" idx="2"/>
          </p:nvPr>
        </p:nvSpPr>
        <p:spPr>
          <a:xfrm>
            <a:off x="0" y="8917446"/>
            <a:ext cx="3078278" cy="471031"/>
          </a:xfrm>
          <a:prstGeom prst="rect">
            <a:avLst/>
          </a:prstGeom>
        </p:spPr>
        <p:txBody>
          <a:bodyPr vert="horz" lIns="92743" tIns="46372" rIns="92743" bIns="46372" rtlCol="0" anchor="b"/>
          <a:lstStyle>
            <a:lvl1pPr algn="l">
              <a:defRPr sz="1200"/>
            </a:lvl1pPr>
          </a:lstStyle>
          <a:p>
            <a:endParaRPr lang="en-US"/>
          </a:p>
        </p:txBody>
      </p:sp>
      <p:sp>
        <p:nvSpPr>
          <p:cNvPr id="5" name="Slide Number Placeholder 4"/>
          <p:cNvSpPr>
            <a:spLocks noGrp="1"/>
          </p:cNvSpPr>
          <p:nvPr>
            <p:ph type="sldNum" sz="quarter" idx="3"/>
          </p:nvPr>
        </p:nvSpPr>
        <p:spPr>
          <a:xfrm>
            <a:off x="4022586" y="8917446"/>
            <a:ext cx="3078278" cy="471031"/>
          </a:xfrm>
          <a:prstGeom prst="rect">
            <a:avLst/>
          </a:prstGeom>
        </p:spPr>
        <p:txBody>
          <a:bodyPr vert="horz" lIns="92743" tIns="46372" rIns="92743" bIns="46372" rtlCol="0" anchor="b"/>
          <a:lstStyle>
            <a:lvl1pPr algn="r">
              <a:defRPr sz="1200"/>
            </a:lvl1pPr>
          </a:lstStyle>
          <a:p>
            <a:fld id="{D88E7F0C-6F0E-45E6-A46F-B22D232BCD85}" type="slidenum">
              <a:rPr lang="en-US" smtClean="0"/>
              <a:t>‹#›</a:t>
            </a:fld>
            <a:endParaRPr lang="en-US"/>
          </a:p>
        </p:txBody>
      </p:sp>
    </p:spTree>
    <p:extLst>
      <p:ext uri="{BB962C8B-B14F-4D97-AF65-F5344CB8AC3E}">
        <p14:creationId xmlns:p14="http://schemas.microsoft.com/office/powerpoint/2010/main" val="320456552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11" tIns="47104" rIns="94211" bIns="47104" rtlCol="0"/>
          <a:lstStyle>
            <a:lvl1pPr algn="l">
              <a:defRPr sz="1200"/>
            </a:lvl1pPr>
          </a:lstStyle>
          <a:p>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4211" tIns="47104" rIns="94211" bIns="47104" rtlCol="0"/>
          <a:lstStyle>
            <a:lvl1pPr algn="r">
              <a:defRPr sz="1200"/>
            </a:lvl1pPr>
          </a:lstStyle>
          <a:p>
            <a:endParaRPr lang="en-US"/>
          </a:p>
        </p:txBody>
      </p:sp>
      <p:sp>
        <p:nvSpPr>
          <p:cNvPr id="4" name="Slide Image Placeholder 3"/>
          <p:cNvSpPr>
            <a:spLocks noGrp="1" noRot="1" noChangeAspect="1"/>
          </p:cNvSpPr>
          <p:nvPr>
            <p:ph type="sldImg" idx="2"/>
          </p:nvPr>
        </p:nvSpPr>
        <p:spPr>
          <a:xfrm>
            <a:off x="1204913" y="704850"/>
            <a:ext cx="4692650" cy="3521075"/>
          </a:xfrm>
          <a:prstGeom prst="rect">
            <a:avLst/>
          </a:prstGeom>
          <a:noFill/>
          <a:ln w="12700">
            <a:solidFill>
              <a:prstClr val="black"/>
            </a:solidFill>
          </a:ln>
        </p:spPr>
        <p:txBody>
          <a:bodyPr vert="horz" lIns="94211" tIns="47104" rIns="94211" bIns="4710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11" tIns="47104" rIns="94211" bIns="4710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11" tIns="47104" rIns="94211" bIns="47104"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11" tIns="47104" rIns="94211" bIns="47104" rtlCol="0" anchor="b"/>
          <a:lstStyle>
            <a:lvl1pPr algn="r">
              <a:defRPr sz="1200"/>
            </a:lvl1pPr>
          </a:lstStyle>
          <a:p>
            <a:fld id="{D8AD8C53-ECBC-44FC-9144-A8C38BDE651D}" type="slidenum">
              <a:rPr lang="en-US" smtClean="0"/>
              <a:t>‹#›</a:t>
            </a:fld>
            <a:endParaRPr lang="en-US"/>
          </a:p>
        </p:txBody>
      </p:sp>
    </p:spTree>
    <p:extLst>
      <p:ext uri="{BB962C8B-B14F-4D97-AF65-F5344CB8AC3E}">
        <p14:creationId xmlns:p14="http://schemas.microsoft.com/office/powerpoint/2010/main" val="416068500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sa.gov/OACT/TR/2016/lr4b3.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ocialsecurity.gov/calc-gpo"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62920"/>
            <a:fld id="{8E9F95B4-1FCC-46AE-A4E2-342D3367DB8A}" type="slidenum">
              <a:rPr lang="en-US" smtClean="0">
                <a:solidFill>
                  <a:prstClr val="black"/>
                </a:solidFill>
              </a:rPr>
              <a:pPr defTabSz="962920"/>
              <a:t>1</a:t>
            </a:fld>
            <a:endParaRPr lang="en-US" dirty="0" smtClean="0">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710248" y="4303051"/>
            <a:ext cx="5681980" cy="4850712"/>
          </a:xfrm>
          <a:noFill/>
          <a:ln/>
        </p:spPr>
        <p:txBody>
          <a:bodyPr/>
          <a:lstStyle/>
          <a:p>
            <a:r>
              <a:rPr lang="en-US" sz="900" b="1" dirty="0">
                <a:solidFill>
                  <a:srgbClr val="FF0000"/>
                </a:solidFill>
              </a:rPr>
              <a:t>Notes to speaker:</a:t>
            </a:r>
          </a:p>
          <a:p>
            <a:r>
              <a:rPr lang="en-US" sz="900" dirty="0">
                <a:solidFill>
                  <a:srgbClr val="FF0000"/>
                </a:solidFill>
                <a:cs typeface="Arial" charset="0"/>
              </a:rPr>
              <a:t>Please remember to test the video on Slide 2 and adjust the computer’s volume in the room where you will be speaking BEFORE you are introduced and begin your presentation. If you are using a CD-R or thumb-drive with a non-SSA computer provided by the organization that requested the speech, the captions may not work if the STAMP add-in is not already installed on their computer. If audio will not be available, you can hide the next slide – in PowerPoint, so that they will be skipped as you click through the presentation. </a:t>
            </a:r>
          </a:p>
          <a:p>
            <a:r>
              <a:rPr lang="en-US" sz="900" dirty="0">
                <a:solidFill>
                  <a:srgbClr val="FF0000"/>
                </a:solidFill>
                <a:cs typeface="Arial" charset="0"/>
              </a:rPr>
              <a:t>You will need to install STAMP to every SSA presentation laptop on which you want to display captioned videos.  Here are your installation instructions:</a:t>
            </a:r>
            <a:endParaRPr lang="en-US" sz="900" u="sng" dirty="0">
              <a:solidFill>
                <a:srgbClr val="FF0000"/>
              </a:solidFill>
              <a:cs typeface="Arial" charset="0"/>
            </a:endParaRPr>
          </a:p>
          <a:p>
            <a:pPr marL="231827" indent="-231827" defTabSz="927307" eaLnBrk="0" fontAlgn="base" hangingPunct="0">
              <a:spcBef>
                <a:spcPct val="30000"/>
              </a:spcBef>
              <a:spcAft>
                <a:spcPct val="0"/>
              </a:spcAft>
              <a:buFont typeface="+mj-lt"/>
              <a:buAutoNum type="arabicPeriod"/>
              <a:defRPr/>
            </a:pPr>
            <a:r>
              <a:rPr lang="en-US" sz="900" dirty="0">
                <a:solidFill>
                  <a:srgbClr val="FF0000"/>
                </a:solidFill>
                <a:cs typeface="Arial" charset="0"/>
              </a:rPr>
              <a:t>Download STAMP: https://sourceforge.net/projects/stamp-addin/</a:t>
            </a:r>
          </a:p>
          <a:p>
            <a:pPr marL="231827" indent="-231827">
              <a:buFont typeface="+mj-lt"/>
              <a:buAutoNum type="arabicPeriod"/>
            </a:pPr>
            <a:r>
              <a:rPr lang="en-US" sz="900" dirty="0">
                <a:solidFill>
                  <a:srgbClr val="FF0000"/>
                </a:solidFill>
                <a:cs typeface="Arial" charset="0"/>
              </a:rPr>
              <a:t>Install STAMP Setup to the presentation laptop PowerPoint. (STAMP is a PowerPoint Add-in that allows for the addition and manipulation of captions, and caption files to videos)</a:t>
            </a:r>
          </a:p>
          <a:p>
            <a:pPr marL="231827" indent="-231827">
              <a:buFont typeface="+mj-lt"/>
              <a:buAutoNum type="arabicPeriod"/>
            </a:pPr>
            <a:r>
              <a:rPr lang="en-US" sz="900" dirty="0">
                <a:solidFill>
                  <a:srgbClr val="FF0000"/>
                </a:solidFill>
                <a:cs typeface="Arial" charset="0"/>
              </a:rPr>
              <a:t>Click Run </a:t>
            </a:r>
          </a:p>
          <a:p>
            <a:pPr marL="231827" indent="-231827">
              <a:buFont typeface="+mj-lt"/>
              <a:buAutoNum type="arabicPeriod"/>
            </a:pPr>
            <a:r>
              <a:rPr lang="en-US" sz="900" dirty="0">
                <a:solidFill>
                  <a:srgbClr val="FF0000"/>
                </a:solidFill>
                <a:cs typeface="Arial" charset="0"/>
              </a:rPr>
              <a:t>Click Next</a:t>
            </a:r>
          </a:p>
          <a:p>
            <a:pPr marL="231827" indent="-231827">
              <a:buFont typeface="+mj-lt"/>
              <a:buAutoNum type="arabicPeriod"/>
            </a:pPr>
            <a:r>
              <a:rPr lang="en-US" sz="900" dirty="0">
                <a:solidFill>
                  <a:srgbClr val="FF0000"/>
                </a:solidFill>
                <a:cs typeface="Arial" charset="0"/>
              </a:rPr>
              <a:t>Accept the terms of the License Agreement and click Next</a:t>
            </a:r>
          </a:p>
          <a:p>
            <a:pPr marL="231827" indent="-231827">
              <a:buFont typeface="+mj-lt"/>
              <a:buAutoNum type="arabicPeriod"/>
            </a:pPr>
            <a:r>
              <a:rPr lang="en-US" sz="900" dirty="0">
                <a:solidFill>
                  <a:srgbClr val="FF0000"/>
                </a:solidFill>
                <a:cs typeface="Arial" charset="0"/>
              </a:rPr>
              <a:t>Click Next</a:t>
            </a:r>
          </a:p>
          <a:p>
            <a:pPr marL="231827" indent="-231827">
              <a:buFont typeface="+mj-lt"/>
              <a:buAutoNum type="arabicPeriod"/>
            </a:pPr>
            <a:r>
              <a:rPr lang="en-US" sz="900" dirty="0">
                <a:solidFill>
                  <a:srgbClr val="FF0000"/>
                </a:solidFill>
                <a:cs typeface="Arial" charset="0"/>
              </a:rPr>
              <a:t>Click Install, then click Finish and restart the PowerPoint program on your laptop.</a:t>
            </a:r>
          </a:p>
          <a:p>
            <a:endParaRPr lang="en-US" sz="900" dirty="0">
              <a:solidFill>
                <a:srgbClr val="FF0000"/>
              </a:solidFill>
              <a:cs typeface="Arial" charset="0"/>
            </a:endParaRPr>
          </a:p>
          <a:p>
            <a:r>
              <a:rPr lang="en-US" sz="900" dirty="0">
                <a:solidFill>
                  <a:srgbClr val="FF0000"/>
                </a:solidFill>
              </a:rPr>
              <a:t>You may want to add the name of the organization or event (seminar, conference, workshop, etc.) and the date of the event to this slide by clicking Insert, then clicking Text Box, and typing in the details. </a:t>
            </a:r>
          </a:p>
          <a:p>
            <a:endParaRPr lang="en-US" sz="900" u="sng" dirty="0">
              <a:solidFill>
                <a:srgbClr val="FF0000"/>
              </a:solidFill>
            </a:endParaRPr>
          </a:p>
          <a:p>
            <a:r>
              <a:rPr lang="en-US" sz="900" u="sng" dirty="0">
                <a:solidFill>
                  <a:srgbClr val="FF0000"/>
                </a:solidFill>
              </a:rPr>
              <a:t>DO NOT </a:t>
            </a:r>
            <a:r>
              <a:rPr lang="en-US" sz="900" dirty="0">
                <a:solidFill>
                  <a:srgbClr val="FF0000"/>
                </a:solidFill>
              </a:rPr>
              <a:t>remove the taxpayer expense disclaimer from this slide, as it is now required by law. </a:t>
            </a:r>
          </a:p>
          <a:p>
            <a:endParaRPr lang="en-US" sz="900" dirty="0">
              <a:solidFill>
                <a:srgbClr val="FF0000"/>
              </a:solidFill>
            </a:endParaRPr>
          </a:p>
          <a:p>
            <a:r>
              <a:rPr lang="en-US" sz="900" dirty="0">
                <a:solidFill>
                  <a:srgbClr val="FF0000"/>
                </a:solidFill>
              </a:rPr>
              <a:t>Be sure to thank the person who invited you to speak, thank the organization for making SSA a part of today’s event, and make a few introductory comments (such as how long you have worked at SSA, your job title, and why you feel Social Security is relevant to this event/organization). </a:t>
            </a:r>
          </a:p>
          <a:p>
            <a:pPr lvl="1" algn="just"/>
            <a:endParaRPr lang="en-US" sz="900" dirty="0">
              <a:solidFill>
                <a:srgbClr val="FF0000"/>
              </a:solidFill>
            </a:endParaRPr>
          </a:p>
          <a:p>
            <a:r>
              <a:rPr lang="en-US" sz="1000" b="1" u="sng" dirty="0"/>
              <a:t>BEGINNING OF SPEAKER’S FORMAL SCRIPT</a:t>
            </a:r>
            <a:r>
              <a:rPr lang="en-US" sz="1000" b="1" dirty="0"/>
              <a:t>:</a:t>
            </a:r>
          </a:p>
          <a:p>
            <a:pPr defTabSz="942097">
              <a:defRPr/>
            </a:pPr>
            <a:r>
              <a:rPr lang="en-US" sz="1100" dirty="0"/>
              <a:t>For more than 80 years, Social Security has helped secure today and tomorrow by providing benefits and financial protection for millions of people throughout their life’s journey. </a:t>
            </a:r>
          </a:p>
          <a:p>
            <a:endParaRPr lang="en-US" sz="1100" dirty="0"/>
          </a:p>
          <a:p>
            <a:r>
              <a:rPr lang="en-US" sz="1100" dirty="0"/>
              <a:t>Social Security touches the lives of every American, both directly and indirectly. As you consider the information that you are about to receive , I encourage you to think about all the ways Social Security has been linked to your life – and the lives of your loved ones. </a:t>
            </a:r>
            <a:endParaRPr lang="en-US" sz="1100" dirty="0">
              <a:solidFill>
                <a:srgbClr val="FF0000"/>
              </a:solidFill>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924316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Prior to the 1983 Amendments when workers spent most of their careers in government jobs where they did not pay Social Security taxes (non-covered employment), they received the equal benefits of the weighted benefit formula. These workers, based on their Social Security earnings record, appeared to be low wage earners; primarily because the majority of their wages were not covered for Social Security purposes. These federal, state, or local employees effectively were receiving a windfall from Social Security.</a:t>
            </a:r>
          </a:p>
          <a:p>
            <a:pPr eaLnBrk="1" hangingPunct="1"/>
            <a:endParaRPr lang="en-US" dirty="0"/>
          </a:p>
          <a:p>
            <a:pPr eaLnBrk="1" hangingPunct="1"/>
            <a:r>
              <a:rPr lang="en-US" dirty="0"/>
              <a:t>The 1983 Amendments rectified this windfall. Since they had their 40 credits, they will continue to be eligible for a Retirement benefit, but their benefit will be computed differently. The benefit formula is identical to the normal computation with the exception of the first level of the formula. Instead of receiving 90% of the first level, they will receive 40%.</a:t>
            </a:r>
          </a:p>
          <a:p>
            <a:endParaRPr lang="en-US" dirty="0"/>
          </a:p>
        </p:txBody>
      </p:sp>
      <p:sp>
        <p:nvSpPr>
          <p:cNvPr id="4" name="Slide Number Placeholder 3"/>
          <p:cNvSpPr>
            <a:spLocks noGrp="1"/>
          </p:cNvSpPr>
          <p:nvPr>
            <p:ph type="sldNum" sz="quarter" idx="10"/>
          </p:nvPr>
        </p:nvSpPr>
        <p:spPr/>
        <p:txBody>
          <a:bodyPr/>
          <a:lstStyle/>
          <a:p>
            <a:fld id="{D8AD8C53-ECBC-44FC-9144-A8C38BDE651D}" type="slidenum">
              <a:rPr lang="en-US" smtClean="0"/>
              <a:t>10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001602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AD8C53-ECBC-44FC-9144-A8C38BDE651D}" type="slidenum">
              <a:rPr lang="en-US" smtClean="0"/>
              <a:t>11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440314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i="1" dirty="0"/>
              <a:t>my</a:t>
            </a:r>
            <a:r>
              <a:rPr lang="en-US" dirty="0"/>
              <a:t> Social Security is a convenient and secure suite of services designed to put you in control of your personal Social Security information, as well as help you manage your benefits when you are ready.  Your account gives you the information you need whenever you want.  All without calling or visiting a field office.</a:t>
            </a:r>
          </a:p>
          <a:p>
            <a:pPr eaLnBrk="1" hangingPunct="1">
              <a:spcBef>
                <a:spcPct val="0"/>
              </a:spcBef>
            </a:pPr>
            <a:endParaRPr lang="en-US" altLang="en-US" b="0" dirty="0" smtClean="0">
              <a:latin typeface="Arial" panose="020B0604020202020204" pitchFamily="34" charset="0"/>
            </a:endParaRPr>
          </a:p>
          <a:p>
            <a:r>
              <a:rPr lang="en-US" altLang="en-US" b="0" dirty="0" smtClean="0">
                <a:latin typeface="Arial" panose="020B0604020202020204" pitchFamily="34" charset="0"/>
              </a:rPr>
              <a:t>You can only open a my Social Security account for yourself. You cannot open an account for another person, even if you have his or her written consent. </a:t>
            </a:r>
            <a:br>
              <a:rPr lang="en-US" altLang="en-US" b="0" dirty="0" smtClean="0">
                <a:latin typeface="Arial" panose="020B0604020202020204" pitchFamily="34" charset="0"/>
              </a:rPr>
            </a:br>
            <a:r>
              <a:rPr lang="en-US" altLang="en-US" b="0" dirty="0" smtClean="0">
                <a:latin typeface="Arial" panose="020B0604020202020204" pitchFamily="34" charset="0"/>
              </a:rPr>
              <a:t/>
            </a:r>
            <a:br>
              <a:rPr lang="en-US" altLang="en-US" b="0" dirty="0" smtClean="0">
                <a:latin typeface="Arial" panose="020B0604020202020204" pitchFamily="34" charset="0"/>
              </a:rPr>
            </a:br>
            <a:r>
              <a:rPr lang="en-US" altLang="en-US" b="0" dirty="0" smtClean="0">
                <a:latin typeface="Arial" panose="020B0604020202020204" pitchFamily="34" charset="0"/>
              </a:rPr>
              <a:t>You may be unable to open a my Social Security account if you:</a:t>
            </a:r>
          </a:p>
          <a:p>
            <a:r>
              <a:rPr lang="en-US" altLang="en-US" b="0" dirty="0" smtClean="0">
                <a:latin typeface="Arial" panose="020B0604020202020204" pitchFamily="34" charset="0"/>
              </a:rPr>
              <a:t/>
            </a:r>
            <a:br>
              <a:rPr lang="en-US" altLang="en-US" b="0" dirty="0" smtClean="0">
                <a:latin typeface="Arial" panose="020B0604020202020204" pitchFamily="34" charset="0"/>
              </a:rPr>
            </a:br>
            <a:r>
              <a:rPr lang="en-US" altLang="en-US" b="0" dirty="0" smtClean="0">
                <a:latin typeface="Arial" panose="020B0604020202020204" pitchFamily="34" charset="0"/>
              </a:rPr>
              <a:t>•     Blocked electronic access to your personal Social Security information;</a:t>
            </a:r>
            <a:br>
              <a:rPr lang="en-US" altLang="en-US" b="0" dirty="0" smtClean="0">
                <a:latin typeface="Arial" panose="020B0604020202020204" pitchFamily="34" charset="0"/>
              </a:rPr>
            </a:br>
            <a:r>
              <a:rPr lang="en-US" altLang="en-US" b="0" dirty="0" smtClean="0">
                <a:latin typeface="Arial" panose="020B0604020202020204" pitchFamily="34" charset="0"/>
              </a:rPr>
              <a:t>•     Recently moved or changed your name; or</a:t>
            </a:r>
            <a:br>
              <a:rPr lang="en-US" altLang="en-US" b="0" dirty="0" smtClean="0">
                <a:latin typeface="Arial" panose="020B0604020202020204" pitchFamily="34" charset="0"/>
              </a:rPr>
            </a:br>
            <a:r>
              <a:rPr lang="en-US" altLang="en-US" b="0" dirty="0" smtClean="0">
                <a:latin typeface="Arial" panose="020B0604020202020204" pitchFamily="34" charset="0"/>
              </a:rPr>
              <a:t>•     Placed a freeze on your credit report.</a:t>
            </a:r>
          </a:p>
          <a:p>
            <a:endParaRPr lang="en-US" altLang="en-US" b="0" dirty="0" smtClean="0">
              <a:latin typeface="Arial" panose="020B0604020202020204" pitchFamily="34" charset="0"/>
            </a:endParaRPr>
          </a:p>
          <a:p>
            <a:r>
              <a:rPr lang="en-US" altLang="en-US" b="0" dirty="0" smtClean="0">
                <a:latin typeface="Arial" panose="020B0604020202020204" pitchFamily="34" charset="0"/>
              </a:rPr>
              <a:t>Your online my Social Security account provides a variety of information to help you and your family. If you need help setting up your account, we have a 4-minute walkthrough video on our YouTube page.</a:t>
            </a:r>
          </a:p>
          <a:p>
            <a:endParaRPr lang="en-US" altLang="en-US" b="0" dirty="0" smtClean="0">
              <a:latin typeface="Arial" panose="020B0604020202020204" pitchFamily="34" charset="0"/>
            </a:endParaRP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546">
              <a:defRPr sz="2400" b="1">
                <a:solidFill>
                  <a:srgbClr val="DDDDDD"/>
                </a:solidFill>
                <a:latin typeface="Arial" panose="020B0604020202020204" pitchFamily="34" charset="0"/>
              </a:defRPr>
            </a:lvl1pPr>
            <a:lvl2pPr marL="767091" indent="-294405" defTabSz="953546">
              <a:defRPr sz="2400" b="1">
                <a:solidFill>
                  <a:srgbClr val="DDDDDD"/>
                </a:solidFill>
                <a:latin typeface="Arial" panose="020B0604020202020204" pitchFamily="34" charset="0"/>
              </a:defRPr>
            </a:lvl2pPr>
            <a:lvl3pPr marL="1180894" indent="-235525" defTabSz="953546">
              <a:defRPr sz="2400" b="1">
                <a:solidFill>
                  <a:srgbClr val="DDDDDD"/>
                </a:solidFill>
                <a:latin typeface="Arial" panose="020B0604020202020204" pitchFamily="34" charset="0"/>
              </a:defRPr>
            </a:lvl3pPr>
            <a:lvl4pPr marL="1653579" indent="-235525" defTabSz="953546">
              <a:defRPr sz="2400" b="1">
                <a:solidFill>
                  <a:srgbClr val="DDDDDD"/>
                </a:solidFill>
                <a:latin typeface="Arial" panose="020B0604020202020204" pitchFamily="34" charset="0"/>
              </a:defRPr>
            </a:lvl4pPr>
            <a:lvl5pPr marL="2126263" indent="-235525" defTabSz="953546">
              <a:defRPr sz="2400" b="1">
                <a:solidFill>
                  <a:srgbClr val="DDDDDD"/>
                </a:solidFill>
                <a:latin typeface="Arial" panose="020B0604020202020204" pitchFamily="34" charset="0"/>
              </a:defRPr>
            </a:lvl5pPr>
            <a:lvl6pPr marL="2597311" indent="-235525" defTabSz="953546" eaLnBrk="0" fontAlgn="base" hangingPunct="0">
              <a:spcBef>
                <a:spcPct val="0"/>
              </a:spcBef>
              <a:spcAft>
                <a:spcPct val="0"/>
              </a:spcAft>
              <a:defRPr sz="2400" b="1">
                <a:solidFill>
                  <a:srgbClr val="DDDDDD"/>
                </a:solidFill>
                <a:latin typeface="Arial" panose="020B0604020202020204" pitchFamily="34" charset="0"/>
              </a:defRPr>
            </a:lvl6pPr>
            <a:lvl7pPr marL="3068360" indent="-235525" defTabSz="953546" eaLnBrk="0" fontAlgn="base" hangingPunct="0">
              <a:spcBef>
                <a:spcPct val="0"/>
              </a:spcBef>
              <a:spcAft>
                <a:spcPct val="0"/>
              </a:spcAft>
              <a:defRPr sz="2400" b="1">
                <a:solidFill>
                  <a:srgbClr val="DDDDDD"/>
                </a:solidFill>
                <a:latin typeface="Arial" panose="020B0604020202020204" pitchFamily="34" charset="0"/>
              </a:defRPr>
            </a:lvl7pPr>
            <a:lvl8pPr marL="3539410" indent="-235525" defTabSz="953546" eaLnBrk="0" fontAlgn="base" hangingPunct="0">
              <a:spcBef>
                <a:spcPct val="0"/>
              </a:spcBef>
              <a:spcAft>
                <a:spcPct val="0"/>
              </a:spcAft>
              <a:defRPr sz="2400" b="1">
                <a:solidFill>
                  <a:srgbClr val="DDDDDD"/>
                </a:solidFill>
                <a:latin typeface="Arial" panose="020B0604020202020204" pitchFamily="34" charset="0"/>
              </a:defRPr>
            </a:lvl8pPr>
            <a:lvl9pPr marL="4010459" indent="-235525" defTabSz="953546" eaLnBrk="0" fontAlgn="base" hangingPunct="0">
              <a:spcBef>
                <a:spcPct val="0"/>
              </a:spcBef>
              <a:spcAft>
                <a:spcPct val="0"/>
              </a:spcAft>
              <a:defRPr sz="2400" b="1">
                <a:solidFill>
                  <a:srgbClr val="DDDDDD"/>
                </a:solidFill>
                <a:latin typeface="Arial" panose="020B0604020202020204" pitchFamily="34" charset="0"/>
              </a:defRPr>
            </a:lvl9pPr>
          </a:lstStyle>
          <a:p>
            <a:fld id="{51430185-CC52-4369-893A-8AC9BACCD8B6}" type="slidenum">
              <a:rPr lang="en-US" altLang="en-US" sz="1100" b="0">
                <a:solidFill>
                  <a:srgbClr val="000000"/>
                </a:solidFill>
              </a:rPr>
              <a:pPr/>
              <a:t>12</a:t>
            </a:fld>
            <a:endParaRPr lang="en-US" altLang="en-US" sz="1100" b="0">
              <a:solidFill>
                <a:srgbClr val="000000"/>
              </a:solidFill>
            </a:endParaRPr>
          </a:p>
        </p:txBody>
      </p:sp>
      <p:sp>
        <p:nvSpPr>
          <p:cNvPr id="17818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546">
              <a:spcBef>
                <a:spcPct val="30000"/>
              </a:spcBef>
              <a:tabLst>
                <a:tab pos="2206406" algn="l"/>
              </a:tabLst>
              <a:defRPr sz="1200">
                <a:solidFill>
                  <a:schemeClr val="tx1"/>
                </a:solidFill>
                <a:latin typeface="Arial" panose="020B0604020202020204" pitchFamily="34" charset="0"/>
              </a:defRPr>
            </a:lvl1pPr>
            <a:lvl2pPr marL="767091" indent="-294405" defTabSz="953546">
              <a:spcBef>
                <a:spcPct val="30000"/>
              </a:spcBef>
              <a:tabLst>
                <a:tab pos="2206406" algn="l"/>
              </a:tabLst>
              <a:defRPr sz="1200">
                <a:solidFill>
                  <a:schemeClr val="tx1"/>
                </a:solidFill>
                <a:latin typeface="Arial" panose="020B0604020202020204" pitchFamily="34" charset="0"/>
              </a:defRPr>
            </a:lvl2pPr>
            <a:lvl3pPr marL="1180894" indent="-235525" defTabSz="953546">
              <a:spcBef>
                <a:spcPct val="30000"/>
              </a:spcBef>
              <a:tabLst>
                <a:tab pos="2206406" algn="l"/>
              </a:tabLst>
              <a:defRPr sz="1200">
                <a:solidFill>
                  <a:schemeClr val="tx1"/>
                </a:solidFill>
                <a:latin typeface="Arial" panose="020B0604020202020204" pitchFamily="34" charset="0"/>
              </a:defRPr>
            </a:lvl3pPr>
            <a:lvl4pPr marL="1653579" indent="-235525" defTabSz="953546">
              <a:spcBef>
                <a:spcPct val="30000"/>
              </a:spcBef>
              <a:tabLst>
                <a:tab pos="2206406" algn="l"/>
              </a:tabLst>
              <a:defRPr sz="1200">
                <a:solidFill>
                  <a:schemeClr val="tx1"/>
                </a:solidFill>
                <a:latin typeface="Arial" panose="020B0604020202020204" pitchFamily="34" charset="0"/>
              </a:defRPr>
            </a:lvl4pPr>
            <a:lvl5pPr marL="2126263" indent="-235525" defTabSz="953546">
              <a:spcBef>
                <a:spcPct val="30000"/>
              </a:spcBef>
              <a:tabLst>
                <a:tab pos="2206406" algn="l"/>
              </a:tabLst>
              <a:defRPr sz="1200">
                <a:solidFill>
                  <a:schemeClr val="tx1"/>
                </a:solidFill>
                <a:latin typeface="Arial" panose="020B0604020202020204" pitchFamily="34" charset="0"/>
              </a:defRPr>
            </a:lvl5pPr>
            <a:lvl6pPr marL="2597311" indent="-235525" defTabSz="953546" eaLnBrk="0" fontAlgn="base" hangingPunct="0">
              <a:spcBef>
                <a:spcPct val="30000"/>
              </a:spcBef>
              <a:spcAft>
                <a:spcPct val="0"/>
              </a:spcAft>
              <a:tabLst>
                <a:tab pos="2206406" algn="l"/>
              </a:tabLst>
              <a:defRPr sz="1200">
                <a:solidFill>
                  <a:schemeClr val="tx1"/>
                </a:solidFill>
                <a:latin typeface="Arial" panose="020B0604020202020204" pitchFamily="34" charset="0"/>
              </a:defRPr>
            </a:lvl6pPr>
            <a:lvl7pPr marL="3068360" indent="-235525" defTabSz="953546" eaLnBrk="0" fontAlgn="base" hangingPunct="0">
              <a:spcBef>
                <a:spcPct val="30000"/>
              </a:spcBef>
              <a:spcAft>
                <a:spcPct val="0"/>
              </a:spcAft>
              <a:tabLst>
                <a:tab pos="2206406" algn="l"/>
              </a:tabLst>
              <a:defRPr sz="1200">
                <a:solidFill>
                  <a:schemeClr val="tx1"/>
                </a:solidFill>
                <a:latin typeface="Arial" panose="020B0604020202020204" pitchFamily="34" charset="0"/>
              </a:defRPr>
            </a:lvl7pPr>
            <a:lvl8pPr marL="3539410" indent="-235525" defTabSz="953546" eaLnBrk="0" fontAlgn="base" hangingPunct="0">
              <a:spcBef>
                <a:spcPct val="30000"/>
              </a:spcBef>
              <a:spcAft>
                <a:spcPct val="0"/>
              </a:spcAft>
              <a:tabLst>
                <a:tab pos="2206406" algn="l"/>
              </a:tabLst>
              <a:defRPr sz="1200">
                <a:solidFill>
                  <a:schemeClr val="tx1"/>
                </a:solidFill>
                <a:latin typeface="Arial" panose="020B0604020202020204" pitchFamily="34" charset="0"/>
              </a:defRPr>
            </a:lvl8pPr>
            <a:lvl9pPr marL="4010459" indent="-235525" defTabSz="953546" eaLnBrk="0" fontAlgn="base" hangingPunct="0">
              <a:spcBef>
                <a:spcPct val="30000"/>
              </a:spcBef>
              <a:spcAft>
                <a:spcPct val="0"/>
              </a:spcAft>
              <a:tabLst>
                <a:tab pos="2206406" algn="l"/>
              </a:tabLst>
              <a:defRPr sz="1200">
                <a:solidFill>
                  <a:schemeClr val="tx1"/>
                </a:solidFill>
                <a:latin typeface="Arial" panose="020B0604020202020204" pitchFamily="34" charset="0"/>
              </a:defRPr>
            </a:lvl9pPr>
          </a:lstStyle>
          <a:p>
            <a:r>
              <a:rPr lang="en-US" altLang="en-US" sz="1100"/>
              <a:t>Social Security presentation for 2017 National Rural Electric Cooperative Association (NRECA) Preretirement Seminars</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910812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smtClean="0">
                <a:latin typeface="Arial" panose="020B0604020202020204" pitchFamily="34" charset="0"/>
              </a:rPr>
              <a:t>So what can you do with a</a:t>
            </a:r>
            <a:r>
              <a:rPr lang="en-US" altLang="en-US" b="0" baseline="0" dirty="0" smtClean="0">
                <a:latin typeface="Arial" panose="020B0604020202020204" pitchFamily="34" charset="0"/>
              </a:rPr>
              <a:t> </a:t>
            </a:r>
            <a:r>
              <a:rPr lang="en-US" altLang="en-US" b="0" i="1" baseline="0" dirty="0" smtClean="0">
                <a:latin typeface="Arial" panose="020B0604020202020204" pitchFamily="34" charset="0"/>
              </a:rPr>
              <a:t>my</a:t>
            </a:r>
            <a:r>
              <a:rPr lang="en-US" altLang="en-US" b="0" baseline="0" dirty="0" smtClean="0">
                <a:latin typeface="Arial" panose="020B0604020202020204" pitchFamily="34" charset="0"/>
              </a:rPr>
              <a:t> Social Security account?</a:t>
            </a:r>
          </a:p>
          <a:p>
            <a:endParaRPr lang="en-US" altLang="en-US" b="0" dirty="0" smtClean="0">
              <a:latin typeface="Arial" panose="020B0604020202020204" pitchFamily="34" charset="0"/>
            </a:endParaRPr>
          </a:p>
          <a:p>
            <a:r>
              <a:rPr lang="en-US" altLang="en-US" b="0" dirty="0" smtClean="0">
                <a:latin typeface="Arial" panose="020B0604020202020204" pitchFamily="34" charset="0"/>
              </a:rPr>
              <a:t>Your online</a:t>
            </a:r>
            <a:r>
              <a:rPr lang="en-US" altLang="en-US" b="0" i="1" dirty="0" smtClean="0">
                <a:latin typeface="Arial" panose="020B0604020202020204" pitchFamily="34" charset="0"/>
              </a:rPr>
              <a:t> my</a:t>
            </a:r>
            <a:r>
              <a:rPr lang="en-US" altLang="en-US" b="0" dirty="0" smtClean="0">
                <a:latin typeface="Arial" panose="020B0604020202020204" pitchFamily="34" charset="0"/>
              </a:rPr>
              <a:t> Social Security account provides a wealth of information to help you and your family plan for your financial future.</a:t>
            </a:r>
          </a:p>
          <a:p>
            <a:endParaRPr lang="en-US" altLang="en-US" b="0" dirty="0" smtClean="0">
              <a:latin typeface="Arial" panose="020B0604020202020204" pitchFamily="34" charset="0"/>
            </a:endParaRPr>
          </a:p>
          <a:p>
            <a:r>
              <a:rPr lang="en-US" altLang="en-US" b="0" dirty="0" smtClean="0">
                <a:latin typeface="Arial" panose="020B0604020202020204" pitchFamily="34" charset="0"/>
              </a:rPr>
              <a:t>If you receive</a:t>
            </a:r>
            <a:r>
              <a:rPr lang="en-US" altLang="en-US" b="0" baseline="0" dirty="0" smtClean="0">
                <a:latin typeface="Arial" panose="020B0604020202020204" pitchFamily="34" charset="0"/>
              </a:rPr>
              <a:t> benefits or have Medicare, you can…</a:t>
            </a:r>
            <a:endParaRPr lang="en-US" altLang="en-US" b="0" dirty="0" smtClean="0">
              <a:latin typeface="Arial" panose="020B0604020202020204" pitchFamily="34" charset="0"/>
            </a:endParaRPr>
          </a:p>
        </p:txBody>
      </p:sp>
      <p:sp>
        <p:nvSpPr>
          <p:cNvPr id="180228"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546">
              <a:spcBef>
                <a:spcPct val="30000"/>
              </a:spcBef>
              <a:defRPr sz="1200">
                <a:solidFill>
                  <a:schemeClr val="tx1"/>
                </a:solidFill>
                <a:latin typeface="Arial" panose="020B0604020202020204" pitchFamily="34" charset="0"/>
              </a:defRPr>
            </a:lvl1pPr>
            <a:lvl2pPr marL="767091" indent="-294405" defTabSz="953546">
              <a:spcBef>
                <a:spcPct val="30000"/>
              </a:spcBef>
              <a:defRPr sz="1200">
                <a:solidFill>
                  <a:schemeClr val="tx1"/>
                </a:solidFill>
                <a:latin typeface="Arial" panose="020B0604020202020204" pitchFamily="34" charset="0"/>
              </a:defRPr>
            </a:lvl2pPr>
            <a:lvl3pPr marL="1180894" indent="-235525" defTabSz="953546">
              <a:spcBef>
                <a:spcPct val="30000"/>
              </a:spcBef>
              <a:defRPr sz="1200">
                <a:solidFill>
                  <a:schemeClr val="tx1"/>
                </a:solidFill>
                <a:latin typeface="Arial" panose="020B0604020202020204" pitchFamily="34" charset="0"/>
              </a:defRPr>
            </a:lvl3pPr>
            <a:lvl4pPr marL="1653579" indent="-235525" defTabSz="953546">
              <a:spcBef>
                <a:spcPct val="30000"/>
              </a:spcBef>
              <a:defRPr sz="1200">
                <a:solidFill>
                  <a:schemeClr val="tx1"/>
                </a:solidFill>
                <a:latin typeface="Arial" panose="020B0604020202020204" pitchFamily="34" charset="0"/>
              </a:defRPr>
            </a:lvl4pPr>
            <a:lvl5pPr marL="2126263" indent="-235525" defTabSz="953546">
              <a:spcBef>
                <a:spcPct val="30000"/>
              </a:spcBef>
              <a:defRPr sz="1200">
                <a:solidFill>
                  <a:schemeClr val="tx1"/>
                </a:solidFill>
                <a:latin typeface="Arial" panose="020B0604020202020204" pitchFamily="34" charset="0"/>
              </a:defRPr>
            </a:lvl5pPr>
            <a:lvl6pPr marL="2597311" indent="-235525" defTabSz="953546" eaLnBrk="0" fontAlgn="base" hangingPunct="0">
              <a:spcBef>
                <a:spcPct val="30000"/>
              </a:spcBef>
              <a:spcAft>
                <a:spcPct val="0"/>
              </a:spcAft>
              <a:defRPr sz="1200">
                <a:solidFill>
                  <a:schemeClr val="tx1"/>
                </a:solidFill>
                <a:latin typeface="Arial" panose="020B0604020202020204" pitchFamily="34" charset="0"/>
              </a:defRPr>
            </a:lvl6pPr>
            <a:lvl7pPr marL="3068360" indent="-235525" defTabSz="953546" eaLnBrk="0" fontAlgn="base" hangingPunct="0">
              <a:spcBef>
                <a:spcPct val="30000"/>
              </a:spcBef>
              <a:spcAft>
                <a:spcPct val="0"/>
              </a:spcAft>
              <a:defRPr sz="1200">
                <a:solidFill>
                  <a:schemeClr val="tx1"/>
                </a:solidFill>
                <a:latin typeface="Arial" panose="020B0604020202020204" pitchFamily="34" charset="0"/>
              </a:defRPr>
            </a:lvl7pPr>
            <a:lvl8pPr marL="3539410" indent="-235525" defTabSz="953546" eaLnBrk="0" fontAlgn="base" hangingPunct="0">
              <a:spcBef>
                <a:spcPct val="30000"/>
              </a:spcBef>
              <a:spcAft>
                <a:spcPct val="0"/>
              </a:spcAft>
              <a:defRPr sz="1200">
                <a:solidFill>
                  <a:schemeClr val="tx1"/>
                </a:solidFill>
                <a:latin typeface="Arial" panose="020B0604020202020204" pitchFamily="34" charset="0"/>
              </a:defRPr>
            </a:lvl8pPr>
            <a:lvl9pPr marL="4010459" indent="-235525" defTabSz="953546"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1100"/>
              <a:t>Produced by the Social Security Administration Office of Communications/ Office of External Affairs</a:t>
            </a:r>
          </a:p>
        </p:txBody>
      </p:sp>
      <p:sp>
        <p:nvSpPr>
          <p:cNvPr id="180229"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546">
              <a:spcBef>
                <a:spcPct val="30000"/>
              </a:spcBef>
              <a:tabLst>
                <a:tab pos="2206406" algn="l"/>
              </a:tabLst>
              <a:defRPr sz="1200">
                <a:solidFill>
                  <a:schemeClr val="tx1"/>
                </a:solidFill>
                <a:latin typeface="Arial" panose="020B0604020202020204" pitchFamily="34" charset="0"/>
              </a:defRPr>
            </a:lvl1pPr>
            <a:lvl2pPr marL="767091" indent="-294405" defTabSz="953546">
              <a:spcBef>
                <a:spcPct val="30000"/>
              </a:spcBef>
              <a:tabLst>
                <a:tab pos="2206406" algn="l"/>
              </a:tabLst>
              <a:defRPr sz="1200">
                <a:solidFill>
                  <a:schemeClr val="tx1"/>
                </a:solidFill>
                <a:latin typeface="Arial" panose="020B0604020202020204" pitchFamily="34" charset="0"/>
              </a:defRPr>
            </a:lvl2pPr>
            <a:lvl3pPr marL="1180894" indent="-235525" defTabSz="953546">
              <a:spcBef>
                <a:spcPct val="30000"/>
              </a:spcBef>
              <a:tabLst>
                <a:tab pos="2206406" algn="l"/>
              </a:tabLst>
              <a:defRPr sz="1200">
                <a:solidFill>
                  <a:schemeClr val="tx1"/>
                </a:solidFill>
                <a:latin typeface="Arial" panose="020B0604020202020204" pitchFamily="34" charset="0"/>
              </a:defRPr>
            </a:lvl3pPr>
            <a:lvl4pPr marL="1653579" indent="-235525" defTabSz="953546">
              <a:spcBef>
                <a:spcPct val="30000"/>
              </a:spcBef>
              <a:tabLst>
                <a:tab pos="2206406" algn="l"/>
              </a:tabLst>
              <a:defRPr sz="1200">
                <a:solidFill>
                  <a:schemeClr val="tx1"/>
                </a:solidFill>
                <a:latin typeface="Arial" panose="020B0604020202020204" pitchFamily="34" charset="0"/>
              </a:defRPr>
            </a:lvl4pPr>
            <a:lvl5pPr marL="2126263" indent="-235525" defTabSz="953546">
              <a:spcBef>
                <a:spcPct val="30000"/>
              </a:spcBef>
              <a:tabLst>
                <a:tab pos="2206406" algn="l"/>
              </a:tabLst>
              <a:defRPr sz="1200">
                <a:solidFill>
                  <a:schemeClr val="tx1"/>
                </a:solidFill>
                <a:latin typeface="Arial" panose="020B0604020202020204" pitchFamily="34" charset="0"/>
              </a:defRPr>
            </a:lvl5pPr>
            <a:lvl6pPr marL="2597311" indent="-235525" defTabSz="953546" eaLnBrk="0" fontAlgn="base" hangingPunct="0">
              <a:spcBef>
                <a:spcPct val="30000"/>
              </a:spcBef>
              <a:spcAft>
                <a:spcPct val="0"/>
              </a:spcAft>
              <a:tabLst>
                <a:tab pos="2206406" algn="l"/>
              </a:tabLst>
              <a:defRPr sz="1200">
                <a:solidFill>
                  <a:schemeClr val="tx1"/>
                </a:solidFill>
                <a:latin typeface="Arial" panose="020B0604020202020204" pitchFamily="34" charset="0"/>
              </a:defRPr>
            </a:lvl6pPr>
            <a:lvl7pPr marL="3068360" indent="-235525" defTabSz="953546" eaLnBrk="0" fontAlgn="base" hangingPunct="0">
              <a:spcBef>
                <a:spcPct val="30000"/>
              </a:spcBef>
              <a:spcAft>
                <a:spcPct val="0"/>
              </a:spcAft>
              <a:tabLst>
                <a:tab pos="2206406" algn="l"/>
              </a:tabLst>
              <a:defRPr sz="1200">
                <a:solidFill>
                  <a:schemeClr val="tx1"/>
                </a:solidFill>
                <a:latin typeface="Arial" panose="020B0604020202020204" pitchFamily="34" charset="0"/>
              </a:defRPr>
            </a:lvl7pPr>
            <a:lvl8pPr marL="3539410" indent="-235525" defTabSz="953546" eaLnBrk="0" fontAlgn="base" hangingPunct="0">
              <a:spcBef>
                <a:spcPct val="30000"/>
              </a:spcBef>
              <a:spcAft>
                <a:spcPct val="0"/>
              </a:spcAft>
              <a:tabLst>
                <a:tab pos="2206406" algn="l"/>
              </a:tabLst>
              <a:defRPr sz="1200">
                <a:solidFill>
                  <a:schemeClr val="tx1"/>
                </a:solidFill>
                <a:latin typeface="Arial" panose="020B0604020202020204" pitchFamily="34" charset="0"/>
              </a:defRPr>
            </a:lvl8pPr>
            <a:lvl9pPr marL="4010459" indent="-235525" defTabSz="953546" eaLnBrk="0" fontAlgn="base" hangingPunct="0">
              <a:spcBef>
                <a:spcPct val="30000"/>
              </a:spcBef>
              <a:spcAft>
                <a:spcPct val="0"/>
              </a:spcAft>
              <a:tabLst>
                <a:tab pos="2206406" algn="l"/>
              </a:tabLst>
              <a:defRPr sz="1200">
                <a:solidFill>
                  <a:schemeClr val="tx1"/>
                </a:solidFill>
                <a:latin typeface="Arial" panose="020B0604020202020204" pitchFamily="34" charset="0"/>
              </a:defRPr>
            </a:lvl9pPr>
          </a:lstStyle>
          <a:p>
            <a:r>
              <a:rPr lang="en-US" altLang="en-US" sz="1100"/>
              <a:t>Social Security presentation for 2017 National Rural Electric Cooperative Association (NRECA) Preretirement Seminars</a:t>
            </a:r>
          </a:p>
        </p:txBody>
      </p:sp>
      <p:sp>
        <p:nvSpPr>
          <p:cNvPr id="18023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546">
              <a:defRPr sz="2400" b="1">
                <a:solidFill>
                  <a:srgbClr val="DDDDDD"/>
                </a:solidFill>
                <a:latin typeface="Arial" panose="020B0604020202020204" pitchFamily="34" charset="0"/>
              </a:defRPr>
            </a:lvl1pPr>
            <a:lvl2pPr marL="767091" indent="-294405" defTabSz="953546">
              <a:defRPr sz="2400" b="1">
                <a:solidFill>
                  <a:srgbClr val="DDDDDD"/>
                </a:solidFill>
                <a:latin typeface="Arial" panose="020B0604020202020204" pitchFamily="34" charset="0"/>
              </a:defRPr>
            </a:lvl2pPr>
            <a:lvl3pPr marL="1180894" indent="-235525" defTabSz="953546">
              <a:defRPr sz="2400" b="1">
                <a:solidFill>
                  <a:srgbClr val="DDDDDD"/>
                </a:solidFill>
                <a:latin typeface="Arial" panose="020B0604020202020204" pitchFamily="34" charset="0"/>
              </a:defRPr>
            </a:lvl3pPr>
            <a:lvl4pPr marL="1653579" indent="-235525" defTabSz="953546">
              <a:defRPr sz="2400" b="1">
                <a:solidFill>
                  <a:srgbClr val="DDDDDD"/>
                </a:solidFill>
                <a:latin typeface="Arial" panose="020B0604020202020204" pitchFamily="34" charset="0"/>
              </a:defRPr>
            </a:lvl4pPr>
            <a:lvl5pPr marL="2126263" indent="-235525" defTabSz="953546">
              <a:defRPr sz="2400" b="1">
                <a:solidFill>
                  <a:srgbClr val="DDDDDD"/>
                </a:solidFill>
                <a:latin typeface="Arial" panose="020B0604020202020204" pitchFamily="34" charset="0"/>
              </a:defRPr>
            </a:lvl5pPr>
            <a:lvl6pPr marL="2597311" indent="-235525" defTabSz="953546" eaLnBrk="0" fontAlgn="base" hangingPunct="0">
              <a:spcBef>
                <a:spcPct val="0"/>
              </a:spcBef>
              <a:spcAft>
                <a:spcPct val="0"/>
              </a:spcAft>
              <a:defRPr sz="2400" b="1">
                <a:solidFill>
                  <a:srgbClr val="DDDDDD"/>
                </a:solidFill>
                <a:latin typeface="Arial" panose="020B0604020202020204" pitchFamily="34" charset="0"/>
              </a:defRPr>
            </a:lvl6pPr>
            <a:lvl7pPr marL="3068360" indent="-235525" defTabSz="953546" eaLnBrk="0" fontAlgn="base" hangingPunct="0">
              <a:spcBef>
                <a:spcPct val="0"/>
              </a:spcBef>
              <a:spcAft>
                <a:spcPct val="0"/>
              </a:spcAft>
              <a:defRPr sz="2400" b="1">
                <a:solidFill>
                  <a:srgbClr val="DDDDDD"/>
                </a:solidFill>
                <a:latin typeface="Arial" panose="020B0604020202020204" pitchFamily="34" charset="0"/>
              </a:defRPr>
            </a:lvl7pPr>
            <a:lvl8pPr marL="3539410" indent="-235525" defTabSz="953546" eaLnBrk="0" fontAlgn="base" hangingPunct="0">
              <a:spcBef>
                <a:spcPct val="0"/>
              </a:spcBef>
              <a:spcAft>
                <a:spcPct val="0"/>
              </a:spcAft>
              <a:defRPr sz="2400" b="1">
                <a:solidFill>
                  <a:srgbClr val="DDDDDD"/>
                </a:solidFill>
                <a:latin typeface="Arial" panose="020B0604020202020204" pitchFamily="34" charset="0"/>
              </a:defRPr>
            </a:lvl8pPr>
            <a:lvl9pPr marL="4010459" indent="-235525" defTabSz="953546"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a:solidFill>
                  <a:srgbClr val="000000"/>
                </a:solidFill>
              </a:rPr>
              <a:t>22</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26513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smtClean="0">
                <a:latin typeface="Arial" panose="020B0604020202020204" pitchFamily="34" charset="0"/>
              </a:rPr>
              <a:t>If you do </a:t>
            </a:r>
            <a:r>
              <a:rPr lang="en-US" altLang="en-US" b="0" u="sng" dirty="0" smtClean="0">
                <a:latin typeface="Arial" panose="020B0604020202020204" pitchFamily="34" charset="0"/>
              </a:rPr>
              <a:t>not</a:t>
            </a:r>
            <a:r>
              <a:rPr lang="en-US" altLang="en-US" b="0" dirty="0" smtClean="0">
                <a:latin typeface="Arial" panose="020B0604020202020204" pitchFamily="34" charset="0"/>
              </a:rPr>
              <a:t> receive</a:t>
            </a:r>
            <a:r>
              <a:rPr lang="en-US" altLang="en-US" b="0" baseline="0" dirty="0" smtClean="0">
                <a:latin typeface="Arial" panose="020B0604020202020204" pitchFamily="34" charset="0"/>
              </a:rPr>
              <a:t> benefits, you can…</a:t>
            </a:r>
            <a:endParaRPr lang="en-US" altLang="en-US" b="0" dirty="0" smtClean="0">
              <a:latin typeface="Arial" panose="020B0604020202020204" pitchFamily="34" charset="0"/>
            </a:endParaRPr>
          </a:p>
        </p:txBody>
      </p:sp>
      <p:sp>
        <p:nvSpPr>
          <p:cNvPr id="182276"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546">
              <a:spcBef>
                <a:spcPct val="30000"/>
              </a:spcBef>
              <a:defRPr sz="1200">
                <a:solidFill>
                  <a:schemeClr val="tx1"/>
                </a:solidFill>
                <a:latin typeface="Arial" panose="020B0604020202020204" pitchFamily="34" charset="0"/>
              </a:defRPr>
            </a:lvl1pPr>
            <a:lvl2pPr marL="767091" indent="-294405" defTabSz="953546">
              <a:spcBef>
                <a:spcPct val="30000"/>
              </a:spcBef>
              <a:defRPr sz="1200">
                <a:solidFill>
                  <a:schemeClr val="tx1"/>
                </a:solidFill>
                <a:latin typeface="Arial" panose="020B0604020202020204" pitchFamily="34" charset="0"/>
              </a:defRPr>
            </a:lvl2pPr>
            <a:lvl3pPr marL="1180894" indent="-235525" defTabSz="953546">
              <a:spcBef>
                <a:spcPct val="30000"/>
              </a:spcBef>
              <a:defRPr sz="1200">
                <a:solidFill>
                  <a:schemeClr val="tx1"/>
                </a:solidFill>
                <a:latin typeface="Arial" panose="020B0604020202020204" pitchFamily="34" charset="0"/>
              </a:defRPr>
            </a:lvl3pPr>
            <a:lvl4pPr marL="1653579" indent="-235525" defTabSz="953546">
              <a:spcBef>
                <a:spcPct val="30000"/>
              </a:spcBef>
              <a:defRPr sz="1200">
                <a:solidFill>
                  <a:schemeClr val="tx1"/>
                </a:solidFill>
                <a:latin typeface="Arial" panose="020B0604020202020204" pitchFamily="34" charset="0"/>
              </a:defRPr>
            </a:lvl4pPr>
            <a:lvl5pPr marL="2126263" indent="-235525" defTabSz="953546">
              <a:spcBef>
                <a:spcPct val="30000"/>
              </a:spcBef>
              <a:defRPr sz="1200">
                <a:solidFill>
                  <a:schemeClr val="tx1"/>
                </a:solidFill>
                <a:latin typeface="Arial" panose="020B0604020202020204" pitchFamily="34" charset="0"/>
              </a:defRPr>
            </a:lvl5pPr>
            <a:lvl6pPr marL="2597311" indent="-235525" defTabSz="953546" eaLnBrk="0" fontAlgn="base" hangingPunct="0">
              <a:spcBef>
                <a:spcPct val="30000"/>
              </a:spcBef>
              <a:spcAft>
                <a:spcPct val="0"/>
              </a:spcAft>
              <a:defRPr sz="1200">
                <a:solidFill>
                  <a:schemeClr val="tx1"/>
                </a:solidFill>
                <a:latin typeface="Arial" panose="020B0604020202020204" pitchFamily="34" charset="0"/>
              </a:defRPr>
            </a:lvl6pPr>
            <a:lvl7pPr marL="3068360" indent="-235525" defTabSz="953546" eaLnBrk="0" fontAlgn="base" hangingPunct="0">
              <a:spcBef>
                <a:spcPct val="30000"/>
              </a:spcBef>
              <a:spcAft>
                <a:spcPct val="0"/>
              </a:spcAft>
              <a:defRPr sz="1200">
                <a:solidFill>
                  <a:schemeClr val="tx1"/>
                </a:solidFill>
                <a:latin typeface="Arial" panose="020B0604020202020204" pitchFamily="34" charset="0"/>
              </a:defRPr>
            </a:lvl7pPr>
            <a:lvl8pPr marL="3539410" indent="-235525" defTabSz="953546" eaLnBrk="0" fontAlgn="base" hangingPunct="0">
              <a:spcBef>
                <a:spcPct val="30000"/>
              </a:spcBef>
              <a:spcAft>
                <a:spcPct val="0"/>
              </a:spcAft>
              <a:defRPr sz="1200">
                <a:solidFill>
                  <a:schemeClr val="tx1"/>
                </a:solidFill>
                <a:latin typeface="Arial" panose="020B0604020202020204" pitchFamily="34" charset="0"/>
              </a:defRPr>
            </a:lvl8pPr>
            <a:lvl9pPr marL="4010459" indent="-235525" defTabSz="953546"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1100"/>
              <a:t>Produced by the Social Security Administration Office of Communications/ Office of External Affairs</a:t>
            </a:r>
          </a:p>
        </p:txBody>
      </p:sp>
      <p:sp>
        <p:nvSpPr>
          <p:cNvPr id="182277"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546">
              <a:spcBef>
                <a:spcPct val="30000"/>
              </a:spcBef>
              <a:tabLst>
                <a:tab pos="2206406" algn="l"/>
              </a:tabLst>
              <a:defRPr sz="1200">
                <a:solidFill>
                  <a:schemeClr val="tx1"/>
                </a:solidFill>
                <a:latin typeface="Arial" panose="020B0604020202020204" pitchFamily="34" charset="0"/>
              </a:defRPr>
            </a:lvl1pPr>
            <a:lvl2pPr marL="767091" indent="-294405" defTabSz="953546">
              <a:spcBef>
                <a:spcPct val="30000"/>
              </a:spcBef>
              <a:tabLst>
                <a:tab pos="2206406" algn="l"/>
              </a:tabLst>
              <a:defRPr sz="1200">
                <a:solidFill>
                  <a:schemeClr val="tx1"/>
                </a:solidFill>
                <a:latin typeface="Arial" panose="020B0604020202020204" pitchFamily="34" charset="0"/>
              </a:defRPr>
            </a:lvl2pPr>
            <a:lvl3pPr marL="1180894" indent="-235525" defTabSz="953546">
              <a:spcBef>
                <a:spcPct val="30000"/>
              </a:spcBef>
              <a:tabLst>
                <a:tab pos="2206406" algn="l"/>
              </a:tabLst>
              <a:defRPr sz="1200">
                <a:solidFill>
                  <a:schemeClr val="tx1"/>
                </a:solidFill>
                <a:latin typeface="Arial" panose="020B0604020202020204" pitchFamily="34" charset="0"/>
              </a:defRPr>
            </a:lvl3pPr>
            <a:lvl4pPr marL="1653579" indent="-235525" defTabSz="953546">
              <a:spcBef>
                <a:spcPct val="30000"/>
              </a:spcBef>
              <a:tabLst>
                <a:tab pos="2206406" algn="l"/>
              </a:tabLst>
              <a:defRPr sz="1200">
                <a:solidFill>
                  <a:schemeClr val="tx1"/>
                </a:solidFill>
                <a:latin typeface="Arial" panose="020B0604020202020204" pitchFamily="34" charset="0"/>
              </a:defRPr>
            </a:lvl4pPr>
            <a:lvl5pPr marL="2126263" indent="-235525" defTabSz="953546">
              <a:spcBef>
                <a:spcPct val="30000"/>
              </a:spcBef>
              <a:tabLst>
                <a:tab pos="2206406" algn="l"/>
              </a:tabLst>
              <a:defRPr sz="1200">
                <a:solidFill>
                  <a:schemeClr val="tx1"/>
                </a:solidFill>
                <a:latin typeface="Arial" panose="020B0604020202020204" pitchFamily="34" charset="0"/>
              </a:defRPr>
            </a:lvl5pPr>
            <a:lvl6pPr marL="2597311" indent="-235525" defTabSz="953546" eaLnBrk="0" fontAlgn="base" hangingPunct="0">
              <a:spcBef>
                <a:spcPct val="30000"/>
              </a:spcBef>
              <a:spcAft>
                <a:spcPct val="0"/>
              </a:spcAft>
              <a:tabLst>
                <a:tab pos="2206406" algn="l"/>
              </a:tabLst>
              <a:defRPr sz="1200">
                <a:solidFill>
                  <a:schemeClr val="tx1"/>
                </a:solidFill>
                <a:latin typeface="Arial" panose="020B0604020202020204" pitchFamily="34" charset="0"/>
              </a:defRPr>
            </a:lvl6pPr>
            <a:lvl7pPr marL="3068360" indent="-235525" defTabSz="953546" eaLnBrk="0" fontAlgn="base" hangingPunct="0">
              <a:spcBef>
                <a:spcPct val="30000"/>
              </a:spcBef>
              <a:spcAft>
                <a:spcPct val="0"/>
              </a:spcAft>
              <a:tabLst>
                <a:tab pos="2206406" algn="l"/>
              </a:tabLst>
              <a:defRPr sz="1200">
                <a:solidFill>
                  <a:schemeClr val="tx1"/>
                </a:solidFill>
                <a:latin typeface="Arial" panose="020B0604020202020204" pitchFamily="34" charset="0"/>
              </a:defRPr>
            </a:lvl7pPr>
            <a:lvl8pPr marL="3539410" indent="-235525" defTabSz="953546" eaLnBrk="0" fontAlgn="base" hangingPunct="0">
              <a:spcBef>
                <a:spcPct val="30000"/>
              </a:spcBef>
              <a:spcAft>
                <a:spcPct val="0"/>
              </a:spcAft>
              <a:tabLst>
                <a:tab pos="2206406" algn="l"/>
              </a:tabLst>
              <a:defRPr sz="1200">
                <a:solidFill>
                  <a:schemeClr val="tx1"/>
                </a:solidFill>
                <a:latin typeface="Arial" panose="020B0604020202020204" pitchFamily="34" charset="0"/>
              </a:defRPr>
            </a:lvl8pPr>
            <a:lvl9pPr marL="4010459" indent="-235525" defTabSz="953546" eaLnBrk="0" fontAlgn="base" hangingPunct="0">
              <a:spcBef>
                <a:spcPct val="30000"/>
              </a:spcBef>
              <a:spcAft>
                <a:spcPct val="0"/>
              </a:spcAft>
              <a:tabLst>
                <a:tab pos="2206406" algn="l"/>
              </a:tabLst>
              <a:defRPr sz="1200">
                <a:solidFill>
                  <a:schemeClr val="tx1"/>
                </a:solidFill>
                <a:latin typeface="Arial" panose="020B0604020202020204" pitchFamily="34" charset="0"/>
              </a:defRPr>
            </a:lvl9pPr>
          </a:lstStyle>
          <a:p>
            <a:r>
              <a:rPr lang="en-US" altLang="en-US" sz="1100"/>
              <a:t>Social Security presentation for 2017 National Rural Electric Cooperative Association (NRECA) Preretirement Seminars</a:t>
            </a:r>
          </a:p>
        </p:txBody>
      </p:sp>
      <p:sp>
        <p:nvSpPr>
          <p:cNvPr id="18227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546">
              <a:defRPr sz="2400" b="1">
                <a:solidFill>
                  <a:srgbClr val="DDDDDD"/>
                </a:solidFill>
                <a:latin typeface="Arial" panose="020B0604020202020204" pitchFamily="34" charset="0"/>
              </a:defRPr>
            </a:lvl1pPr>
            <a:lvl2pPr marL="767091" indent="-294405" defTabSz="953546">
              <a:defRPr sz="2400" b="1">
                <a:solidFill>
                  <a:srgbClr val="DDDDDD"/>
                </a:solidFill>
                <a:latin typeface="Arial" panose="020B0604020202020204" pitchFamily="34" charset="0"/>
              </a:defRPr>
            </a:lvl2pPr>
            <a:lvl3pPr marL="1180894" indent="-235525" defTabSz="953546">
              <a:defRPr sz="2400" b="1">
                <a:solidFill>
                  <a:srgbClr val="DDDDDD"/>
                </a:solidFill>
                <a:latin typeface="Arial" panose="020B0604020202020204" pitchFamily="34" charset="0"/>
              </a:defRPr>
            </a:lvl3pPr>
            <a:lvl4pPr marL="1653579" indent="-235525" defTabSz="953546">
              <a:defRPr sz="2400" b="1">
                <a:solidFill>
                  <a:srgbClr val="DDDDDD"/>
                </a:solidFill>
                <a:latin typeface="Arial" panose="020B0604020202020204" pitchFamily="34" charset="0"/>
              </a:defRPr>
            </a:lvl4pPr>
            <a:lvl5pPr marL="2126263" indent="-235525" defTabSz="953546">
              <a:defRPr sz="2400" b="1">
                <a:solidFill>
                  <a:srgbClr val="DDDDDD"/>
                </a:solidFill>
                <a:latin typeface="Arial" panose="020B0604020202020204" pitchFamily="34" charset="0"/>
              </a:defRPr>
            </a:lvl5pPr>
            <a:lvl6pPr marL="2597311" indent="-235525" defTabSz="953546" eaLnBrk="0" fontAlgn="base" hangingPunct="0">
              <a:spcBef>
                <a:spcPct val="0"/>
              </a:spcBef>
              <a:spcAft>
                <a:spcPct val="0"/>
              </a:spcAft>
              <a:defRPr sz="2400" b="1">
                <a:solidFill>
                  <a:srgbClr val="DDDDDD"/>
                </a:solidFill>
                <a:latin typeface="Arial" panose="020B0604020202020204" pitchFamily="34" charset="0"/>
              </a:defRPr>
            </a:lvl6pPr>
            <a:lvl7pPr marL="3068360" indent="-235525" defTabSz="953546" eaLnBrk="0" fontAlgn="base" hangingPunct="0">
              <a:spcBef>
                <a:spcPct val="0"/>
              </a:spcBef>
              <a:spcAft>
                <a:spcPct val="0"/>
              </a:spcAft>
              <a:defRPr sz="2400" b="1">
                <a:solidFill>
                  <a:srgbClr val="DDDDDD"/>
                </a:solidFill>
                <a:latin typeface="Arial" panose="020B0604020202020204" pitchFamily="34" charset="0"/>
              </a:defRPr>
            </a:lvl7pPr>
            <a:lvl8pPr marL="3539410" indent="-235525" defTabSz="953546" eaLnBrk="0" fontAlgn="base" hangingPunct="0">
              <a:spcBef>
                <a:spcPct val="0"/>
              </a:spcBef>
              <a:spcAft>
                <a:spcPct val="0"/>
              </a:spcAft>
              <a:defRPr sz="2400" b="1">
                <a:solidFill>
                  <a:srgbClr val="DDDDDD"/>
                </a:solidFill>
                <a:latin typeface="Arial" panose="020B0604020202020204" pitchFamily="34" charset="0"/>
              </a:defRPr>
            </a:lvl8pPr>
            <a:lvl9pPr marL="4010459" indent="-235525" defTabSz="953546"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a:solidFill>
                  <a:srgbClr val="000000"/>
                </a:solidFill>
              </a:rPr>
              <a:t>23</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790457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097">
              <a:defRPr/>
            </a:pPr>
            <a:r>
              <a:rPr lang="en-US" dirty="0"/>
              <a:t>Social Security continues to evaluate and improve how we protect what’s important to you. We take this responsibility seriously, and we have a robust cybersecurity program in place to help protect the personal information you entrust to us. Adding additional security measures to safeguard your personal information — but making our services easy to use — is a vital part of keeping you safe and secure.</a:t>
            </a:r>
          </a:p>
          <a:p>
            <a:pPr defTabSz="942097">
              <a:defRPr/>
            </a:pPr>
            <a:endParaRPr lang="en-US" dirty="0"/>
          </a:p>
          <a:p>
            <a:pPr defTabSz="942097">
              <a:defRPr/>
            </a:pPr>
            <a:r>
              <a:rPr lang="en-US" dirty="0"/>
              <a:t>On June 10, 2017, we added a second method to check your identification when you sign in to</a:t>
            </a:r>
            <a:r>
              <a:rPr lang="en-US" i="1" dirty="0"/>
              <a:t> my </a:t>
            </a:r>
            <a:r>
              <a:rPr lang="en-US" dirty="0"/>
              <a:t>Social Security. </a:t>
            </a:r>
          </a:p>
          <a:p>
            <a:pPr defTabSz="942097">
              <a:defRPr/>
            </a:pPr>
            <a:endParaRPr lang="en-US" dirty="0"/>
          </a:p>
          <a:p>
            <a:pPr defTabSz="942097">
              <a:defRPr/>
            </a:pPr>
            <a:r>
              <a:rPr lang="en-US" dirty="0"/>
              <a:t>This is in addition to the first layer of security, your username and password. </a:t>
            </a:r>
          </a:p>
          <a:p>
            <a:pPr defTabSz="942097">
              <a:defRPr/>
            </a:pPr>
            <a:endParaRPr lang="en-US" dirty="0"/>
          </a:p>
          <a:p>
            <a:pPr defTabSz="942097">
              <a:defRPr/>
            </a:pPr>
            <a:r>
              <a:rPr lang="en-US" dirty="0"/>
              <a:t>The next time you sign in, you will be able to choose either your cell phone or your email address as your second identification method. </a:t>
            </a:r>
          </a:p>
          <a:p>
            <a:pPr defTabSz="942097">
              <a:defRPr/>
            </a:pPr>
            <a:endParaRPr lang="en-US" dirty="0"/>
          </a:p>
          <a:p>
            <a:pPr defTabSz="942097">
              <a:defRPr/>
            </a:pPr>
            <a:r>
              <a:rPr lang="en-US" dirty="0"/>
              <a:t>Using two ways to identify you when you log on will help better protect your account from unauthorized use and potential identity fraud. </a:t>
            </a:r>
          </a:p>
          <a:p>
            <a:pPr defTabSz="942097">
              <a:defRPr/>
            </a:pPr>
            <a:endParaRPr lang="en-US" dirty="0"/>
          </a:p>
          <a:p>
            <a:r>
              <a:rPr lang="en-US" dirty="0"/>
              <a:t>We’re committed to using the best technologies and standards available to protect our customers’ data. This new security advancement is just one of the ways we’re ensuring the safety of the resources entrusted to us.</a:t>
            </a:r>
          </a:p>
          <a:p>
            <a:endParaRPr lang="en-US" dirty="0"/>
          </a:p>
          <a:p>
            <a:r>
              <a:rPr lang="en-US" dirty="0"/>
              <a:t>In addition to these security enhancements, we are also upgrading the look and feel of </a:t>
            </a:r>
            <a:r>
              <a:rPr lang="en-US" i="1" dirty="0"/>
              <a:t>my </a:t>
            </a:r>
            <a:r>
              <a:rPr lang="en-US" dirty="0"/>
              <a:t>Social Security, in an effort to create an enhanced customer experience. The </a:t>
            </a:r>
            <a:r>
              <a:rPr lang="en-US" i="1" dirty="0"/>
              <a:t>my </a:t>
            </a:r>
            <a:r>
              <a:rPr lang="en-US" dirty="0"/>
              <a:t>Social Security portal will automatically adjust to the size of the screen and kind of device you are using – such as a tablet, smart phone, or computer. No matter what type of device you choose, you will have full, easy-to-use access to your personal </a:t>
            </a:r>
            <a:r>
              <a:rPr lang="en-US" i="1" dirty="0"/>
              <a:t>my </a:t>
            </a:r>
            <a:r>
              <a:rPr lang="en-US" dirty="0"/>
              <a:t>Social Security account.</a:t>
            </a:r>
          </a:p>
        </p:txBody>
      </p:sp>
      <p:sp>
        <p:nvSpPr>
          <p:cNvPr id="4" name="Slide Number Placeholder 3"/>
          <p:cNvSpPr>
            <a:spLocks noGrp="1"/>
          </p:cNvSpPr>
          <p:nvPr>
            <p:ph type="sldNum" sz="quarter" idx="10"/>
          </p:nvPr>
        </p:nvSpPr>
        <p:spPr/>
        <p:txBody>
          <a:bodyPr/>
          <a:lstStyle/>
          <a:p>
            <a:fld id="{D8AD8C53-ECBC-44FC-9144-A8C38BDE651D}" type="slidenum">
              <a:rPr lang="en-US" smtClean="0"/>
              <a:t>15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100501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7190" indent="-177190">
              <a:buFont typeface="Arial" panose="020B0604020202020204" pitchFamily="34" charset="0"/>
              <a:buChar char="•"/>
              <a:defRPr/>
            </a:pPr>
            <a:r>
              <a:rPr lang="en-US" altLang="en-US" b="0" dirty="0" smtClean="0">
                <a:latin typeface="Arial" panose="020B0604020202020204" pitchFamily="34" charset="0"/>
                <a:cs typeface="Arial" panose="020B0604020202020204" pitchFamily="34" charset="0"/>
              </a:rPr>
              <a:t>To open a my Social Security account, you </a:t>
            </a:r>
            <a:r>
              <a:rPr lang="en-US" altLang="en-US" b="0" dirty="0">
                <a:latin typeface="Arial" panose="020B0604020202020204" pitchFamily="34" charset="0"/>
                <a:cs typeface="Arial" panose="020B0604020202020204" pitchFamily="34" charset="0"/>
              </a:rPr>
              <a:t>have to be at least 18 years of age, have a valid e-mail address, a Social Security number, and a U.S. mailing address.</a:t>
            </a:r>
          </a:p>
          <a:p>
            <a:pPr marL="177190" indent="-177190">
              <a:buFont typeface="Arial" panose="020B0604020202020204" pitchFamily="34" charset="0"/>
              <a:buChar char="•"/>
              <a:defRPr/>
            </a:pPr>
            <a:endParaRPr lang="en-US" b="0" dirty="0" smtClean="0">
              <a:latin typeface="Arial" panose="020B0604020202020204" pitchFamily="34" charset="0"/>
              <a:cs typeface="Arial" panose="020B0604020202020204" pitchFamily="34" charset="0"/>
            </a:endParaRPr>
          </a:p>
          <a:p>
            <a:pPr marL="177190" indent="-177190">
              <a:buFont typeface="Arial" panose="020B0604020202020204" pitchFamily="34" charset="0"/>
              <a:buChar char="•"/>
              <a:defRPr/>
            </a:pPr>
            <a:r>
              <a:rPr lang="en-US" b="0" dirty="0" smtClean="0">
                <a:latin typeface="Arial" panose="020B0604020202020204" pitchFamily="34" charset="0"/>
                <a:cs typeface="Arial" panose="020B0604020202020204" pitchFamily="34" charset="0"/>
              </a:rPr>
              <a:t>To open your account, go to </a:t>
            </a:r>
            <a:r>
              <a:rPr lang="en-US" b="0" i="1" dirty="0" smtClean="0">
                <a:latin typeface="Arial" panose="020B0604020202020204" pitchFamily="34" charset="0"/>
                <a:cs typeface="Arial" panose="020B0604020202020204" pitchFamily="34" charset="0"/>
              </a:rPr>
              <a:t>socialsecurity.gov/</a:t>
            </a:r>
            <a:r>
              <a:rPr lang="en-US" b="0" i="1" dirty="0" err="1" smtClean="0">
                <a:latin typeface="Arial" panose="020B0604020202020204" pitchFamily="34" charset="0"/>
                <a:cs typeface="Arial" panose="020B0604020202020204" pitchFamily="34" charset="0"/>
              </a:rPr>
              <a:t>myaccount</a:t>
            </a:r>
            <a:r>
              <a:rPr lang="en-US" b="0" i="1" dirty="0" smtClean="0">
                <a:latin typeface="Arial" panose="020B0604020202020204" pitchFamily="34" charset="0"/>
                <a:cs typeface="Arial" panose="020B0604020202020204" pitchFamily="34" charset="0"/>
              </a:rPr>
              <a:t> </a:t>
            </a:r>
            <a:r>
              <a:rPr lang="en-US" b="0" dirty="0" smtClean="0">
                <a:latin typeface="Arial" panose="020B0604020202020204" pitchFamily="34" charset="0"/>
                <a:cs typeface="Arial" panose="020B0604020202020204" pitchFamily="34" charset="0"/>
              </a:rPr>
              <a:t>and select “Sign In or Create an Account.”</a:t>
            </a:r>
            <a:endParaRPr lang="en-US" b="0" dirty="0">
              <a:latin typeface="Arial" panose="020B0604020202020204" pitchFamily="34" charset="0"/>
              <a:cs typeface="Arial" panose="020B0604020202020204" pitchFamily="34" charset="0"/>
            </a:endParaRPr>
          </a:p>
          <a:p>
            <a:pPr marL="177190" indent="-177190">
              <a:buFont typeface="Arial" panose="020B0604020202020204" pitchFamily="34" charset="0"/>
              <a:buChar char="•"/>
              <a:defRPr/>
            </a:pPr>
            <a:endParaRPr lang="en-US" altLang="en-US" b="0" dirty="0" smtClean="0">
              <a:latin typeface="Arial" panose="020B0604020202020204" pitchFamily="34" charset="0"/>
              <a:cs typeface="Arial" panose="020B0604020202020204" pitchFamily="34" charset="0"/>
            </a:endParaRPr>
          </a:p>
          <a:p>
            <a:pPr marL="177190" indent="-177190">
              <a:buFont typeface="Arial" panose="020B0604020202020204" pitchFamily="34" charset="0"/>
              <a:buChar char="•"/>
              <a:defRPr/>
            </a:pPr>
            <a:r>
              <a:rPr lang="en-US" altLang="en-US" b="0" dirty="0" smtClean="0"/>
              <a:t>You </a:t>
            </a:r>
            <a:r>
              <a:rPr lang="en-US" altLang="en-US" b="0" dirty="0"/>
              <a:t>will have to provide some personal Social Security information about yourself and give us answers to some questions only you are likely to know to verify your </a:t>
            </a:r>
            <a:r>
              <a:rPr lang="en-US" altLang="en-US" b="0" dirty="0" smtClean="0"/>
              <a:t>identity.</a:t>
            </a:r>
          </a:p>
          <a:p>
            <a:pPr marL="177190" indent="-177190">
              <a:buFont typeface="Arial" panose="020B0604020202020204" pitchFamily="34" charset="0"/>
              <a:buChar char="•"/>
              <a:defRPr/>
            </a:pPr>
            <a:endParaRPr lang="en-US" altLang="en-US" b="0" dirty="0"/>
          </a:p>
          <a:p>
            <a:pPr marL="177190" indent="-177190">
              <a:buFont typeface="Arial" panose="020B0604020202020204" pitchFamily="34" charset="0"/>
              <a:buChar char="•"/>
              <a:defRPr/>
            </a:pPr>
            <a:r>
              <a:rPr lang="en-US" altLang="en-US" b="0" dirty="0" smtClean="0"/>
              <a:t>Next</a:t>
            </a:r>
            <a:r>
              <a:rPr lang="en-US" altLang="en-US" b="0" dirty="0"/>
              <a:t>, you choose a “username” and an 8-character “password” to access your online account.  This process protects you and keeps your personal Social Security information private</a:t>
            </a:r>
            <a:r>
              <a:rPr lang="en-US" altLang="en-US" b="0" dirty="0" smtClean="0"/>
              <a:t>.</a:t>
            </a:r>
          </a:p>
          <a:p>
            <a:pPr>
              <a:buFont typeface="Arial" panose="020B0604020202020204" pitchFamily="34" charset="0"/>
              <a:buNone/>
              <a:defRPr/>
            </a:pPr>
            <a:endParaRPr lang="en-US" altLang="en-US" b="0" dirty="0" smtClean="0"/>
          </a:p>
          <a:p>
            <a:pPr marL="177190" indent="-177190">
              <a:buFont typeface="Arial" panose="020B0604020202020204" pitchFamily="34" charset="0"/>
              <a:buChar char="•"/>
              <a:defRPr/>
            </a:pPr>
            <a:r>
              <a:rPr lang="en-US" b="0" dirty="0" smtClean="0"/>
              <a:t>You will also notice the option of adding an extra level of security to your account.  By selecting “Yes, let’s start now” you are prompted to select an additional question to answer.  With this feature, you will receive a temporary code via text message each time you attempt to log in.  And you will use this code with your account password. Keep in mind that your cell phone provider’s message rates may apply. </a:t>
            </a:r>
          </a:p>
          <a:p>
            <a:pPr>
              <a:defRPr/>
            </a:pPr>
            <a:endParaRPr lang="en-US" altLang="en-US" b="0" dirty="0"/>
          </a:p>
          <a:p>
            <a:pPr>
              <a:defRPr/>
            </a:pPr>
            <a:endParaRPr lang="en-US" b="0" dirty="0" smtClean="0">
              <a:latin typeface="+mn-lt"/>
            </a:endParaRPr>
          </a:p>
          <a:p>
            <a:pPr>
              <a:defRPr/>
            </a:pPr>
            <a:r>
              <a:rPr lang="en-US" b="0" dirty="0" smtClean="0">
                <a:latin typeface="+mn-lt"/>
              </a:rPr>
              <a:t> </a:t>
            </a:r>
          </a:p>
          <a:p>
            <a:pPr>
              <a:defRPr/>
            </a:pPr>
            <a:endParaRPr lang="en-US" b="0" dirty="0"/>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546">
              <a:defRPr sz="2400" b="1">
                <a:solidFill>
                  <a:srgbClr val="DDDDDD"/>
                </a:solidFill>
                <a:latin typeface="Arial" panose="020B0604020202020204" pitchFamily="34" charset="0"/>
              </a:defRPr>
            </a:lvl1pPr>
            <a:lvl2pPr marL="767091" indent="-294405" defTabSz="953546">
              <a:defRPr sz="2400" b="1">
                <a:solidFill>
                  <a:srgbClr val="DDDDDD"/>
                </a:solidFill>
                <a:latin typeface="Arial" panose="020B0604020202020204" pitchFamily="34" charset="0"/>
              </a:defRPr>
            </a:lvl2pPr>
            <a:lvl3pPr marL="1180894" indent="-235525" defTabSz="953546">
              <a:defRPr sz="2400" b="1">
                <a:solidFill>
                  <a:srgbClr val="DDDDDD"/>
                </a:solidFill>
                <a:latin typeface="Arial" panose="020B0604020202020204" pitchFamily="34" charset="0"/>
              </a:defRPr>
            </a:lvl3pPr>
            <a:lvl4pPr marL="1653579" indent="-235525" defTabSz="953546">
              <a:defRPr sz="2400" b="1">
                <a:solidFill>
                  <a:srgbClr val="DDDDDD"/>
                </a:solidFill>
                <a:latin typeface="Arial" panose="020B0604020202020204" pitchFamily="34" charset="0"/>
              </a:defRPr>
            </a:lvl4pPr>
            <a:lvl5pPr marL="2126263" indent="-235525" defTabSz="953546">
              <a:defRPr sz="2400" b="1">
                <a:solidFill>
                  <a:srgbClr val="DDDDDD"/>
                </a:solidFill>
                <a:latin typeface="Arial" panose="020B0604020202020204" pitchFamily="34" charset="0"/>
              </a:defRPr>
            </a:lvl5pPr>
            <a:lvl6pPr marL="2597311" indent="-235525" defTabSz="953546" eaLnBrk="0" fontAlgn="base" hangingPunct="0">
              <a:spcBef>
                <a:spcPct val="0"/>
              </a:spcBef>
              <a:spcAft>
                <a:spcPct val="0"/>
              </a:spcAft>
              <a:defRPr sz="2400" b="1">
                <a:solidFill>
                  <a:srgbClr val="DDDDDD"/>
                </a:solidFill>
                <a:latin typeface="Arial" panose="020B0604020202020204" pitchFamily="34" charset="0"/>
              </a:defRPr>
            </a:lvl6pPr>
            <a:lvl7pPr marL="3068360" indent="-235525" defTabSz="953546" eaLnBrk="0" fontAlgn="base" hangingPunct="0">
              <a:spcBef>
                <a:spcPct val="0"/>
              </a:spcBef>
              <a:spcAft>
                <a:spcPct val="0"/>
              </a:spcAft>
              <a:defRPr sz="2400" b="1">
                <a:solidFill>
                  <a:srgbClr val="DDDDDD"/>
                </a:solidFill>
                <a:latin typeface="Arial" panose="020B0604020202020204" pitchFamily="34" charset="0"/>
              </a:defRPr>
            </a:lvl7pPr>
            <a:lvl8pPr marL="3539410" indent="-235525" defTabSz="953546" eaLnBrk="0" fontAlgn="base" hangingPunct="0">
              <a:spcBef>
                <a:spcPct val="0"/>
              </a:spcBef>
              <a:spcAft>
                <a:spcPct val="0"/>
              </a:spcAft>
              <a:defRPr sz="2400" b="1">
                <a:solidFill>
                  <a:srgbClr val="DDDDDD"/>
                </a:solidFill>
                <a:latin typeface="Arial" panose="020B0604020202020204" pitchFamily="34" charset="0"/>
              </a:defRPr>
            </a:lvl8pPr>
            <a:lvl9pPr marL="4010459" indent="-235525" defTabSz="953546" eaLnBrk="0" fontAlgn="base" hangingPunct="0">
              <a:spcBef>
                <a:spcPct val="0"/>
              </a:spcBef>
              <a:spcAft>
                <a:spcPct val="0"/>
              </a:spcAft>
              <a:defRPr sz="2400" b="1">
                <a:solidFill>
                  <a:srgbClr val="DDDDDD"/>
                </a:solidFill>
                <a:latin typeface="Arial" panose="020B0604020202020204" pitchFamily="34" charset="0"/>
              </a:defRPr>
            </a:lvl9pPr>
          </a:lstStyle>
          <a:p>
            <a:fld id="{4AFD3967-BFFC-46A3-AB63-67A83AC4596B}" type="slidenum">
              <a:rPr lang="en-US" altLang="en-US" sz="1100" b="0">
                <a:solidFill>
                  <a:schemeClr val="tx1"/>
                </a:solidFill>
              </a:rPr>
              <a:pPr/>
              <a:t>17</a:t>
            </a:fld>
            <a:endParaRPr lang="en-US" altLang="en-US" sz="1100" b="0">
              <a:solidFill>
                <a:schemeClr val="tx1"/>
              </a:solidFill>
            </a:endParaRPr>
          </a:p>
        </p:txBody>
      </p:sp>
      <p:sp>
        <p:nvSpPr>
          <p:cNvPr id="18432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546">
              <a:defRPr sz="2400" b="1">
                <a:solidFill>
                  <a:srgbClr val="DDDDDD"/>
                </a:solidFill>
                <a:latin typeface="Arial" panose="020B0604020202020204" pitchFamily="34" charset="0"/>
              </a:defRPr>
            </a:lvl1pPr>
            <a:lvl2pPr marL="767091" indent="-294405" defTabSz="953546">
              <a:defRPr sz="2400" b="1">
                <a:solidFill>
                  <a:srgbClr val="DDDDDD"/>
                </a:solidFill>
                <a:latin typeface="Arial" panose="020B0604020202020204" pitchFamily="34" charset="0"/>
              </a:defRPr>
            </a:lvl2pPr>
            <a:lvl3pPr marL="1180894" indent="-235525" defTabSz="953546">
              <a:defRPr sz="2400" b="1">
                <a:solidFill>
                  <a:srgbClr val="DDDDDD"/>
                </a:solidFill>
                <a:latin typeface="Arial" panose="020B0604020202020204" pitchFamily="34" charset="0"/>
              </a:defRPr>
            </a:lvl3pPr>
            <a:lvl4pPr marL="1653579" indent="-235525" defTabSz="953546">
              <a:defRPr sz="2400" b="1">
                <a:solidFill>
                  <a:srgbClr val="DDDDDD"/>
                </a:solidFill>
                <a:latin typeface="Arial" panose="020B0604020202020204" pitchFamily="34" charset="0"/>
              </a:defRPr>
            </a:lvl4pPr>
            <a:lvl5pPr marL="2126263" indent="-235525" defTabSz="953546">
              <a:defRPr sz="2400" b="1">
                <a:solidFill>
                  <a:srgbClr val="DDDDDD"/>
                </a:solidFill>
                <a:latin typeface="Arial" panose="020B0604020202020204" pitchFamily="34" charset="0"/>
              </a:defRPr>
            </a:lvl5pPr>
            <a:lvl6pPr marL="2597311" indent="-235525" defTabSz="953546" eaLnBrk="0" fontAlgn="base" hangingPunct="0">
              <a:spcBef>
                <a:spcPct val="0"/>
              </a:spcBef>
              <a:spcAft>
                <a:spcPct val="0"/>
              </a:spcAft>
              <a:defRPr sz="2400" b="1">
                <a:solidFill>
                  <a:srgbClr val="DDDDDD"/>
                </a:solidFill>
                <a:latin typeface="Arial" panose="020B0604020202020204" pitchFamily="34" charset="0"/>
              </a:defRPr>
            </a:lvl6pPr>
            <a:lvl7pPr marL="3068360" indent="-235525" defTabSz="953546" eaLnBrk="0" fontAlgn="base" hangingPunct="0">
              <a:spcBef>
                <a:spcPct val="0"/>
              </a:spcBef>
              <a:spcAft>
                <a:spcPct val="0"/>
              </a:spcAft>
              <a:defRPr sz="2400" b="1">
                <a:solidFill>
                  <a:srgbClr val="DDDDDD"/>
                </a:solidFill>
                <a:latin typeface="Arial" panose="020B0604020202020204" pitchFamily="34" charset="0"/>
              </a:defRPr>
            </a:lvl7pPr>
            <a:lvl8pPr marL="3539410" indent="-235525" defTabSz="953546" eaLnBrk="0" fontAlgn="base" hangingPunct="0">
              <a:spcBef>
                <a:spcPct val="0"/>
              </a:spcBef>
              <a:spcAft>
                <a:spcPct val="0"/>
              </a:spcAft>
              <a:defRPr sz="2400" b="1">
                <a:solidFill>
                  <a:srgbClr val="DDDDDD"/>
                </a:solidFill>
                <a:latin typeface="Arial" panose="020B0604020202020204" pitchFamily="34" charset="0"/>
              </a:defRPr>
            </a:lvl8pPr>
            <a:lvl9pPr marL="4010459" indent="-235525" defTabSz="953546"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a:solidFill>
                  <a:schemeClr val="tx1"/>
                </a:solidFill>
              </a:rPr>
              <a:t>Produced by the Social Security Administration Office of Communications/ Office of External Affairs</a:t>
            </a:r>
          </a:p>
        </p:txBody>
      </p:sp>
      <p:sp>
        <p:nvSpPr>
          <p:cNvPr id="18432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546">
              <a:spcBef>
                <a:spcPct val="30000"/>
              </a:spcBef>
              <a:tabLst>
                <a:tab pos="2206406" algn="l"/>
              </a:tabLst>
              <a:defRPr sz="1200">
                <a:solidFill>
                  <a:schemeClr val="tx1"/>
                </a:solidFill>
                <a:latin typeface="Arial" panose="020B0604020202020204" pitchFamily="34" charset="0"/>
              </a:defRPr>
            </a:lvl1pPr>
            <a:lvl2pPr marL="767091" indent="-294405" defTabSz="953546">
              <a:spcBef>
                <a:spcPct val="30000"/>
              </a:spcBef>
              <a:tabLst>
                <a:tab pos="2206406" algn="l"/>
              </a:tabLst>
              <a:defRPr sz="1200">
                <a:solidFill>
                  <a:schemeClr val="tx1"/>
                </a:solidFill>
                <a:latin typeface="Arial" panose="020B0604020202020204" pitchFamily="34" charset="0"/>
              </a:defRPr>
            </a:lvl2pPr>
            <a:lvl3pPr marL="1180894" indent="-235525" defTabSz="953546">
              <a:spcBef>
                <a:spcPct val="30000"/>
              </a:spcBef>
              <a:tabLst>
                <a:tab pos="2206406" algn="l"/>
              </a:tabLst>
              <a:defRPr sz="1200">
                <a:solidFill>
                  <a:schemeClr val="tx1"/>
                </a:solidFill>
                <a:latin typeface="Arial" panose="020B0604020202020204" pitchFamily="34" charset="0"/>
              </a:defRPr>
            </a:lvl3pPr>
            <a:lvl4pPr marL="1653579" indent="-235525" defTabSz="953546">
              <a:spcBef>
                <a:spcPct val="30000"/>
              </a:spcBef>
              <a:tabLst>
                <a:tab pos="2206406" algn="l"/>
              </a:tabLst>
              <a:defRPr sz="1200">
                <a:solidFill>
                  <a:schemeClr val="tx1"/>
                </a:solidFill>
                <a:latin typeface="Arial" panose="020B0604020202020204" pitchFamily="34" charset="0"/>
              </a:defRPr>
            </a:lvl4pPr>
            <a:lvl5pPr marL="2126263" indent="-235525" defTabSz="953546">
              <a:spcBef>
                <a:spcPct val="30000"/>
              </a:spcBef>
              <a:tabLst>
                <a:tab pos="2206406" algn="l"/>
              </a:tabLst>
              <a:defRPr sz="1200">
                <a:solidFill>
                  <a:schemeClr val="tx1"/>
                </a:solidFill>
                <a:latin typeface="Arial" panose="020B0604020202020204" pitchFamily="34" charset="0"/>
              </a:defRPr>
            </a:lvl5pPr>
            <a:lvl6pPr marL="2597311" indent="-235525" defTabSz="953546" eaLnBrk="0" fontAlgn="base" hangingPunct="0">
              <a:spcBef>
                <a:spcPct val="30000"/>
              </a:spcBef>
              <a:spcAft>
                <a:spcPct val="0"/>
              </a:spcAft>
              <a:tabLst>
                <a:tab pos="2206406" algn="l"/>
              </a:tabLst>
              <a:defRPr sz="1200">
                <a:solidFill>
                  <a:schemeClr val="tx1"/>
                </a:solidFill>
                <a:latin typeface="Arial" panose="020B0604020202020204" pitchFamily="34" charset="0"/>
              </a:defRPr>
            </a:lvl6pPr>
            <a:lvl7pPr marL="3068360" indent="-235525" defTabSz="953546" eaLnBrk="0" fontAlgn="base" hangingPunct="0">
              <a:spcBef>
                <a:spcPct val="30000"/>
              </a:spcBef>
              <a:spcAft>
                <a:spcPct val="0"/>
              </a:spcAft>
              <a:tabLst>
                <a:tab pos="2206406" algn="l"/>
              </a:tabLst>
              <a:defRPr sz="1200">
                <a:solidFill>
                  <a:schemeClr val="tx1"/>
                </a:solidFill>
                <a:latin typeface="Arial" panose="020B0604020202020204" pitchFamily="34" charset="0"/>
              </a:defRPr>
            </a:lvl7pPr>
            <a:lvl8pPr marL="3539410" indent="-235525" defTabSz="953546" eaLnBrk="0" fontAlgn="base" hangingPunct="0">
              <a:spcBef>
                <a:spcPct val="30000"/>
              </a:spcBef>
              <a:spcAft>
                <a:spcPct val="0"/>
              </a:spcAft>
              <a:tabLst>
                <a:tab pos="2206406" algn="l"/>
              </a:tabLst>
              <a:defRPr sz="1200">
                <a:solidFill>
                  <a:schemeClr val="tx1"/>
                </a:solidFill>
                <a:latin typeface="Arial" panose="020B0604020202020204" pitchFamily="34" charset="0"/>
              </a:defRPr>
            </a:lvl8pPr>
            <a:lvl9pPr marL="4010459" indent="-235525" defTabSz="953546" eaLnBrk="0" fontAlgn="base" hangingPunct="0">
              <a:spcBef>
                <a:spcPct val="30000"/>
              </a:spcBef>
              <a:spcAft>
                <a:spcPct val="0"/>
              </a:spcAft>
              <a:tabLst>
                <a:tab pos="2206406" algn="l"/>
              </a:tabLst>
              <a:defRPr sz="1200">
                <a:solidFill>
                  <a:schemeClr val="tx1"/>
                </a:solidFill>
                <a:latin typeface="Arial" panose="020B0604020202020204" pitchFamily="34" charset="0"/>
              </a:defRPr>
            </a:lvl9pPr>
          </a:lstStyle>
          <a:p>
            <a:r>
              <a:rPr lang="en-US" altLang="en-US" sz="1100"/>
              <a:t>Social Security presentation for 2017 National Rural Electric Cooperative Association (NRECA) Preretirement Seminars</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750718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116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225" eaLnBrk="0" hangingPunct="0">
              <a:defRPr sz="2400" b="1">
                <a:solidFill>
                  <a:srgbClr val="DDDDDD"/>
                </a:solidFill>
                <a:latin typeface="Times New Roman" pitchFamily="18" charset="0"/>
              </a:defRPr>
            </a:lvl1pPr>
            <a:lvl2pPr marL="751064" indent="-288871" defTabSz="937225" eaLnBrk="0" hangingPunct="0">
              <a:defRPr sz="2400" b="1">
                <a:solidFill>
                  <a:srgbClr val="DDDDDD"/>
                </a:solidFill>
                <a:latin typeface="Times New Roman" pitchFamily="18" charset="0"/>
              </a:defRPr>
            </a:lvl2pPr>
            <a:lvl3pPr marL="1155483" indent="-231097" defTabSz="937225" eaLnBrk="0" hangingPunct="0">
              <a:defRPr sz="2400" b="1">
                <a:solidFill>
                  <a:srgbClr val="DDDDDD"/>
                </a:solidFill>
                <a:latin typeface="Times New Roman" pitchFamily="18" charset="0"/>
              </a:defRPr>
            </a:lvl3pPr>
            <a:lvl4pPr marL="1617675" indent="-231097" defTabSz="937225" eaLnBrk="0" hangingPunct="0">
              <a:defRPr sz="2400" b="1">
                <a:solidFill>
                  <a:srgbClr val="DDDDDD"/>
                </a:solidFill>
                <a:latin typeface="Times New Roman" pitchFamily="18" charset="0"/>
              </a:defRPr>
            </a:lvl4pPr>
            <a:lvl5pPr marL="2079869" indent="-231097" defTabSz="937225" eaLnBrk="0" hangingPunct="0">
              <a:defRPr sz="2400" b="1">
                <a:solidFill>
                  <a:srgbClr val="DDDDDD"/>
                </a:solidFill>
                <a:latin typeface="Times New Roman" pitchFamily="18" charset="0"/>
              </a:defRPr>
            </a:lvl5pPr>
            <a:lvl6pPr marL="2542063" indent="-231097" defTabSz="937225" eaLnBrk="0" fontAlgn="base" hangingPunct="0">
              <a:spcBef>
                <a:spcPct val="0"/>
              </a:spcBef>
              <a:spcAft>
                <a:spcPct val="0"/>
              </a:spcAft>
              <a:defRPr sz="2400" b="1">
                <a:solidFill>
                  <a:srgbClr val="DDDDDD"/>
                </a:solidFill>
                <a:latin typeface="Times New Roman" pitchFamily="18" charset="0"/>
              </a:defRPr>
            </a:lvl6pPr>
            <a:lvl7pPr marL="3004255" indent="-231097" defTabSz="937225" eaLnBrk="0" fontAlgn="base" hangingPunct="0">
              <a:spcBef>
                <a:spcPct val="0"/>
              </a:spcBef>
              <a:spcAft>
                <a:spcPct val="0"/>
              </a:spcAft>
              <a:defRPr sz="2400" b="1">
                <a:solidFill>
                  <a:srgbClr val="DDDDDD"/>
                </a:solidFill>
                <a:latin typeface="Times New Roman" pitchFamily="18" charset="0"/>
              </a:defRPr>
            </a:lvl7pPr>
            <a:lvl8pPr marL="3466447" indent="-231097" defTabSz="937225" eaLnBrk="0" fontAlgn="base" hangingPunct="0">
              <a:spcBef>
                <a:spcPct val="0"/>
              </a:spcBef>
              <a:spcAft>
                <a:spcPct val="0"/>
              </a:spcAft>
              <a:defRPr sz="2400" b="1">
                <a:solidFill>
                  <a:srgbClr val="DDDDDD"/>
                </a:solidFill>
                <a:latin typeface="Times New Roman" pitchFamily="18" charset="0"/>
              </a:defRPr>
            </a:lvl8pPr>
            <a:lvl9pPr marL="3928641" indent="-231097" defTabSz="937225" eaLnBrk="0" fontAlgn="base" hangingPunct="0">
              <a:spcBef>
                <a:spcPct val="0"/>
              </a:spcBef>
              <a:spcAft>
                <a:spcPct val="0"/>
              </a:spcAft>
              <a:defRPr sz="2400" b="1">
                <a:solidFill>
                  <a:srgbClr val="DDDDDD"/>
                </a:solidFill>
                <a:latin typeface="Times New Roman" pitchFamily="18" charset="0"/>
              </a:defRPr>
            </a:lvl9pPr>
          </a:lstStyle>
          <a:p>
            <a:pPr eaLnBrk="1" hangingPunct="1">
              <a:defRPr/>
            </a:pPr>
            <a:fld id="{0E712A37-4A70-4F5B-BF5C-DDD880AFE49E}" type="slidenum">
              <a:rPr lang="en-US" sz="1100" b="0">
                <a:solidFill>
                  <a:schemeClr val="tx1"/>
                </a:solidFill>
                <a:latin typeface="Arial" pitchFamily="34" charset="0"/>
              </a:rPr>
              <a:pPr eaLnBrk="1" hangingPunct="1">
                <a:defRPr/>
              </a:pPr>
              <a:t>18</a:t>
            </a:fld>
            <a:endParaRPr lang="en-US" sz="1100" b="0">
              <a:solidFill>
                <a:schemeClr val="tx1"/>
              </a:solidFill>
              <a:latin typeface="Arial" pitchFamily="34" charset="0"/>
            </a:endParaRPr>
          </a:p>
        </p:txBody>
      </p:sp>
      <p:sp>
        <p:nvSpPr>
          <p:cNvPr id="2" name="Notes Placeholder 1"/>
          <p:cNvSpPr>
            <a:spLocks noGrp="1"/>
          </p:cNvSpPr>
          <p:nvPr>
            <p:ph type="body" sz="quarter" idx="10"/>
          </p:nvPr>
        </p:nvSpPr>
        <p:spPr/>
        <p:txBody>
          <a:bodyPr/>
          <a:lstStyle/>
          <a:p>
            <a:r>
              <a:rPr lang="en-US" dirty="0" smtClean="0">
                <a:solidFill>
                  <a:srgbClr val="FF0000"/>
                </a:solidFill>
              </a:rPr>
              <a:t>Option for</a:t>
            </a:r>
            <a:r>
              <a:rPr lang="en-US" baseline="0" dirty="0" smtClean="0">
                <a:solidFill>
                  <a:srgbClr val="FF0000"/>
                </a:solidFill>
              </a:rPr>
              <a:t> </a:t>
            </a:r>
            <a:r>
              <a:rPr lang="en-US" dirty="0" smtClean="0">
                <a:solidFill>
                  <a:srgbClr val="FF0000"/>
                </a:solidFill>
              </a:rPr>
              <a:t>speaker: </a:t>
            </a:r>
          </a:p>
          <a:p>
            <a:r>
              <a:rPr lang="en-US" dirty="0" smtClean="0">
                <a:solidFill>
                  <a:srgbClr val="FF0000"/>
                </a:solidFill>
              </a:rPr>
              <a:t>You</a:t>
            </a:r>
            <a:r>
              <a:rPr lang="en-US" baseline="0" dirty="0" smtClean="0">
                <a:solidFill>
                  <a:srgbClr val="FF0000"/>
                </a:solidFill>
              </a:rPr>
              <a:t> can use this slide OR switch to the </a:t>
            </a:r>
            <a:r>
              <a:rPr lang="en-US" dirty="0" smtClean="0">
                <a:solidFill>
                  <a:srgbClr val="FF0000"/>
                </a:solidFill>
              </a:rPr>
              <a:t>visual “Rotating Brand Images” presentation found on the PARC as a scrolling visual while answering questions.</a:t>
            </a:r>
            <a:endParaRPr lang="en-US" dirty="0">
              <a:solidFill>
                <a:srgbClr val="FF0000"/>
              </a:solidFill>
            </a:endParaRPr>
          </a:p>
        </p:txBody>
      </p:sp>
      <p:sp>
        <p:nvSpPr>
          <p:cNvPr id="3" name="Date Placeholder 2"/>
          <p:cNvSpPr>
            <a:spLocks noGrp="1"/>
          </p:cNvSpPr>
          <p:nvPr>
            <p:ph type="dt" idx="11"/>
          </p:nvPr>
        </p:nvSpPr>
        <p:spPr/>
        <p:txBody>
          <a:bodyPr/>
          <a:lstStyle/>
          <a:p>
            <a:endParaRPr lang="en-US"/>
          </a:p>
        </p:txBody>
      </p:sp>
    </p:spTree>
    <p:extLst>
      <p:ext uri="{BB962C8B-B14F-4D97-AF65-F5344CB8AC3E}">
        <p14:creationId xmlns:p14="http://schemas.microsoft.com/office/powerpoint/2010/main" val="25839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116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225" eaLnBrk="0" hangingPunct="0">
              <a:defRPr sz="2400" b="1">
                <a:solidFill>
                  <a:srgbClr val="DDDDDD"/>
                </a:solidFill>
                <a:latin typeface="Times New Roman" pitchFamily="18" charset="0"/>
              </a:defRPr>
            </a:lvl1pPr>
            <a:lvl2pPr marL="751064" indent="-288871" defTabSz="937225" eaLnBrk="0" hangingPunct="0">
              <a:defRPr sz="2400" b="1">
                <a:solidFill>
                  <a:srgbClr val="DDDDDD"/>
                </a:solidFill>
                <a:latin typeface="Times New Roman" pitchFamily="18" charset="0"/>
              </a:defRPr>
            </a:lvl2pPr>
            <a:lvl3pPr marL="1155483" indent="-231097" defTabSz="937225" eaLnBrk="0" hangingPunct="0">
              <a:defRPr sz="2400" b="1">
                <a:solidFill>
                  <a:srgbClr val="DDDDDD"/>
                </a:solidFill>
                <a:latin typeface="Times New Roman" pitchFamily="18" charset="0"/>
              </a:defRPr>
            </a:lvl3pPr>
            <a:lvl4pPr marL="1617675" indent="-231097" defTabSz="937225" eaLnBrk="0" hangingPunct="0">
              <a:defRPr sz="2400" b="1">
                <a:solidFill>
                  <a:srgbClr val="DDDDDD"/>
                </a:solidFill>
                <a:latin typeface="Times New Roman" pitchFamily="18" charset="0"/>
              </a:defRPr>
            </a:lvl4pPr>
            <a:lvl5pPr marL="2079869" indent="-231097" defTabSz="937225" eaLnBrk="0" hangingPunct="0">
              <a:defRPr sz="2400" b="1">
                <a:solidFill>
                  <a:srgbClr val="DDDDDD"/>
                </a:solidFill>
                <a:latin typeface="Times New Roman" pitchFamily="18" charset="0"/>
              </a:defRPr>
            </a:lvl5pPr>
            <a:lvl6pPr marL="2542063" indent="-231097" defTabSz="937225" eaLnBrk="0" fontAlgn="base" hangingPunct="0">
              <a:spcBef>
                <a:spcPct val="0"/>
              </a:spcBef>
              <a:spcAft>
                <a:spcPct val="0"/>
              </a:spcAft>
              <a:defRPr sz="2400" b="1">
                <a:solidFill>
                  <a:srgbClr val="DDDDDD"/>
                </a:solidFill>
                <a:latin typeface="Times New Roman" pitchFamily="18" charset="0"/>
              </a:defRPr>
            </a:lvl6pPr>
            <a:lvl7pPr marL="3004255" indent="-231097" defTabSz="937225" eaLnBrk="0" fontAlgn="base" hangingPunct="0">
              <a:spcBef>
                <a:spcPct val="0"/>
              </a:spcBef>
              <a:spcAft>
                <a:spcPct val="0"/>
              </a:spcAft>
              <a:defRPr sz="2400" b="1">
                <a:solidFill>
                  <a:srgbClr val="DDDDDD"/>
                </a:solidFill>
                <a:latin typeface="Times New Roman" pitchFamily="18" charset="0"/>
              </a:defRPr>
            </a:lvl7pPr>
            <a:lvl8pPr marL="3466447" indent="-231097" defTabSz="937225" eaLnBrk="0" fontAlgn="base" hangingPunct="0">
              <a:spcBef>
                <a:spcPct val="0"/>
              </a:spcBef>
              <a:spcAft>
                <a:spcPct val="0"/>
              </a:spcAft>
              <a:defRPr sz="2400" b="1">
                <a:solidFill>
                  <a:srgbClr val="DDDDDD"/>
                </a:solidFill>
                <a:latin typeface="Times New Roman" pitchFamily="18" charset="0"/>
              </a:defRPr>
            </a:lvl8pPr>
            <a:lvl9pPr marL="3928641" indent="-231097" defTabSz="937225" eaLnBrk="0" fontAlgn="base" hangingPunct="0">
              <a:spcBef>
                <a:spcPct val="0"/>
              </a:spcBef>
              <a:spcAft>
                <a:spcPct val="0"/>
              </a:spcAft>
              <a:defRPr sz="2400" b="1">
                <a:solidFill>
                  <a:srgbClr val="DDDDDD"/>
                </a:solidFill>
                <a:latin typeface="Times New Roman" pitchFamily="18" charset="0"/>
              </a:defRPr>
            </a:lvl9pPr>
          </a:lstStyle>
          <a:p>
            <a:pPr eaLnBrk="1" hangingPunct="1">
              <a:defRPr/>
            </a:pPr>
            <a:fld id="{0E712A37-4A70-4F5B-BF5C-DDD880AFE49E}" type="slidenum">
              <a:rPr lang="en-US" sz="1100" b="0">
                <a:solidFill>
                  <a:prstClr val="black"/>
                </a:solidFill>
                <a:latin typeface="Arial" pitchFamily="34" charset="0"/>
              </a:rPr>
              <a:pPr eaLnBrk="1" hangingPunct="1">
                <a:defRPr/>
              </a:pPr>
              <a:t>2</a:t>
            </a:fld>
            <a:endParaRPr lang="en-US" sz="1100" b="0">
              <a:solidFill>
                <a:prstClr val="black"/>
              </a:solidFill>
              <a:latin typeface="Arial" pitchFamily="34" charset="0"/>
            </a:endParaRPr>
          </a:p>
        </p:txBody>
      </p:sp>
      <p:sp>
        <p:nvSpPr>
          <p:cNvPr id="2" name="Notes Placeholder 1"/>
          <p:cNvSpPr>
            <a:spLocks noGrp="1"/>
          </p:cNvSpPr>
          <p:nvPr>
            <p:ph type="body" sz="quarter" idx="10"/>
          </p:nvPr>
        </p:nvSpPr>
        <p:spPr/>
        <p:txBody>
          <a:bodyPr/>
          <a:lstStyle/>
          <a:p>
            <a:r>
              <a:rPr lang="en-US" dirty="0"/>
              <a:t>About 173 million workers will pay Social Security taxes in 2017.  About 94 percent of all workers are covered under Social Security.</a:t>
            </a:r>
          </a:p>
          <a:p>
            <a:endParaRPr lang="en-US" dirty="0"/>
          </a:p>
          <a:p>
            <a:endParaRPr lang="en-US" dirty="0"/>
          </a:p>
          <a:p>
            <a:r>
              <a:rPr lang="en-US" dirty="0"/>
              <a:t>Source for the first sentence is the 2016 Trustees Report intermediate assumptions, single year table IV.B3 (</a:t>
            </a:r>
            <a:r>
              <a:rPr lang="en-US" u="sng" dirty="0">
                <a:hlinkClick r:id="rId3"/>
              </a:rPr>
              <a:t>https://www.ssa.gov/OACT/TR/2016/lr4b3.html</a:t>
            </a:r>
            <a:r>
              <a:rPr lang="en-US" dirty="0"/>
              <a:t>).  </a:t>
            </a:r>
          </a:p>
          <a:p>
            <a:r>
              <a:rPr lang="en-US" dirty="0"/>
              <a:t>Source for the second sentence is OCACT estimates (unpublished)  </a:t>
            </a:r>
          </a:p>
        </p:txBody>
      </p:sp>
      <p:sp>
        <p:nvSpPr>
          <p:cNvPr id="3" name="Date Placeholder 2"/>
          <p:cNvSpPr>
            <a:spLocks noGrp="1"/>
          </p:cNvSpPr>
          <p:nvPr>
            <p:ph type="dt" idx="11"/>
          </p:nvPr>
        </p:nvSpPr>
        <p:spPr/>
        <p:txBody>
          <a:bodyPr/>
          <a:lstStyle/>
          <a:p>
            <a:endParaRPr lang="en-US"/>
          </a:p>
        </p:txBody>
      </p:sp>
    </p:spTree>
    <p:extLst>
      <p:ext uri="{BB962C8B-B14F-4D97-AF65-F5344CB8AC3E}">
        <p14:creationId xmlns:p14="http://schemas.microsoft.com/office/powerpoint/2010/main" val="2509290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386421"/>
            <a:ext cx="5681980" cy="4610869"/>
          </a:xfrm>
        </p:spPr>
        <p:txBody>
          <a:bodyPr/>
          <a:lstStyle/>
          <a:p>
            <a:r>
              <a:rPr lang="en-US" sz="1400" dirty="0"/>
              <a:t>This image illustrates the number of beneficiaries we pay. Currently, more than one in every six people in America is receiving a Social Security benefit. The majority of our beneficiaries are retired.</a:t>
            </a:r>
          </a:p>
          <a:p>
            <a:endParaRPr lang="en-US" sz="1400" dirty="0"/>
          </a:p>
          <a:p>
            <a:r>
              <a:rPr lang="en-US" sz="1400" dirty="0"/>
              <a:t>But Social Security is more than retirement...it is a family protection plan (almost 1/3 of the beneficiaries are disabled, dependents of disabled, or survivors).</a:t>
            </a:r>
          </a:p>
          <a:p>
            <a:endParaRPr lang="en-US" sz="1400" dirty="0"/>
          </a:p>
          <a:p>
            <a:r>
              <a:rPr lang="en-US" sz="1400" dirty="0"/>
              <a:t>Source: https://www.ssa.gov/policy/docs/quickfacts/stat_snapshot/</a:t>
            </a:r>
          </a:p>
          <a:p>
            <a:endParaRPr lang="en-US" sz="140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09FF06F-A4AB-4568-908E-312721F9CB5F}" type="slidenum">
              <a:rPr lang="en-US" smtClean="0"/>
              <a:pPr>
                <a:defRPr/>
              </a:pPr>
              <a:t>3</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14985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5688" y="4459526"/>
            <a:ext cx="5681980" cy="4224814"/>
          </a:xfrm>
        </p:spPr>
        <p:txBody>
          <a:bodyPr/>
          <a:lstStyle/>
          <a:p>
            <a:r>
              <a:rPr lang="en-US" sz="1100" dirty="0"/>
              <a:t>Social Security provides a foundation on which to build retirement security. While planning for retirement, it is important that you know how much your Social Security benefit is likely to be. Also consider how much monthly income you will receive from your pension and investments. The rest of your pre-retirement income will need to be supplemented by your savings and other income. To help with your retirement income, you may want to visit the MyMoney.gov website.</a:t>
            </a:r>
          </a:p>
          <a:p>
            <a:endParaRPr lang="en-US" sz="1100" dirty="0"/>
          </a:p>
          <a:p>
            <a:r>
              <a:rPr lang="en-US" sz="1100" dirty="0"/>
              <a:t>MyMoney.gov is a product of the Congressionally chartered Federal Financial Literacy and Education Commission, which is made up of more than 20 Federal entities that coordinate and collaborate to strengthen financial capability and increase access to financial services for all Americans.</a:t>
            </a:r>
          </a:p>
          <a:p>
            <a:endParaRPr lang="en-US" sz="1100" dirty="0"/>
          </a:p>
          <a:p>
            <a:r>
              <a:rPr lang="en-US" sz="1100" dirty="0"/>
              <a:t>The Social Security Administration is one of those 20 entities.</a:t>
            </a:r>
          </a:p>
          <a:p>
            <a:endParaRPr lang="en-US" sz="1100" dirty="0"/>
          </a:p>
          <a:p>
            <a:r>
              <a:rPr lang="en-US" sz="1100" dirty="0"/>
              <a:t>The Commission was established by the Financial Literacy and Education Improvement Act, Title V of the Fair and Accurate Credit Transactions Act of 2003.</a:t>
            </a:r>
          </a:p>
          <a:p>
            <a:endParaRPr lang="en-US" sz="1100" dirty="0"/>
          </a:p>
          <a:p>
            <a:r>
              <a:rPr lang="en-US" sz="1100" dirty="0"/>
              <a:t>This is a great website to visit, even if you already have a financial planner who helps you manage your portfolio. It will help you to be more informed about financial matters, so you can ask better questions to your trusted advisors.</a:t>
            </a:r>
          </a:p>
          <a:p>
            <a:endParaRPr lang="en-US" sz="1100" dirty="0"/>
          </a:p>
          <a:p>
            <a:r>
              <a:rPr lang="en-US" sz="1100" dirty="0"/>
              <a:t>And this site provides free, reliable, unbiased information on a variety of financial topics.</a:t>
            </a:r>
          </a:p>
          <a:p>
            <a:endParaRPr lang="en-US" sz="1100" dirty="0"/>
          </a:p>
          <a:p>
            <a:r>
              <a:rPr lang="en-US" sz="1100" dirty="0"/>
              <a:t>Unlike the investment advice offered on some private financial companies’ websites, no one is trying to sell you anything through this site, which is run by the federal government.</a:t>
            </a:r>
          </a:p>
        </p:txBody>
      </p:sp>
      <p:sp>
        <p:nvSpPr>
          <p:cNvPr id="4" name="Slide Number Placeholder 3"/>
          <p:cNvSpPr>
            <a:spLocks noGrp="1"/>
          </p:cNvSpPr>
          <p:nvPr>
            <p:ph type="sldNum" sz="quarter" idx="10"/>
          </p:nvPr>
        </p:nvSpPr>
        <p:spPr/>
        <p:txBody>
          <a:bodyPr/>
          <a:lstStyle/>
          <a:p>
            <a:fld id="{7AA6493C-F506-43B6-9B4D-1CDB5879358C}" type="slidenum">
              <a:rPr lang="en-US" smtClean="0"/>
              <a:t>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315844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B6898BC5-AD4A-40C3-A616-F875FCE69157}" type="slidenum">
              <a:rPr lang="en-US" smtClean="0"/>
              <a:pPr/>
              <a:t>5</a:t>
            </a:fld>
            <a:endParaRPr lang="en-US" dirty="0" smtClean="0"/>
          </a:p>
        </p:txBody>
      </p:sp>
      <p:sp>
        <p:nvSpPr>
          <p:cNvPr id="124931"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a:xfrm>
            <a:off x="868080" y="4381288"/>
            <a:ext cx="5681980" cy="4224814"/>
          </a:xfrm>
        </p:spPr>
        <p:txBody>
          <a:bodyPr/>
          <a:lstStyle/>
          <a:p>
            <a:pPr eaLnBrk="1" hangingPunct="1">
              <a:defRPr/>
            </a:pPr>
            <a:r>
              <a:rPr lang="en-US" altLang="en-US" b="0" dirty="0" smtClean="0"/>
              <a:t>You can use the online </a:t>
            </a:r>
            <a:r>
              <a:rPr lang="en-US" altLang="en-US" b="0" i="1" dirty="0" smtClean="0"/>
              <a:t>Retirement Estimator </a:t>
            </a:r>
            <a:r>
              <a:rPr lang="en-US" altLang="en-US" b="0" dirty="0" smtClean="0"/>
              <a:t>at www.socialsecurity.gov/estimator to get immediate and personalized benefit estimates to help you plan for your retirement. </a:t>
            </a:r>
          </a:p>
          <a:p>
            <a:pPr marL="294373" indent="-294373">
              <a:buFont typeface="Arial" panose="020B0604020202020204" pitchFamily="34" charset="0"/>
              <a:buChar char="•"/>
              <a:defRPr/>
            </a:pPr>
            <a:endParaRPr lang="en-US" altLang="en-US" b="0" dirty="0" smtClean="0"/>
          </a:p>
          <a:p>
            <a:pPr marL="294373" indent="-294373">
              <a:buFont typeface="Arial" panose="020B0604020202020204" pitchFamily="34" charset="0"/>
              <a:buChar char="•"/>
              <a:defRPr/>
            </a:pPr>
            <a:r>
              <a:rPr lang="en-US" altLang="en-US" b="0" dirty="0" smtClean="0"/>
              <a:t>It’s a convenient, secure and quick financial planning tool.</a:t>
            </a:r>
          </a:p>
          <a:p>
            <a:pPr eaLnBrk="1" hangingPunct="1">
              <a:defRPr/>
            </a:pPr>
            <a:endParaRPr lang="en-US" altLang="en-US" b="0" dirty="0" smtClean="0"/>
          </a:p>
          <a:p>
            <a:pPr marL="294373" indent="-294373">
              <a:buFont typeface="Arial" panose="020B0604020202020204" pitchFamily="34" charset="0"/>
              <a:buChar char="•"/>
              <a:defRPr/>
            </a:pPr>
            <a:r>
              <a:rPr lang="en-US" altLang="en-US" b="0" dirty="0" smtClean="0"/>
              <a:t>The </a:t>
            </a:r>
            <a:r>
              <a:rPr lang="en-US" altLang="en-US" b="0" i="1" dirty="0" smtClean="0"/>
              <a:t>Retirement Estimator, </a:t>
            </a:r>
            <a:r>
              <a:rPr lang="en-US" altLang="en-US" b="0" dirty="0" smtClean="0"/>
              <a:t>is an interactive tool that allows you to create “what if” scenarios.</a:t>
            </a:r>
          </a:p>
          <a:p>
            <a:pPr marL="294373" indent="-294373">
              <a:buFont typeface="Arial" panose="020B0604020202020204" pitchFamily="34" charset="0"/>
              <a:buChar char="•"/>
              <a:defRPr/>
            </a:pPr>
            <a:endParaRPr lang="en-US" altLang="en-US" b="0" i="1" dirty="0" smtClean="0"/>
          </a:p>
          <a:p>
            <a:pPr marL="294373" indent="-294373">
              <a:buFont typeface="Arial" panose="020B0604020202020204" pitchFamily="34" charset="0"/>
              <a:buChar char="•"/>
              <a:defRPr/>
            </a:pPr>
            <a:r>
              <a:rPr lang="en-US" altLang="en-US" b="0" dirty="0" smtClean="0"/>
              <a:t>You can, for example, change your “stop work” dates or “expected future earnings” to create and compare different retirement options.</a:t>
            </a:r>
          </a:p>
          <a:p>
            <a:endParaRPr lang="en-US" b="0" dirty="0"/>
          </a:p>
        </p:txBody>
      </p:sp>
      <p:sp>
        <p:nvSpPr>
          <p:cNvPr id="3" name="Date Placeholder 2"/>
          <p:cNvSpPr>
            <a:spLocks noGrp="1"/>
          </p:cNvSpPr>
          <p:nvPr>
            <p:ph type="dt" idx="10"/>
          </p:nvPr>
        </p:nvSpPr>
        <p:spPr/>
        <p:txBody>
          <a:bodyPr/>
          <a:lstStyle/>
          <a:p>
            <a:endParaRPr lang="en-US"/>
          </a:p>
        </p:txBody>
      </p:sp>
    </p:spTree>
    <p:extLst>
      <p:ext uri="{BB962C8B-B14F-4D97-AF65-F5344CB8AC3E}">
        <p14:creationId xmlns:p14="http://schemas.microsoft.com/office/powerpoint/2010/main" val="2109802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offer 11 different calculators to help you with your retirement planning.</a:t>
            </a:r>
          </a:p>
          <a:p>
            <a:endParaRPr lang="en-US" dirty="0" smtClean="0"/>
          </a:p>
          <a:p>
            <a:r>
              <a:rPr lang="en-US" dirty="0" smtClean="0"/>
              <a:t>Just choose the one that best fits your needs!</a:t>
            </a:r>
          </a:p>
          <a:p>
            <a:endParaRPr lang="en-US" dirty="0" smtClean="0"/>
          </a:p>
          <a:p>
            <a:r>
              <a:rPr lang="en-US" dirty="0" smtClean="0"/>
              <a:t>When you visit our website, be sure to scroll down to near the bottom and click the “calculators” button.</a:t>
            </a:r>
          </a:p>
          <a:p>
            <a:endParaRPr lang="en-US" dirty="0"/>
          </a:p>
        </p:txBody>
      </p:sp>
      <p:sp>
        <p:nvSpPr>
          <p:cNvPr id="4" name="Slide Number Placeholder 3"/>
          <p:cNvSpPr>
            <a:spLocks noGrp="1"/>
          </p:cNvSpPr>
          <p:nvPr>
            <p:ph type="sldNum" sz="quarter" idx="10"/>
          </p:nvPr>
        </p:nvSpPr>
        <p:spPr/>
        <p:txBody>
          <a:bodyPr/>
          <a:lstStyle/>
          <a:p>
            <a:fld id="{D8AD8C53-ECBC-44FC-9144-A8C38BDE651D}" type="slidenum">
              <a:rPr lang="en-US" smtClean="0"/>
              <a:t>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051155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4807" y="4463373"/>
            <a:ext cx="5681980" cy="4224814"/>
          </a:xfrm>
        </p:spPr>
        <p:txBody>
          <a:bodyPr/>
          <a:lstStyle/>
          <a:p>
            <a:r>
              <a:rPr lang="en-US" sz="1100" dirty="0"/>
              <a:t>If you receive a pension from a federal, state, or local government based on work for which you didn’t pay Social Security taxes, we may reduce your Social Security spouses or widows or widowers benefits. We have a publication that provides answers to questions you may have about the reduction. It is available at SocialSecurity.gov/</a:t>
            </a:r>
            <a:r>
              <a:rPr lang="en-US" sz="1100" dirty="0" err="1"/>
              <a:t>gpo</a:t>
            </a:r>
            <a:r>
              <a:rPr lang="en-US" sz="1100" dirty="0"/>
              <a:t>.</a:t>
            </a:r>
          </a:p>
          <a:p>
            <a:endParaRPr lang="en-US" sz="1100" dirty="0"/>
          </a:p>
          <a:p>
            <a:r>
              <a:rPr lang="en-US" sz="1100" dirty="0"/>
              <a:t>We’ll reduce your Social Security benefits by two-thirds of your government pension. In other words, if you get a monthly civil service pension of $600, two-thirds of that, or $400, must be deducted from your Social Security benefits. For example, if you’re eligible for a $500 spouses, widows or widowers benefit from Social Security, you’ll get $100 a month from Social Security ($500 – $400 = $100).</a:t>
            </a:r>
          </a:p>
          <a:p>
            <a:endParaRPr lang="en-US" sz="1100" dirty="0"/>
          </a:p>
          <a:p>
            <a:r>
              <a:rPr lang="en-US" sz="1100" dirty="0"/>
              <a:t>Benefits we pay to spouses, widows, and widowers are “dependent’s” benefits. Set up in the 1930s, these benefits were to compensate spouses who stayed home to raise a family and were financially dependent on the working spouse. It’s now common for both spouses to work, each earning their own Social Security retirement benefit. The law requires a person’s spouse, widow, or widower benefit to be offset by the dollar amount of their own retirement benefit.</a:t>
            </a:r>
          </a:p>
          <a:p>
            <a:pPr defTabSz="924481">
              <a:defRPr/>
            </a:pPr>
            <a:endParaRPr lang="en-US" sz="1100" dirty="0"/>
          </a:p>
          <a:p>
            <a:pPr defTabSz="924481">
              <a:defRPr/>
            </a:pPr>
            <a:r>
              <a:rPr lang="en-US" sz="1100" dirty="0"/>
              <a:t>If you receive a pension based on work not covered by Social Security, your spouse’s, widow’s, or widower’s benefits may be reduced by the Government Pension Offset, or GPO.</a:t>
            </a:r>
          </a:p>
          <a:p>
            <a:pPr defTabSz="924481">
              <a:defRPr/>
            </a:pPr>
            <a:endParaRPr lang="en-US" dirty="0"/>
          </a:p>
          <a:p>
            <a:pPr defTabSz="924481">
              <a:defRPr/>
            </a:pPr>
            <a:r>
              <a:rPr lang="en-US" dirty="0"/>
              <a:t>To estimate your future benefits under GPO, use our Online GPO calculator at </a:t>
            </a:r>
            <a:r>
              <a:rPr lang="en-US" dirty="0">
                <a:hlinkClick r:id="rId3"/>
              </a:rPr>
              <a:t>www.socialsecurity.gov/calc-gpo</a:t>
            </a:r>
            <a:r>
              <a:rPr lang="en-US" dirty="0"/>
              <a:t>.</a:t>
            </a:r>
          </a:p>
          <a:p>
            <a:pPr lvl="2" eaLnBrk="1" hangingPunct="1">
              <a:spcBef>
                <a:spcPct val="50000"/>
              </a:spcBef>
              <a:buFont typeface="Marlett" pitchFamily="2" charset="2"/>
              <a:buNone/>
            </a:pPr>
            <a:endParaRPr lang="en-US" dirty="0"/>
          </a:p>
          <a:p>
            <a:pPr defTabSz="924481">
              <a:defRPr/>
            </a:pPr>
            <a:endParaRPr lang="en-US" sz="1100" dirty="0"/>
          </a:p>
          <a:p>
            <a:endParaRPr lang="en-US" sz="1100" dirty="0"/>
          </a:p>
        </p:txBody>
      </p:sp>
      <p:sp>
        <p:nvSpPr>
          <p:cNvPr id="4" name="Slide Number Placeholder 3"/>
          <p:cNvSpPr>
            <a:spLocks noGrp="1"/>
          </p:cNvSpPr>
          <p:nvPr>
            <p:ph type="sldNum" sz="quarter" idx="10"/>
          </p:nvPr>
        </p:nvSpPr>
        <p:spPr/>
        <p:txBody>
          <a:bodyPr/>
          <a:lstStyle/>
          <a:p>
            <a:fld id="{7AA6493C-F506-43B6-9B4D-1CDB5879358C}" type="slidenum">
              <a:rPr lang="en-US" smtClean="0"/>
              <a:t>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69813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4807" y="4463373"/>
            <a:ext cx="5681980" cy="4224814"/>
          </a:xfrm>
        </p:spPr>
        <p:txBody>
          <a:bodyPr/>
          <a:lstStyle/>
          <a:p>
            <a:endParaRPr lang="en-US" sz="1100" dirty="0"/>
          </a:p>
        </p:txBody>
      </p:sp>
      <p:sp>
        <p:nvSpPr>
          <p:cNvPr id="4" name="Slide Number Placeholder 3"/>
          <p:cNvSpPr>
            <a:spLocks noGrp="1"/>
          </p:cNvSpPr>
          <p:nvPr>
            <p:ph type="sldNum" sz="quarter" idx="10"/>
          </p:nvPr>
        </p:nvSpPr>
        <p:spPr/>
        <p:txBody>
          <a:bodyPr/>
          <a:lstStyle/>
          <a:p>
            <a:fld id="{7AA6493C-F506-43B6-9B4D-1CDB5879358C}" type="slidenum">
              <a:rPr lang="en-US" smtClean="0"/>
              <a:t>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531723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03AC2336-0672-41DB-858E-FF40774FE3C7}" type="slidenum">
              <a:rPr lang="en-US" smtClean="0"/>
              <a:pPr/>
              <a:t>9</a:t>
            </a:fld>
            <a:endParaRPr lang="en-US" dirty="0" smtClean="0"/>
          </a:p>
        </p:txBody>
      </p:sp>
      <p:sp>
        <p:nvSpPr>
          <p:cNvPr id="129027"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a:xfrm>
            <a:off x="868080" y="4303051"/>
            <a:ext cx="5681980" cy="4224814"/>
          </a:xfrm>
        </p:spPr>
        <p:txBody>
          <a:bodyPr/>
          <a:lstStyle/>
          <a:p>
            <a:r>
              <a:rPr lang="en-US" sz="1100" dirty="0"/>
              <a:t>The Windfall Elimination Provision can affect how we calculate your retirement or disability benefit. </a:t>
            </a:r>
          </a:p>
          <a:p>
            <a:endParaRPr lang="en-US" sz="1100" dirty="0"/>
          </a:p>
          <a:p>
            <a:r>
              <a:rPr lang="en-US" sz="1100" dirty="0"/>
              <a:t>If you work for an employer who doesn’t withhold Social Security taxes from your salary, such as a government agency or an employer in another country, any pension you get from that work can reduce your Social Security benefits. </a:t>
            </a:r>
          </a:p>
          <a:p>
            <a:pPr eaLnBrk="1" hangingPunct="1"/>
            <a:endParaRPr lang="en-US" sz="1100" dirty="0"/>
          </a:p>
          <a:p>
            <a:r>
              <a:rPr lang="en-US" sz="1100" dirty="0"/>
              <a:t>This provision can affect you when you earn a pension from an employer who didn’t withhold Social Security taxes </a:t>
            </a:r>
            <a:r>
              <a:rPr lang="en-US" sz="1100" b="1" i="1" dirty="0"/>
              <a:t>and </a:t>
            </a:r>
            <a:r>
              <a:rPr lang="en-US" sz="1100" dirty="0"/>
              <a:t>you qualify for Social Security retirement or disability benefits from work in other jobs for which you did pay taxes. </a:t>
            </a:r>
          </a:p>
          <a:p>
            <a:endParaRPr lang="en-US" sz="1100" dirty="0"/>
          </a:p>
          <a:p>
            <a:pPr eaLnBrk="1" hangingPunct="1"/>
            <a:r>
              <a:rPr lang="en-US" sz="1100" dirty="0"/>
              <a:t>If any part of your government pension is based on wages not covered by Social Security, then WEP will apply. WEP only applies to Retirement and Disability Benefits. Survivor’s Benefits are not affected by WEP.</a:t>
            </a:r>
          </a:p>
          <a:p>
            <a:pPr eaLnBrk="1" hangingPunct="1"/>
            <a:r>
              <a:rPr lang="en-US" sz="1100" dirty="0"/>
              <a:t>If you are a government employee the benefit estimate you see on your </a:t>
            </a:r>
            <a:r>
              <a:rPr lang="en-US" sz="1100" i="1" dirty="0"/>
              <a:t>Social Security Statement </a:t>
            </a:r>
            <a:r>
              <a:rPr lang="en-US" sz="1100" dirty="0"/>
              <a:t>might be in error because the formula used in the estimate does not take into consideration WEP.</a:t>
            </a:r>
          </a:p>
          <a:p>
            <a:pPr eaLnBrk="1" hangingPunct="1"/>
            <a:endParaRPr lang="en-US" sz="1100" dirty="0"/>
          </a:p>
          <a:p>
            <a:pPr eaLnBrk="1" hangingPunct="1"/>
            <a:r>
              <a:rPr lang="en-US" sz="1100" dirty="0"/>
              <a:t>WEP applies to the workers’ benefits. Any auxiliary benefits payable on the worker's record also would be affected. </a:t>
            </a:r>
          </a:p>
          <a:p>
            <a:endParaRPr lang="en-US" sz="1100" dirty="0"/>
          </a:p>
          <a:p>
            <a:pPr>
              <a:buClr>
                <a:srgbClr val="FF0000"/>
              </a:buClr>
              <a:tabLst>
                <a:tab pos="1243045" algn="ctr"/>
                <a:tab pos="4121678" algn="ctr"/>
              </a:tabLst>
            </a:pPr>
            <a:r>
              <a:rPr lang="en-US" sz="1100" dirty="0">
                <a:solidFill>
                  <a:schemeClr val="bg1"/>
                </a:solidFill>
              </a:rPr>
              <a:t>Our Online WEP calculator allows you to estimate your Social Security benefit. Visit socialsecurity.gov/planners/retire/wep.html </a:t>
            </a:r>
            <a:r>
              <a:rPr lang="en-US" sz="1100" i="1" dirty="0">
                <a:solidFill>
                  <a:schemeClr val="bg1"/>
                </a:solidFill>
              </a:rPr>
              <a:t> </a:t>
            </a:r>
          </a:p>
          <a:p>
            <a:pPr algn="l"/>
            <a:endParaRPr lang="en-US" sz="1100" dirty="0"/>
          </a:p>
        </p:txBody>
      </p:sp>
      <p:sp>
        <p:nvSpPr>
          <p:cNvPr id="3" name="Date Placeholder 2"/>
          <p:cNvSpPr>
            <a:spLocks noGrp="1"/>
          </p:cNvSpPr>
          <p:nvPr>
            <p:ph type="dt" idx="10"/>
          </p:nvPr>
        </p:nvSpPr>
        <p:spPr/>
        <p:txBody>
          <a:bodyPr/>
          <a:lstStyle/>
          <a:p>
            <a:endParaRPr lang="en-US"/>
          </a:p>
        </p:txBody>
      </p:sp>
    </p:spTree>
    <p:extLst>
      <p:ext uri="{BB962C8B-B14F-4D97-AF65-F5344CB8AC3E}">
        <p14:creationId xmlns:p14="http://schemas.microsoft.com/office/powerpoint/2010/main" val="2982907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050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447800" y="3657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E9450E1-381E-41C4-B49F-52DA1CD1B16E}"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1CDAF-7AA6-4807-B601-63BF3B41F162}" type="slidenum">
              <a:rPr lang="en-US" smtClean="0"/>
              <a:t>‹#›</a:t>
            </a:fld>
            <a:endParaRPr lang="en-US"/>
          </a:p>
        </p:txBody>
      </p:sp>
    </p:spTree>
    <p:extLst>
      <p:ext uri="{BB962C8B-B14F-4D97-AF65-F5344CB8AC3E}">
        <p14:creationId xmlns:p14="http://schemas.microsoft.com/office/powerpoint/2010/main" val="124417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28800"/>
            <a:ext cx="8610600" cy="3763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9450E1-381E-41C4-B49F-52DA1CD1B16E}"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1CDAF-7AA6-4807-B601-63BF3B41F162}" type="slidenum">
              <a:rPr lang="en-US" smtClean="0"/>
              <a:t>‹#›</a:t>
            </a:fld>
            <a:endParaRPr lang="en-US"/>
          </a:p>
        </p:txBody>
      </p:sp>
    </p:spTree>
    <p:extLst>
      <p:ext uri="{BB962C8B-B14F-4D97-AF65-F5344CB8AC3E}">
        <p14:creationId xmlns:p14="http://schemas.microsoft.com/office/powerpoint/2010/main" val="359664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6416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364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9450E1-381E-41C4-B49F-52DA1CD1B16E}"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1CDAF-7AA6-4807-B601-63BF3B41F162}" type="slidenum">
              <a:rPr lang="en-US" smtClean="0"/>
              <a:t>‹#›</a:t>
            </a:fld>
            <a:endParaRPr lang="en-US"/>
          </a:p>
        </p:txBody>
      </p:sp>
    </p:spTree>
    <p:extLst>
      <p:ext uri="{BB962C8B-B14F-4D97-AF65-F5344CB8AC3E}">
        <p14:creationId xmlns:p14="http://schemas.microsoft.com/office/powerpoint/2010/main" val="819807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0711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52400" y="2209800"/>
            <a:ext cx="8610600" cy="1143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29961416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32412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050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447800" y="3657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E9450E1-381E-41C4-B49F-52DA1CD1B16E}" type="datetimeFigureOut">
              <a:rPr lang="en-US" smtClean="0">
                <a:solidFill>
                  <a:srgbClr val="003366">
                    <a:tint val="75000"/>
                  </a:srgbClr>
                </a:solidFill>
              </a:rPr>
              <a:pPr/>
              <a:t>9/25/2017</a:t>
            </a:fld>
            <a:endParaRPr lang="en-US">
              <a:solidFill>
                <a:srgbClr val="003366">
                  <a:tint val="75000"/>
                </a:srgbClr>
              </a:solidFill>
            </a:endParaRPr>
          </a:p>
        </p:txBody>
      </p:sp>
      <p:sp>
        <p:nvSpPr>
          <p:cNvPr id="5" name="Footer Placeholder 4"/>
          <p:cNvSpPr>
            <a:spLocks noGrp="1"/>
          </p:cNvSpPr>
          <p:nvPr>
            <p:ph type="ftr" sz="quarter" idx="11"/>
          </p:nvPr>
        </p:nvSpPr>
        <p:spPr/>
        <p:txBody>
          <a:bodyPr/>
          <a:lstStyle/>
          <a:p>
            <a:endParaRPr lang="en-US">
              <a:solidFill>
                <a:srgbClr val="003366">
                  <a:tint val="75000"/>
                </a:srgbClr>
              </a:solidFill>
            </a:endParaRPr>
          </a:p>
        </p:txBody>
      </p:sp>
      <p:sp>
        <p:nvSpPr>
          <p:cNvPr id="6" name="Slide Number Placeholder 5"/>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1001823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228600" y="1524000"/>
            <a:ext cx="8610600" cy="42672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9450E1-381E-41C4-B49F-52DA1CD1B16E}" type="datetimeFigureOut">
              <a:rPr lang="en-US" smtClean="0">
                <a:solidFill>
                  <a:srgbClr val="003366">
                    <a:tint val="75000"/>
                  </a:srgbClr>
                </a:solidFill>
              </a:rPr>
              <a:pPr/>
              <a:t>9/25/2017</a:t>
            </a:fld>
            <a:endParaRPr lang="en-US">
              <a:solidFill>
                <a:srgbClr val="003366">
                  <a:tint val="75000"/>
                </a:srgbClr>
              </a:solidFill>
            </a:endParaRPr>
          </a:p>
        </p:txBody>
      </p:sp>
      <p:sp>
        <p:nvSpPr>
          <p:cNvPr id="5" name="Footer Placeholder 4"/>
          <p:cNvSpPr>
            <a:spLocks noGrp="1"/>
          </p:cNvSpPr>
          <p:nvPr>
            <p:ph type="ftr" sz="quarter" idx="11"/>
          </p:nvPr>
        </p:nvSpPr>
        <p:spPr/>
        <p:txBody>
          <a:bodyPr/>
          <a:lstStyle/>
          <a:p>
            <a:endParaRPr lang="en-US">
              <a:solidFill>
                <a:srgbClr val="003366">
                  <a:tint val="75000"/>
                </a:srgbClr>
              </a:solidFill>
            </a:endParaRPr>
          </a:p>
        </p:txBody>
      </p:sp>
      <p:sp>
        <p:nvSpPr>
          <p:cNvPr id="6" name="Slide Number Placeholder 5"/>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2828604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7772400" cy="1362075"/>
          </a:xfrm>
        </p:spPr>
        <p:txBody>
          <a:bodyPr anchor="t"/>
          <a:lstStyle>
            <a:lvl1pPr algn="l">
              <a:defRPr sz="4000" b="1" cap="all"/>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5E9450E1-381E-41C4-B49F-52DA1CD1B16E}" type="datetimeFigureOut">
              <a:rPr lang="en-US" smtClean="0">
                <a:solidFill>
                  <a:srgbClr val="003366">
                    <a:tint val="75000"/>
                  </a:srgbClr>
                </a:solidFill>
              </a:rPr>
              <a:pPr/>
              <a:t>9/25/2017</a:t>
            </a:fld>
            <a:endParaRPr lang="en-US">
              <a:solidFill>
                <a:srgbClr val="003366">
                  <a:tint val="75000"/>
                </a:srgbClr>
              </a:solidFill>
            </a:endParaRPr>
          </a:p>
        </p:txBody>
      </p:sp>
      <p:sp>
        <p:nvSpPr>
          <p:cNvPr id="5" name="Footer Placeholder 4"/>
          <p:cNvSpPr>
            <a:spLocks noGrp="1"/>
          </p:cNvSpPr>
          <p:nvPr>
            <p:ph type="ftr" sz="quarter" idx="11"/>
          </p:nvPr>
        </p:nvSpPr>
        <p:spPr/>
        <p:txBody>
          <a:bodyPr/>
          <a:lstStyle/>
          <a:p>
            <a:endParaRPr lang="en-US">
              <a:solidFill>
                <a:srgbClr val="003366">
                  <a:tint val="75000"/>
                </a:srgbClr>
              </a:solidFill>
            </a:endParaRPr>
          </a:p>
        </p:txBody>
      </p:sp>
      <p:sp>
        <p:nvSpPr>
          <p:cNvPr id="6" name="Slide Number Placeholder 5"/>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3409182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48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9450E1-381E-41C4-B49F-52DA1CD1B16E}" type="datetimeFigureOut">
              <a:rPr lang="en-US" smtClean="0">
                <a:solidFill>
                  <a:srgbClr val="003366">
                    <a:tint val="75000"/>
                  </a:srgbClr>
                </a:solidFill>
              </a:rPr>
              <a:pPr/>
              <a:t>9/25/2017</a:t>
            </a:fld>
            <a:endParaRPr lang="en-US">
              <a:solidFill>
                <a:srgbClr val="003366">
                  <a:tint val="75000"/>
                </a:srgbClr>
              </a:solidFill>
            </a:endParaRPr>
          </a:p>
        </p:txBody>
      </p:sp>
      <p:sp>
        <p:nvSpPr>
          <p:cNvPr id="6" name="Footer Placeholder 5"/>
          <p:cNvSpPr>
            <a:spLocks noGrp="1"/>
          </p:cNvSpPr>
          <p:nvPr>
            <p:ph type="ftr" sz="quarter" idx="11"/>
          </p:nvPr>
        </p:nvSpPr>
        <p:spPr/>
        <p:txBody>
          <a:bodyPr/>
          <a:lstStyle/>
          <a:p>
            <a:endParaRPr lang="en-US">
              <a:solidFill>
                <a:srgbClr val="003366">
                  <a:tint val="75000"/>
                </a:srgbClr>
              </a:solidFill>
            </a:endParaRPr>
          </a:p>
        </p:txBody>
      </p:sp>
      <p:sp>
        <p:nvSpPr>
          <p:cNvPr id="7" name="Slide Number Placeholder 6"/>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3174041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48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890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28837"/>
            <a:ext cx="4040188"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890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28837"/>
            <a:ext cx="4041775"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9450E1-381E-41C4-B49F-52DA1CD1B16E}" type="datetimeFigureOut">
              <a:rPr lang="en-US" smtClean="0">
                <a:solidFill>
                  <a:srgbClr val="003366">
                    <a:tint val="75000"/>
                  </a:srgbClr>
                </a:solidFill>
              </a:rPr>
              <a:pPr/>
              <a:t>9/25/2017</a:t>
            </a:fld>
            <a:endParaRPr lang="en-US">
              <a:solidFill>
                <a:srgbClr val="003366">
                  <a:tint val="75000"/>
                </a:srgbClr>
              </a:solidFill>
            </a:endParaRPr>
          </a:p>
        </p:txBody>
      </p:sp>
      <p:sp>
        <p:nvSpPr>
          <p:cNvPr id="8" name="Footer Placeholder 7"/>
          <p:cNvSpPr>
            <a:spLocks noGrp="1"/>
          </p:cNvSpPr>
          <p:nvPr>
            <p:ph type="ftr" sz="quarter" idx="11"/>
          </p:nvPr>
        </p:nvSpPr>
        <p:spPr/>
        <p:txBody>
          <a:bodyPr/>
          <a:lstStyle/>
          <a:p>
            <a:endParaRPr lang="en-US">
              <a:solidFill>
                <a:srgbClr val="003366">
                  <a:tint val="75000"/>
                </a:srgbClr>
              </a:solidFill>
            </a:endParaRPr>
          </a:p>
        </p:txBody>
      </p:sp>
      <p:sp>
        <p:nvSpPr>
          <p:cNvPr id="9" name="Slide Number Placeholder 8"/>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3206455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228600" y="1524000"/>
            <a:ext cx="8610600" cy="42672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9450E1-381E-41C4-B49F-52DA1CD1B16E}"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1CDAF-7AA6-4807-B601-63BF3B41F162}" type="slidenum">
              <a:rPr lang="en-US" smtClean="0"/>
              <a:t>‹#›</a:t>
            </a:fld>
            <a:endParaRPr lang="en-US"/>
          </a:p>
        </p:txBody>
      </p:sp>
    </p:spTree>
    <p:extLst>
      <p:ext uri="{BB962C8B-B14F-4D97-AF65-F5344CB8AC3E}">
        <p14:creationId xmlns:p14="http://schemas.microsoft.com/office/powerpoint/2010/main" val="3017175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E9450E1-381E-41C4-B49F-52DA1CD1B16E}" type="datetimeFigureOut">
              <a:rPr lang="en-US" smtClean="0">
                <a:solidFill>
                  <a:srgbClr val="003366">
                    <a:tint val="75000"/>
                  </a:srgbClr>
                </a:solidFill>
              </a:rPr>
              <a:pPr/>
              <a:t>9/25/2017</a:t>
            </a:fld>
            <a:endParaRPr lang="en-US">
              <a:solidFill>
                <a:srgbClr val="003366">
                  <a:tint val="75000"/>
                </a:srgbClr>
              </a:solidFill>
            </a:endParaRPr>
          </a:p>
        </p:txBody>
      </p:sp>
      <p:sp>
        <p:nvSpPr>
          <p:cNvPr id="4" name="Footer Placeholder 3"/>
          <p:cNvSpPr>
            <a:spLocks noGrp="1"/>
          </p:cNvSpPr>
          <p:nvPr>
            <p:ph type="ftr" sz="quarter" idx="11"/>
          </p:nvPr>
        </p:nvSpPr>
        <p:spPr/>
        <p:txBody>
          <a:bodyPr/>
          <a:lstStyle/>
          <a:p>
            <a:endParaRPr lang="en-US">
              <a:solidFill>
                <a:srgbClr val="003366">
                  <a:tint val="75000"/>
                </a:srgbClr>
              </a:solidFill>
            </a:endParaRPr>
          </a:p>
        </p:txBody>
      </p:sp>
      <p:sp>
        <p:nvSpPr>
          <p:cNvPr id="5" name="Slide Number Placeholder 4"/>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4272668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9450E1-381E-41C4-B49F-52DA1CD1B16E}" type="datetimeFigureOut">
              <a:rPr lang="en-US" smtClean="0">
                <a:solidFill>
                  <a:srgbClr val="003366">
                    <a:tint val="75000"/>
                  </a:srgbClr>
                </a:solidFill>
              </a:rPr>
              <a:pPr/>
              <a:t>9/25/2017</a:t>
            </a:fld>
            <a:endParaRPr lang="en-US">
              <a:solidFill>
                <a:srgbClr val="003366">
                  <a:tint val="75000"/>
                </a:srgbClr>
              </a:solidFill>
            </a:endParaRPr>
          </a:p>
        </p:txBody>
      </p:sp>
      <p:sp>
        <p:nvSpPr>
          <p:cNvPr id="3" name="Footer Placeholder 2"/>
          <p:cNvSpPr>
            <a:spLocks noGrp="1"/>
          </p:cNvSpPr>
          <p:nvPr>
            <p:ph type="ftr" sz="quarter" idx="11"/>
          </p:nvPr>
        </p:nvSpPr>
        <p:spPr/>
        <p:txBody>
          <a:bodyPr/>
          <a:lstStyle/>
          <a:p>
            <a:endParaRPr lang="en-US">
              <a:solidFill>
                <a:srgbClr val="003366">
                  <a:tint val="75000"/>
                </a:srgbClr>
              </a:solidFill>
            </a:endParaRPr>
          </a:p>
        </p:txBody>
      </p:sp>
      <p:sp>
        <p:nvSpPr>
          <p:cNvPr id="4" name="Slide Number Placeholder 3"/>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2976722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44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279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9450E1-381E-41C4-B49F-52DA1CD1B16E}" type="datetimeFigureOut">
              <a:rPr lang="en-US" smtClean="0">
                <a:solidFill>
                  <a:srgbClr val="003366">
                    <a:tint val="75000"/>
                  </a:srgbClr>
                </a:solidFill>
              </a:rPr>
              <a:pPr/>
              <a:t>9/25/2017</a:t>
            </a:fld>
            <a:endParaRPr lang="en-US">
              <a:solidFill>
                <a:srgbClr val="003366">
                  <a:tint val="75000"/>
                </a:srgbClr>
              </a:solidFill>
            </a:endParaRPr>
          </a:p>
        </p:txBody>
      </p:sp>
      <p:sp>
        <p:nvSpPr>
          <p:cNvPr id="6" name="Footer Placeholder 5"/>
          <p:cNvSpPr>
            <a:spLocks noGrp="1"/>
          </p:cNvSpPr>
          <p:nvPr>
            <p:ph type="ftr" sz="quarter" idx="11"/>
          </p:nvPr>
        </p:nvSpPr>
        <p:spPr/>
        <p:txBody>
          <a:bodyPr/>
          <a:lstStyle/>
          <a:p>
            <a:endParaRPr lang="en-US">
              <a:solidFill>
                <a:srgbClr val="003366">
                  <a:tint val="75000"/>
                </a:srgbClr>
              </a:solidFill>
            </a:endParaRPr>
          </a:p>
        </p:txBody>
      </p:sp>
      <p:sp>
        <p:nvSpPr>
          <p:cNvPr id="7" name="Slide Number Placeholder 6"/>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166397020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7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181600"/>
            <a:ext cx="5486400"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9450E1-381E-41C4-B49F-52DA1CD1B16E}" type="datetimeFigureOut">
              <a:rPr lang="en-US" smtClean="0">
                <a:solidFill>
                  <a:srgbClr val="003366">
                    <a:tint val="75000"/>
                  </a:srgbClr>
                </a:solidFill>
              </a:rPr>
              <a:pPr/>
              <a:t>9/25/2017</a:t>
            </a:fld>
            <a:endParaRPr lang="en-US">
              <a:solidFill>
                <a:srgbClr val="003366">
                  <a:tint val="75000"/>
                </a:srgbClr>
              </a:solidFill>
            </a:endParaRPr>
          </a:p>
        </p:txBody>
      </p:sp>
      <p:sp>
        <p:nvSpPr>
          <p:cNvPr id="6" name="Footer Placeholder 5"/>
          <p:cNvSpPr>
            <a:spLocks noGrp="1"/>
          </p:cNvSpPr>
          <p:nvPr>
            <p:ph type="ftr" sz="quarter" idx="11"/>
          </p:nvPr>
        </p:nvSpPr>
        <p:spPr/>
        <p:txBody>
          <a:bodyPr/>
          <a:lstStyle/>
          <a:p>
            <a:endParaRPr lang="en-US">
              <a:solidFill>
                <a:srgbClr val="003366">
                  <a:tint val="75000"/>
                </a:srgbClr>
              </a:solidFill>
            </a:endParaRPr>
          </a:p>
        </p:txBody>
      </p:sp>
      <p:sp>
        <p:nvSpPr>
          <p:cNvPr id="7" name="Slide Number Placeholder 6"/>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4113661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143000"/>
          </a:xfrm>
        </p:spPr>
        <p:txBody>
          <a:bodyPr/>
          <a:lstStyle/>
          <a:p>
            <a:r>
              <a:rPr kumimoji="0" lang="en-US" sz="4400" b="1" i="0" u="none" strike="noStrike" kern="1200" cap="none" spc="0" normalizeH="0" baseline="0" noProof="0" dirty="0" smtClean="0">
                <a:ln>
                  <a:noFill/>
                </a:ln>
                <a:solidFill>
                  <a:srgbClr val="003366"/>
                </a:solidFill>
                <a:effectLst/>
                <a:uLnTx/>
                <a:uFillTx/>
                <a:latin typeface="+mj-lt"/>
                <a:ea typeface="+mj-ea"/>
                <a:cs typeface="+mj-cs"/>
              </a:rPr>
              <a:t>Click to edit Master title style</a:t>
            </a:r>
            <a:endParaRPr lang="en-US" dirty="0"/>
          </a:p>
        </p:txBody>
      </p:sp>
      <p:sp>
        <p:nvSpPr>
          <p:cNvPr id="3" name="Vertical Text Placeholder 2"/>
          <p:cNvSpPr>
            <a:spLocks noGrp="1"/>
          </p:cNvSpPr>
          <p:nvPr>
            <p:ph type="body" orient="vert" idx="1"/>
          </p:nvPr>
        </p:nvSpPr>
        <p:spPr>
          <a:xfrm>
            <a:off x="228600" y="1828800"/>
            <a:ext cx="8610600" cy="3763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9450E1-381E-41C4-B49F-52DA1CD1B16E}" type="datetimeFigureOut">
              <a:rPr lang="en-US" smtClean="0">
                <a:solidFill>
                  <a:srgbClr val="003366">
                    <a:tint val="75000"/>
                  </a:srgbClr>
                </a:solidFill>
              </a:rPr>
              <a:pPr/>
              <a:t>9/25/2017</a:t>
            </a:fld>
            <a:endParaRPr lang="en-US">
              <a:solidFill>
                <a:srgbClr val="003366">
                  <a:tint val="75000"/>
                </a:srgbClr>
              </a:solidFill>
            </a:endParaRPr>
          </a:p>
        </p:txBody>
      </p:sp>
      <p:sp>
        <p:nvSpPr>
          <p:cNvPr id="5" name="Footer Placeholder 4"/>
          <p:cNvSpPr>
            <a:spLocks noGrp="1"/>
          </p:cNvSpPr>
          <p:nvPr>
            <p:ph type="ftr" sz="quarter" idx="11"/>
          </p:nvPr>
        </p:nvSpPr>
        <p:spPr/>
        <p:txBody>
          <a:bodyPr/>
          <a:lstStyle/>
          <a:p>
            <a:endParaRPr lang="en-US">
              <a:solidFill>
                <a:srgbClr val="003366">
                  <a:tint val="75000"/>
                </a:srgbClr>
              </a:solidFill>
            </a:endParaRPr>
          </a:p>
        </p:txBody>
      </p:sp>
      <p:sp>
        <p:nvSpPr>
          <p:cNvPr id="6" name="Slide Number Placeholder 5"/>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3117973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6416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364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9450E1-381E-41C4-B49F-52DA1CD1B16E}" type="datetimeFigureOut">
              <a:rPr lang="en-US" smtClean="0">
                <a:solidFill>
                  <a:srgbClr val="003366">
                    <a:tint val="75000"/>
                  </a:srgbClr>
                </a:solidFill>
              </a:rPr>
              <a:pPr/>
              <a:t>9/25/2017</a:t>
            </a:fld>
            <a:endParaRPr lang="en-US">
              <a:solidFill>
                <a:srgbClr val="003366">
                  <a:tint val="75000"/>
                </a:srgbClr>
              </a:solidFill>
            </a:endParaRPr>
          </a:p>
        </p:txBody>
      </p:sp>
      <p:sp>
        <p:nvSpPr>
          <p:cNvPr id="5" name="Footer Placeholder 4"/>
          <p:cNvSpPr>
            <a:spLocks noGrp="1"/>
          </p:cNvSpPr>
          <p:nvPr>
            <p:ph type="ftr" sz="quarter" idx="11"/>
          </p:nvPr>
        </p:nvSpPr>
        <p:spPr/>
        <p:txBody>
          <a:bodyPr/>
          <a:lstStyle/>
          <a:p>
            <a:endParaRPr lang="en-US">
              <a:solidFill>
                <a:srgbClr val="003366">
                  <a:tint val="75000"/>
                </a:srgbClr>
              </a:solidFill>
            </a:endParaRPr>
          </a:p>
        </p:txBody>
      </p:sp>
      <p:sp>
        <p:nvSpPr>
          <p:cNvPr id="6" name="Slide Number Placeholder 5"/>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236906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98623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5E9450E1-381E-41C4-B49F-52DA1CD1B16E}" type="datetimeFigureOut">
              <a:rPr lang="en-US" smtClean="0">
                <a:solidFill>
                  <a:srgbClr val="003366">
                    <a:tint val="75000"/>
                  </a:srgbClr>
                </a:solidFill>
              </a:rPr>
              <a:pPr/>
              <a:t>9/25/2017</a:t>
            </a:fld>
            <a:endParaRPr lang="en-US">
              <a:solidFill>
                <a:srgbClr val="003366">
                  <a:tint val="75000"/>
                </a:srgbClr>
              </a:solidFill>
            </a:endParaRPr>
          </a:p>
        </p:txBody>
      </p:sp>
      <p:sp>
        <p:nvSpPr>
          <p:cNvPr id="4" name="Footer Placeholder 3"/>
          <p:cNvSpPr>
            <a:spLocks noGrp="1"/>
          </p:cNvSpPr>
          <p:nvPr>
            <p:ph type="ftr" sz="quarter" idx="11"/>
          </p:nvPr>
        </p:nvSpPr>
        <p:spPr/>
        <p:txBody>
          <a:bodyPr/>
          <a:lstStyle/>
          <a:p>
            <a:endParaRPr lang="en-US">
              <a:solidFill>
                <a:srgbClr val="003366">
                  <a:tint val="75000"/>
                </a:srgbClr>
              </a:solidFill>
            </a:endParaRPr>
          </a:p>
        </p:txBody>
      </p:sp>
      <p:sp>
        <p:nvSpPr>
          <p:cNvPr id="5" name="Slide Number Placeholder 4"/>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183532838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521670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050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447800" y="3657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E9450E1-381E-41C4-B49F-52DA1CD1B16E}" type="datetimeFigureOut">
              <a:rPr lang="en-US" smtClean="0">
                <a:solidFill>
                  <a:srgbClr val="003366">
                    <a:tint val="75000"/>
                  </a:srgbClr>
                </a:solidFill>
              </a:rPr>
              <a:pPr/>
              <a:t>9/25/2017</a:t>
            </a:fld>
            <a:endParaRPr lang="en-US">
              <a:solidFill>
                <a:srgbClr val="003366">
                  <a:tint val="75000"/>
                </a:srgbClr>
              </a:solidFill>
            </a:endParaRPr>
          </a:p>
        </p:txBody>
      </p:sp>
      <p:sp>
        <p:nvSpPr>
          <p:cNvPr id="5" name="Footer Placeholder 4"/>
          <p:cNvSpPr>
            <a:spLocks noGrp="1"/>
          </p:cNvSpPr>
          <p:nvPr>
            <p:ph type="ftr" sz="quarter" idx="11"/>
          </p:nvPr>
        </p:nvSpPr>
        <p:spPr/>
        <p:txBody>
          <a:bodyPr/>
          <a:lstStyle/>
          <a:p>
            <a:endParaRPr lang="en-US">
              <a:solidFill>
                <a:srgbClr val="003366">
                  <a:tint val="75000"/>
                </a:srgbClr>
              </a:solidFill>
            </a:endParaRPr>
          </a:p>
        </p:txBody>
      </p:sp>
      <p:sp>
        <p:nvSpPr>
          <p:cNvPr id="6" name="Slide Number Placeholder 5"/>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4138334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7772400" cy="1362075"/>
          </a:xfrm>
        </p:spPr>
        <p:txBody>
          <a:bodyPr anchor="t"/>
          <a:lstStyle>
            <a:lvl1pPr algn="l">
              <a:defRPr sz="4000" b="1" cap="all"/>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5E9450E1-381E-41C4-B49F-52DA1CD1B16E}"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1CDAF-7AA6-4807-B601-63BF3B41F162}" type="slidenum">
              <a:rPr lang="en-US" smtClean="0"/>
              <a:t>‹#›</a:t>
            </a:fld>
            <a:endParaRPr lang="en-US"/>
          </a:p>
        </p:txBody>
      </p:sp>
    </p:spTree>
    <p:extLst>
      <p:ext uri="{BB962C8B-B14F-4D97-AF65-F5344CB8AC3E}">
        <p14:creationId xmlns:p14="http://schemas.microsoft.com/office/powerpoint/2010/main" val="24591938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228600" y="1524000"/>
            <a:ext cx="8610600" cy="42672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9450E1-381E-41C4-B49F-52DA1CD1B16E}" type="datetimeFigureOut">
              <a:rPr lang="en-US" smtClean="0">
                <a:solidFill>
                  <a:srgbClr val="003366">
                    <a:tint val="75000"/>
                  </a:srgbClr>
                </a:solidFill>
              </a:rPr>
              <a:pPr/>
              <a:t>9/25/2017</a:t>
            </a:fld>
            <a:endParaRPr lang="en-US">
              <a:solidFill>
                <a:srgbClr val="003366">
                  <a:tint val="75000"/>
                </a:srgbClr>
              </a:solidFill>
            </a:endParaRPr>
          </a:p>
        </p:txBody>
      </p:sp>
      <p:sp>
        <p:nvSpPr>
          <p:cNvPr id="5" name="Footer Placeholder 4"/>
          <p:cNvSpPr>
            <a:spLocks noGrp="1"/>
          </p:cNvSpPr>
          <p:nvPr>
            <p:ph type="ftr" sz="quarter" idx="11"/>
          </p:nvPr>
        </p:nvSpPr>
        <p:spPr/>
        <p:txBody>
          <a:bodyPr/>
          <a:lstStyle/>
          <a:p>
            <a:endParaRPr lang="en-US">
              <a:solidFill>
                <a:srgbClr val="003366">
                  <a:tint val="75000"/>
                </a:srgbClr>
              </a:solidFill>
            </a:endParaRPr>
          </a:p>
        </p:txBody>
      </p:sp>
      <p:sp>
        <p:nvSpPr>
          <p:cNvPr id="6" name="Slide Number Placeholder 5"/>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1193466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7772400" cy="1362075"/>
          </a:xfrm>
        </p:spPr>
        <p:txBody>
          <a:bodyPr anchor="t"/>
          <a:lstStyle>
            <a:lvl1pPr algn="l">
              <a:defRPr sz="4000" b="1" cap="all"/>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5E9450E1-381E-41C4-B49F-52DA1CD1B16E}" type="datetimeFigureOut">
              <a:rPr lang="en-US" smtClean="0">
                <a:solidFill>
                  <a:srgbClr val="003366">
                    <a:tint val="75000"/>
                  </a:srgbClr>
                </a:solidFill>
              </a:rPr>
              <a:pPr/>
              <a:t>9/25/2017</a:t>
            </a:fld>
            <a:endParaRPr lang="en-US">
              <a:solidFill>
                <a:srgbClr val="003366">
                  <a:tint val="75000"/>
                </a:srgbClr>
              </a:solidFill>
            </a:endParaRPr>
          </a:p>
        </p:txBody>
      </p:sp>
      <p:sp>
        <p:nvSpPr>
          <p:cNvPr id="5" name="Footer Placeholder 4"/>
          <p:cNvSpPr>
            <a:spLocks noGrp="1"/>
          </p:cNvSpPr>
          <p:nvPr>
            <p:ph type="ftr" sz="quarter" idx="11"/>
          </p:nvPr>
        </p:nvSpPr>
        <p:spPr/>
        <p:txBody>
          <a:bodyPr/>
          <a:lstStyle/>
          <a:p>
            <a:endParaRPr lang="en-US">
              <a:solidFill>
                <a:srgbClr val="003366">
                  <a:tint val="75000"/>
                </a:srgbClr>
              </a:solidFill>
            </a:endParaRPr>
          </a:p>
        </p:txBody>
      </p:sp>
      <p:sp>
        <p:nvSpPr>
          <p:cNvPr id="6" name="Slide Number Placeholder 5"/>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31112109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48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9450E1-381E-41C4-B49F-52DA1CD1B16E}" type="datetimeFigureOut">
              <a:rPr lang="en-US" smtClean="0">
                <a:solidFill>
                  <a:srgbClr val="003366">
                    <a:tint val="75000"/>
                  </a:srgbClr>
                </a:solidFill>
              </a:rPr>
              <a:pPr/>
              <a:t>9/25/2017</a:t>
            </a:fld>
            <a:endParaRPr lang="en-US">
              <a:solidFill>
                <a:srgbClr val="003366">
                  <a:tint val="75000"/>
                </a:srgbClr>
              </a:solidFill>
            </a:endParaRPr>
          </a:p>
        </p:txBody>
      </p:sp>
      <p:sp>
        <p:nvSpPr>
          <p:cNvPr id="6" name="Footer Placeholder 5"/>
          <p:cNvSpPr>
            <a:spLocks noGrp="1"/>
          </p:cNvSpPr>
          <p:nvPr>
            <p:ph type="ftr" sz="quarter" idx="11"/>
          </p:nvPr>
        </p:nvSpPr>
        <p:spPr/>
        <p:txBody>
          <a:bodyPr/>
          <a:lstStyle/>
          <a:p>
            <a:endParaRPr lang="en-US">
              <a:solidFill>
                <a:srgbClr val="003366">
                  <a:tint val="75000"/>
                </a:srgbClr>
              </a:solidFill>
            </a:endParaRPr>
          </a:p>
        </p:txBody>
      </p:sp>
      <p:sp>
        <p:nvSpPr>
          <p:cNvPr id="7" name="Slide Number Placeholder 6"/>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39276223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48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890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28837"/>
            <a:ext cx="4040188"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890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28837"/>
            <a:ext cx="4041775"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9450E1-381E-41C4-B49F-52DA1CD1B16E}" type="datetimeFigureOut">
              <a:rPr lang="en-US" smtClean="0">
                <a:solidFill>
                  <a:srgbClr val="003366">
                    <a:tint val="75000"/>
                  </a:srgbClr>
                </a:solidFill>
              </a:rPr>
              <a:pPr/>
              <a:t>9/25/2017</a:t>
            </a:fld>
            <a:endParaRPr lang="en-US">
              <a:solidFill>
                <a:srgbClr val="003366">
                  <a:tint val="75000"/>
                </a:srgbClr>
              </a:solidFill>
            </a:endParaRPr>
          </a:p>
        </p:txBody>
      </p:sp>
      <p:sp>
        <p:nvSpPr>
          <p:cNvPr id="8" name="Footer Placeholder 7"/>
          <p:cNvSpPr>
            <a:spLocks noGrp="1"/>
          </p:cNvSpPr>
          <p:nvPr>
            <p:ph type="ftr" sz="quarter" idx="11"/>
          </p:nvPr>
        </p:nvSpPr>
        <p:spPr/>
        <p:txBody>
          <a:bodyPr/>
          <a:lstStyle/>
          <a:p>
            <a:endParaRPr lang="en-US">
              <a:solidFill>
                <a:srgbClr val="003366">
                  <a:tint val="75000"/>
                </a:srgbClr>
              </a:solidFill>
            </a:endParaRPr>
          </a:p>
        </p:txBody>
      </p:sp>
      <p:sp>
        <p:nvSpPr>
          <p:cNvPr id="9" name="Slide Number Placeholder 8"/>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2024086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E9450E1-381E-41C4-B49F-52DA1CD1B16E}" type="datetimeFigureOut">
              <a:rPr lang="en-US" smtClean="0">
                <a:solidFill>
                  <a:srgbClr val="003366">
                    <a:tint val="75000"/>
                  </a:srgbClr>
                </a:solidFill>
              </a:rPr>
              <a:pPr/>
              <a:t>9/25/2017</a:t>
            </a:fld>
            <a:endParaRPr lang="en-US">
              <a:solidFill>
                <a:srgbClr val="003366">
                  <a:tint val="75000"/>
                </a:srgbClr>
              </a:solidFill>
            </a:endParaRPr>
          </a:p>
        </p:txBody>
      </p:sp>
      <p:sp>
        <p:nvSpPr>
          <p:cNvPr id="4" name="Footer Placeholder 3"/>
          <p:cNvSpPr>
            <a:spLocks noGrp="1"/>
          </p:cNvSpPr>
          <p:nvPr>
            <p:ph type="ftr" sz="quarter" idx="11"/>
          </p:nvPr>
        </p:nvSpPr>
        <p:spPr/>
        <p:txBody>
          <a:bodyPr/>
          <a:lstStyle/>
          <a:p>
            <a:endParaRPr lang="en-US">
              <a:solidFill>
                <a:srgbClr val="003366">
                  <a:tint val="75000"/>
                </a:srgbClr>
              </a:solidFill>
            </a:endParaRPr>
          </a:p>
        </p:txBody>
      </p:sp>
      <p:sp>
        <p:nvSpPr>
          <p:cNvPr id="5" name="Slide Number Placeholder 4"/>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3189936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9450E1-381E-41C4-B49F-52DA1CD1B16E}" type="datetimeFigureOut">
              <a:rPr lang="en-US" smtClean="0">
                <a:solidFill>
                  <a:srgbClr val="003366">
                    <a:tint val="75000"/>
                  </a:srgbClr>
                </a:solidFill>
              </a:rPr>
              <a:pPr/>
              <a:t>9/25/2017</a:t>
            </a:fld>
            <a:endParaRPr lang="en-US">
              <a:solidFill>
                <a:srgbClr val="003366">
                  <a:tint val="75000"/>
                </a:srgbClr>
              </a:solidFill>
            </a:endParaRPr>
          </a:p>
        </p:txBody>
      </p:sp>
      <p:sp>
        <p:nvSpPr>
          <p:cNvPr id="3" name="Footer Placeholder 2"/>
          <p:cNvSpPr>
            <a:spLocks noGrp="1"/>
          </p:cNvSpPr>
          <p:nvPr>
            <p:ph type="ftr" sz="quarter" idx="11"/>
          </p:nvPr>
        </p:nvSpPr>
        <p:spPr/>
        <p:txBody>
          <a:bodyPr/>
          <a:lstStyle/>
          <a:p>
            <a:endParaRPr lang="en-US">
              <a:solidFill>
                <a:srgbClr val="003366">
                  <a:tint val="75000"/>
                </a:srgbClr>
              </a:solidFill>
            </a:endParaRPr>
          </a:p>
        </p:txBody>
      </p:sp>
      <p:sp>
        <p:nvSpPr>
          <p:cNvPr id="4" name="Slide Number Placeholder 3"/>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8860014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44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279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9450E1-381E-41C4-B49F-52DA1CD1B16E}" type="datetimeFigureOut">
              <a:rPr lang="en-US" smtClean="0">
                <a:solidFill>
                  <a:srgbClr val="003366">
                    <a:tint val="75000"/>
                  </a:srgbClr>
                </a:solidFill>
              </a:rPr>
              <a:pPr/>
              <a:t>9/25/2017</a:t>
            </a:fld>
            <a:endParaRPr lang="en-US">
              <a:solidFill>
                <a:srgbClr val="003366">
                  <a:tint val="75000"/>
                </a:srgbClr>
              </a:solidFill>
            </a:endParaRPr>
          </a:p>
        </p:txBody>
      </p:sp>
      <p:sp>
        <p:nvSpPr>
          <p:cNvPr id="6" name="Footer Placeholder 5"/>
          <p:cNvSpPr>
            <a:spLocks noGrp="1"/>
          </p:cNvSpPr>
          <p:nvPr>
            <p:ph type="ftr" sz="quarter" idx="11"/>
          </p:nvPr>
        </p:nvSpPr>
        <p:spPr/>
        <p:txBody>
          <a:bodyPr/>
          <a:lstStyle/>
          <a:p>
            <a:endParaRPr lang="en-US">
              <a:solidFill>
                <a:srgbClr val="003366">
                  <a:tint val="75000"/>
                </a:srgbClr>
              </a:solidFill>
            </a:endParaRPr>
          </a:p>
        </p:txBody>
      </p:sp>
      <p:sp>
        <p:nvSpPr>
          <p:cNvPr id="7" name="Slide Number Placeholder 6"/>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118723474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7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181600"/>
            <a:ext cx="5486400"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9450E1-381E-41C4-B49F-52DA1CD1B16E}" type="datetimeFigureOut">
              <a:rPr lang="en-US" smtClean="0">
                <a:solidFill>
                  <a:srgbClr val="003366">
                    <a:tint val="75000"/>
                  </a:srgbClr>
                </a:solidFill>
              </a:rPr>
              <a:pPr/>
              <a:t>9/25/2017</a:t>
            </a:fld>
            <a:endParaRPr lang="en-US">
              <a:solidFill>
                <a:srgbClr val="003366">
                  <a:tint val="75000"/>
                </a:srgbClr>
              </a:solidFill>
            </a:endParaRPr>
          </a:p>
        </p:txBody>
      </p:sp>
      <p:sp>
        <p:nvSpPr>
          <p:cNvPr id="6" name="Footer Placeholder 5"/>
          <p:cNvSpPr>
            <a:spLocks noGrp="1"/>
          </p:cNvSpPr>
          <p:nvPr>
            <p:ph type="ftr" sz="quarter" idx="11"/>
          </p:nvPr>
        </p:nvSpPr>
        <p:spPr/>
        <p:txBody>
          <a:bodyPr/>
          <a:lstStyle/>
          <a:p>
            <a:endParaRPr lang="en-US">
              <a:solidFill>
                <a:srgbClr val="003366">
                  <a:tint val="75000"/>
                </a:srgbClr>
              </a:solidFill>
            </a:endParaRPr>
          </a:p>
        </p:txBody>
      </p:sp>
      <p:sp>
        <p:nvSpPr>
          <p:cNvPr id="7" name="Slide Number Placeholder 6"/>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28529377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143000"/>
          </a:xfrm>
        </p:spPr>
        <p:txBody>
          <a:bodyPr/>
          <a:lstStyle/>
          <a:p>
            <a:r>
              <a:rPr kumimoji="0" lang="en-US" sz="4400" b="1" i="0" u="none" strike="noStrike" kern="1200" cap="none" spc="0" normalizeH="0" baseline="0" noProof="0" dirty="0" smtClean="0">
                <a:ln>
                  <a:noFill/>
                </a:ln>
                <a:solidFill>
                  <a:srgbClr val="003366"/>
                </a:solidFill>
                <a:effectLst/>
                <a:uLnTx/>
                <a:uFillTx/>
                <a:latin typeface="+mj-lt"/>
                <a:ea typeface="+mj-ea"/>
                <a:cs typeface="+mj-cs"/>
              </a:rPr>
              <a:t>Click to edit Master title style</a:t>
            </a:r>
            <a:endParaRPr lang="en-US" dirty="0"/>
          </a:p>
        </p:txBody>
      </p:sp>
      <p:sp>
        <p:nvSpPr>
          <p:cNvPr id="3" name="Vertical Text Placeholder 2"/>
          <p:cNvSpPr>
            <a:spLocks noGrp="1"/>
          </p:cNvSpPr>
          <p:nvPr>
            <p:ph type="body" orient="vert" idx="1"/>
          </p:nvPr>
        </p:nvSpPr>
        <p:spPr>
          <a:xfrm>
            <a:off x="228600" y="1828800"/>
            <a:ext cx="8610600" cy="3763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9450E1-381E-41C4-B49F-52DA1CD1B16E}" type="datetimeFigureOut">
              <a:rPr lang="en-US" smtClean="0">
                <a:solidFill>
                  <a:srgbClr val="003366">
                    <a:tint val="75000"/>
                  </a:srgbClr>
                </a:solidFill>
              </a:rPr>
              <a:pPr/>
              <a:t>9/25/2017</a:t>
            </a:fld>
            <a:endParaRPr lang="en-US">
              <a:solidFill>
                <a:srgbClr val="003366">
                  <a:tint val="75000"/>
                </a:srgbClr>
              </a:solidFill>
            </a:endParaRPr>
          </a:p>
        </p:txBody>
      </p:sp>
      <p:sp>
        <p:nvSpPr>
          <p:cNvPr id="5" name="Footer Placeholder 4"/>
          <p:cNvSpPr>
            <a:spLocks noGrp="1"/>
          </p:cNvSpPr>
          <p:nvPr>
            <p:ph type="ftr" sz="quarter" idx="11"/>
          </p:nvPr>
        </p:nvSpPr>
        <p:spPr/>
        <p:txBody>
          <a:bodyPr/>
          <a:lstStyle/>
          <a:p>
            <a:endParaRPr lang="en-US">
              <a:solidFill>
                <a:srgbClr val="003366">
                  <a:tint val="75000"/>
                </a:srgbClr>
              </a:solidFill>
            </a:endParaRPr>
          </a:p>
        </p:txBody>
      </p:sp>
      <p:sp>
        <p:nvSpPr>
          <p:cNvPr id="6" name="Slide Number Placeholder 5"/>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7024921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6416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364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9450E1-381E-41C4-B49F-52DA1CD1B16E}" type="datetimeFigureOut">
              <a:rPr lang="en-US" smtClean="0">
                <a:solidFill>
                  <a:srgbClr val="003366">
                    <a:tint val="75000"/>
                  </a:srgbClr>
                </a:solidFill>
              </a:rPr>
              <a:pPr/>
              <a:t>9/25/2017</a:t>
            </a:fld>
            <a:endParaRPr lang="en-US">
              <a:solidFill>
                <a:srgbClr val="003366">
                  <a:tint val="75000"/>
                </a:srgbClr>
              </a:solidFill>
            </a:endParaRPr>
          </a:p>
        </p:txBody>
      </p:sp>
      <p:sp>
        <p:nvSpPr>
          <p:cNvPr id="5" name="Footer Placeholder 4"/>
          <p:cNvSpPr>
            <a:spLocks noGrp="1"/>
          </p:cNvSpPr>
          <p:nvPr>
            <p:ph type="ftr" sz="quarter" idx="11"/>
          </p:nvPr>
        </p:nvSpPr>
        <p:spPr/>
        <p:txBody>
          <a:bodyPr/>
          <a:lstStyle/>
          <a:p>
            <a:endParaRPr lang="en-US">
              <a:solidFill>
                <a:srgbClr val="003366">
                  <a:tint val="75000"/>
                </a:srgbClr>
              </a:solidFill>
            </a:endParaRPr>
          </a:p>
        </p:txBody>
      </p:sp>
      <p:sp>
        <p:nvSpPr>
          <p:cNvPr id="6" name="Slide Number Placeholder 5"/>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3814003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48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9450E1-381E-41C4-B49F-52DA1CD1B16E}"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21CDAF-7AA6-4807-B601-63BF3B41F162}" type="slidenum">
              <a:rPr lang="en-US" smtClean="0"/>
              <a:t>‹#›</a:t>
            </a:fld>
            <a:endParaRPr lang="en-US"/>
          </a:p>
        </p:txBody>
      </p:sp>
    </p:spTree>
    <p:extLst>
      <p:ext uri="{BB962C8B-B14F-4D97-AF65-F5344CB8AC3E}">
        <p14:creationId xmlns:p14="http://schemas.microsoft.com/office/powerpoint/2010/main" val="25642264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67534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5E9450E1-381E-41C4-B49F-52DA1CD1B16E}" type="datetimeFigureOut">
              <a:rPr lang="en-US" smtClean="0">
                <a:solidFill>
                  <a:srgbClr val="003366">
                    <a:tint val="75000"/>
                  </a:srgbClr>
                </a:solidFill>
              </a:rPr>
              <a:pPr/>
              <a:t>9/25/2017</a:t>
            </a:fld>
            <a:endParaRPr lang="en-US">
              <a:solidFill>
                <a:srgbClr val="003366">
                  <a:tint val="75000"/>
                </a:srgbClr>
              </a:solidFill>
            </a:endParaRPr>
          </a:p>
        </p:txBody>
      </p:sp>
      <p:sp>
        <p:nvSpPr>
          <p:cNvPr id="4" name="Footer Placeholder 3"/>
          <p:cNvSpPr>
            <a:spLocks noGrp="1"/>
          </p:cNvSpPr>
          <p:nvPr>
            <p:ph type="ftr" sz="quarter" idx="11"/>
          </p:nvPr>
        </p:nvSpPr>
        <p:spPr/>
        <p:txBody>
          <a:bodyPr/>
          <a:lstStyle/>
          <a:p>
            <a:endParaRPr lang="en-US">
              <a:solidFill>
                <a:srgbClr val="003366">
                  <a:tint val="75000"/>
                </a:srgbClr>
              </a:solidFill>
            </a:endParaRPr>
          </a:p>
        </p:txBody>
      </p:sp>
      <p:sp>
        <p:nvSpPr>
          <p:cNvPr id="5" name="Slide Number Placeholder 4"/>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2630227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48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890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28837"/>
            <a:ext cx="4040188"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890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28837"/>
            <a:ext cx="4041775"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9450E1-381E-41C4-B49F-52DA1CD1B16E}" type="datetimeFigureOut">
              <a:rPr lang="en-US" smtClean="0"/>
              <a:t>9/25/2017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21CDAF-7AA6-4807-B601-63BF3B41F162}" type="slidenum">
              <a:rPr lang="en-US" smtClean="0"/>
              <a:t>‹#›</a:t>
            </a:fld>
            <a:endParaRPr lang="en-US"/>
          </a:p>
        </p:txBody>
      </p:sp>
    </p:spTree>
    <p:extLst>
      <p:ext uri="{BB962C8B-B14F-4D97-AF65-F5344CB8AC3E}">
        <p14:creationId xmlns:p14="http://schemas.microsoft.com/office/powerpoint/2010/main" val="2047053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E9450E1-381E-41C4-B49F-52DA1CD1B16E}" type="datetimeFigureOut">
              <a:rPr lang="en-US" smtClean="0"/>
              <a:t>9/25/2017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21CDAF-7AA6-4807-B601-63BF3B41F162}" type="slidenum">
              <a:rPr lang="en-US" smtClean="0"/>
              <a:t>‹#›</a:t>
            </a:fld>
            <a:endParaRPr lang="en-US"/>
          </a:p>
        </p:txBody>
      </p:sp>
    </p:spTree>
    <p:extLst>
      <p:ext uri="{BB962C8B-B14F-4D97-AF65-F5344CB8AC3E}">
        <p14:creationId xmlns:p14="http://schemas.microsoft.com/office/powerpoint/2010/main" val="918125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9450E1-381E-41C4-B49F-52DA1CD1B16E}" type="datetimeFigureOut">
              <a:rPr lang="en-US" smtClean="0"/>
              <a:t>9/25/2017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21CDAF-7AA6-4807-B601-63BF3B41F162}" type="slidenum">
              <a:rPr lang="en-US" smtClean="0"/>
              <a:t>‹#›</a:t>
            </a:fld>
            <a:endParaRPr lang="en-US"/>
          </a:p>
        </p:txBody>
      </p:sp>
    </p:spTree>
    <p:extLst>
      <p:ext uri="{BB962C8B-B14F-4D97-AF65-F5344CB8AC3E}">
        <p14:creationId xmlns:p14="http://schemas.microsoft.com/office/powerpoint/2010/main" val="1310697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44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279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9450E1-381E-41C4-B49F-52DA1CD1B16E}"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21CDAF-7AA6-4807-B601-63BF3B41F162}" type="slidenum">
              <a:rPr lang="en-US" smtClean="0"/>
              <a:t>‹#›</a:t>
            </a:fld>
            <a:endParaRPr lang="en-US"/>
          </a:p>
        </p:txBody>
      </p:sp>
    </p:spTree>
    <p:extLst>
      <p:ext uri="{BB962C8B-B14F-4D97-AF65-F5344CB8AC3E}">
        <p14:creationId xmlns:p14="http://schemas.microsoft.com/office/powerpoint/2010/main" val="4021813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7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181600"/>
            <a:ext cx="5486400"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9450E1-381E-41C4-B49F-52DA1CD1B16E}"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21CDAF-7AA6-4807-B601-63BF3B41F162}" type="slidenum">
              <a:rPr lang="en-US" smtClean="0"/>
              <a:t>‹#›</a:t>
            </a:fld>
            <a:endParaRPr lang="en-US"/>
          </a:p>
        </p:txBody>
      </p:sp>
    </p:spTree>
    <p:extLst>
      <p:ext uri="{BB962C8B-B14F-4D97-AF65-F5344CB8AC3E}">
        <p14:creationId xmlns:p14="http://schemas.microsoft.com/office/powerpoint/2010/main" val="3492682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jp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1.jp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066800"/>
            <a:ext cx="8610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2362200"/>
            <a:ext cx="8610600" cy="3763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9450E1-381E-41C4-B49F-52DA1CD1B16E}" type="datetimeFigureOut">
              <a:rPr lang="en-US" smtClean="0"/>
              <a:t>9/25/2017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1CDAF-7AA6-4807-B601-63BF3B41F162}" type="slidenum">
              <a:rPr lang="en-US" smtClean="0"/>
              <a:t>‹#›</a:t>
            </a:fld>
            <a:endParaRPr lang="en-US"/>
          </a:p>
        </p:txBody>
      </p:sp>
    </p:spTree>
    <p:extLst>
      <p:ext uri="{BB962C8B-B14F-4D97-AF65-F5344CB8AC3E}">
        <p14:creationId xmlns:p14="http://schemas.microsoft.com/office/powerpoint/2010/main" val="3856328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066800"/>
            <a:ext cx="8610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2362200"/>
            <a:ext cx="8610600" cy="3763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9450E1-381E-41C4-B49F-52DA1CD1B16E}" type="datetimeFigureOut">
              <a:rPr lang="en-US" smtClean="0">
                <a:solidFill>
                  <a:srgbClr val="003366">
                    <a:tint val="75000"/>
                  </a:srgbClr>
                </a:solidFill>
              </a:rPr>
              <a:pPr/>
              <a:t>9/25/2017</a:t>
            </a:fld>
            <a:endParaRPr lang="en-US">
              <a:solidFill>
                <a:srgbClr val="003366">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3366">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336539261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066800"/>
            <a:ext cx="8610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2362200"/>
            <a:ext cx="8610600" cy="3763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9450E1-381E-41C4-B49F-52DA1CD1B16E}" type="datetimeFigureOut">
              <a:rPr lang="en-US" smtClean="0">
                <a:solidFill>
                  <a:srgbClr val="003366">
                    <a:tint val="75000"/>
                  </a:srgbClr>
                </a:solidFill>
              </a:rPr>
              <a:pPr/>
              <a:t>9/25/2017</a:t>
            </a:fld>
            <a:endParaRPr lang="en-US">
              <a:solidFill>
                <a:srgbClr val="003366">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3366">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256302635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ssa.gov/planners/retire/creditsa.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ssa.gov/planners/retire/gpo-wep.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09800"/>
            <a:ext cx="8610600" cy="1143000"/>
          </a:xfrm>
        </p:spPr>
        <p:txBody>
          <a:bodyPr>
            <a:normAutofit fontScale="90000"/>
          </a:bodyPr>
          <a:lstStyle/>
          <a:p>
            <a:r>
              <a:rPr lang="en-US" dirty="0" smtClean="0"/>
              <a:t>Social Security: </a:t>
            </a:r>
            <a:br>
              <a:rPr lang="en-US" dirty="0" smtClean="0"/>
            </a:br>
            <a:r>
              <a:rPr lang="en-US" dirty="0" smtClean="0"/>
              <a:t>With You Through Life’s Journey…</a:t>
            </a:r>
            <a:endParaRPr lang="en-US" dirty="0"/>
          </a:p>
        </p:txBody>
      </p:sp>
      <p:sp>
        <p:nvSpPr>
          <p:cNvPr id="2" name="TextBox 1"/>
          <p:cNvSpPr txBox="1"/>
          <p:nvPr/>
        </p:nvSpPr>
        <p:spPr>
          <a:xfrm>
            <a:off x="6535594" y="6553200"/>
            <a:ext cx="2608406" cy="276999"/>
          </a:xfrm>
          <a:prstGeom prst="rect">
            <a:avLst/>
          </a:prstGeom>
          <a:noFill/>
        </p:spPr>
        <p:txBody>
          <a:bodyPr wrap="none" rtlCol="0">
            <a:spAutoFit/>
          </a:bodyPr>
          <a:lstStyle/>
          <a:p>
            <a:r>
              <a:rPr lang="en-US" sz="1200" dirty="0" smtClean="0">
                <a:solidFill>
                  <a:schemeClr val="bg1"/>
                </a:solidFill>
              </a:rPr>
              <a:t>Produced at U.S. taxpayer expense</a:t>
            </a:r>
            <a:endParaRPr lang="en-US" sz="1200" dirty="0">
              <a:solidFill>
                <a:schemeClr val="bg1"/>
              </a:solidFill>
            </a:endParaRPr>
          </a:p>
        </p:txBody>
      </p:sp>
    </p:spTree>
    <p:extLst>
      <p:ext uri="{BB962C8B-B14F-4D97-AF65-F5344CB8AC3E}">
        <p14:creationId xmlns:p14="http://schemas.microsoft.com/office/powerpoint/2010/main" val="91432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84242979"/>
              </p:ext>
            </p:extLst>
          </p:nvPr>
        </p:nvGraphicFramePr>
        <p:xfrm>
          <a:off x="628332" y="1219200"/>
          <a:ext cx="7887336" cy="3467100"/>
        </p:xfrm>
        <a:graphic>
          <a:graphicData uri="http://schemas.openxmlformats.org/drawingml/2006/table">
            <a:tbl>
              <a:tblPr firstRow="1" bandRow="1">
                <a:tableStyleId>{69CF1AB2-1976-4502-BF36-3FF5EA218861}</a:tableStyleId>
              </a:tblPr>
              <a:tblGrid>
                <a:gridCol w="3943668"/>
                <a:gridCol w="3943668"/>
              </a:tblGrid>
              <a:tr h="746576">
                <a:tc>
                  <a:txBody>
                    <a:bodyPr/>
                    <a:lstStyle/>
                    <a:p>
                      <a:pPr algn="ctr"/>
                      <a:r>
                        <a:rPr lang="en-US" sz="2400" dirty="0" smtClean="0">
                          <a:solidFill>
                            <a:schemeClr val="bg1"/>
                          </a:solidFill>
                        </a:rPr>
                        <a:t>Normal Computation</a:t>
                      </a:r>
                      <a:endParaRPr lang="en-US" sz="2400" dirty="0">
                        <a:solidFill>
                          <a:schemeClr val="bg1"/>
                        </a:solidFill>
                      </a:endParaRPr>
                    </a:p>
                  </a:txBody>
                  <a:tcPr marT="45730" marB="45730" anchor="ctr">
                    <a:solidFill>
                      <a:srgbClr val="007D7D"/>
                    </a:solidFill>
                  </a:tcPr>
                </a:tc>
                <a:tc>
                  <a:txBody>
                    <a:bodyPr/>
                    <a:lstStyle/>
                    <a:p>
                      <a:pPr algn="ctr"/>
                      <a:r>
                        <a:rPr lang="en-US" sz="2400" dirty="0" smtClean="0">
                          <a:solidFill>
                            <a:schemeClr val="bg1"/>
                          </a:solidFill>
                        </a:rPr>
                        <a:t>WEP Computation</a:t>
                      </a:r>
                      <a:endParaRPr lang="en-US" sz="2400" dirty="0">
                        <a:solidFill>
                          <a:schemeClr val="bg1"/>
                        </a:solidFill>
                      </a:endParaRPr>
                    </a:p>
                  </a:txBody>
                  <a:tcPr marT="45730" marB="45730" anchor="ctr">
                    <a:solidFill>
                      <a:srgbClr val="007D7D"/>
                    </a:solidFill>
                  </a:tcPr>
                </a:tc>
              </a:tr>
              <a:tr h="746693">
                <a:tc>
                  <a:txBody>
                    <a:bodyPr/>
                    <a:lstStyle/>
                    <a:p>
                      <a:r>
                        <a:rPr lang="en-US" sz="2800" b="1" dirty="0" smtClean="0"/>
                        <a:t>90%</a:t>
                      </a:r>
                      <a:r>
                        <a:rPr lang="en-US" sz="2800" dirty="0" smtClean="0"/>
                        <a:t> of</a:t>
                      </a:r>
                      <a:r>
                        <a:rPr lang="en-US" sz="2800" baseline="0" dirty="0" smtClean="0"/>
                        <a:t> the </a:t>
                      </a:r>
                      <a:r>
                        <a:rPr lang="en-US" sz="2800" u="sng" baseline="0" dirty="0" smtClean="0"/>
                        <a:t>first</a:t>
                      </a:r>
                      <a:r>
                        <a:rPr lang="en-US" sz="2800" baseline="0" dirty="0" smtClean="0"/>
                        <a:t> $885</a:t>
                      </a:r>
                      <a:endParaRPr lang="en-US" sz="2800" dirty="0"/>
                    </a:p>
                  </a:txBody>
                  <a:tcPr marT="45730" marB="45730"/>
                </a:tc>
                <a:tc>
                  <a:txBody>
                    <a:bodyPr/>
                    <a:lstStyle/>
                    <a:p>
                      <a:r>
                        <a:rPr lang="en-US" sz="2800" b="1" dirty="0" smtClean="0"/>
                        <a:t>40%</a:t>
                      </a:r>
                      <a:r>
                        <a:rPr lang="en-US" sz="2800" dirty="0" smtClean="0"/>
                        <a:t> of the </a:t>
                      </a:r>
                      <a:r>
                        <a:rPr lang="en-US" sz="2800" u="sng" dirty="0" smtClean="0"/>
                        <a:t>first</a:t>
                      </a:r>
                      <a:r>
                        <a:rPr lang="en-US" sz="2800" dirty="0" smtClean="0"/>
                        <a:t> $885</a:t>
                      </a:r>
                      <a:endParaRPr lang="en-US" sz="2800" dirty="0"/>
                    </a:p>
                  </a:txBody>
                  <a:tcPr marT="45730" marB="45730"/>
                </a:tc>
              </a:tr>
              <a:tr h="1005896">
                <a:tc>
                  <a:txBody>
                    <a:bodyPr/>
                    <a:lstStyle/>
                    <a:p>
                      <a:r>
                        <a:rPr lang="en-US" sz="2800" dirty="0" smtClean="0"/>
                        <a:t>32% of the </a:t>
                      </a:r>
                      <a:r>
                        <a:rPr lang="en-US" sz="2800" u="none" dirty="0" smtClean="0"/>
                        <a:t>next</a:t>
                      </a:r>
                      <a:r>
                        <a:rPr lang="en-US" sz="2800" dirty="0" smtClean="0"/>
                        <a:t> $4,451</a:t>
                      </a:r>
                      <a:endParaRPr lang="en-US" sz="2800" dirty="0"/>
                    </a:p>
                  </a:txBody>
                  <a:tcPr marT="45730" marB="45730"/>
                </a:tc>
                <a:tc>
                  <a:txBody>
                    <a:bodyPr/>
                    <a:lstStyle/>
                    <a:p>
                      <a:r>
                        <a:rPr lang="en-US" sz="2800" dirty="0" smtClean="0"/>
                        <a:t>32% of</a:t>
                      </a:r>
                      <a:r>
                        <a:rPr lang="en-US" sz="2800" baseline="0" dirty="0" smtClean="0"/>
                        <a:t> the </a:t>
                      </a:r>
                      <a:r>
                        <a:rPr lang="en-US" sz="2800" u="none" baseline="0" dirty="0" smtClean="0"/>
                        <a:t>next</a:t>
                      </a:r>
                      <a:r>
                        <a:rPr lang="en-US" sz="2800" baseline="0" dirty="0" smtClean="0"/>
                        <a:t> $4,451</a:t>
                      </a:r>
                      <a:endParaRPr lang="en-US" sz="2800" dirty="0"/>
                    </a:p>
                  </a:txBody>
                  <a:tcPr marT="45730" marB="45730"/>
                </a:tc>
              </a:tr>
              <a:tr h="967935">
                <a:tc>
                  <a:txBody>
                    <a:bodyPr/>
                    <a:lstStyle/>
                    <a:p>
                      <a:pPr algn="l"/>
                      <a:r>
                        <a:rPr lang="en-US" sz="2800" dirty="0" smtClean="0"/>
                        <a:t>15% of the </a:t>
                      </a:r>
                      <a:r>
                        <a:rPr lang="en-US" sz="2800" u="none" dirty="0" smtClean="0"/>
                        <a:t>remainder</a:t>
                      </a:r>
                      <a:endParaRPr lang="en-US" sz="2800" u="none" dirty="0"/>
                    </a:p>
                  </a:txBody>
                  <a:tcPr marT="45730" marB="45730"/>
                </a:tc>
                <a:tc>
                  <a:txBody>
                    <a:bodyPr/>
                    <a:lstStyle/>
                    <a:p>
                      <a:r>
                        <a:rPr lang="en-US" sz="2800" dirty="0" smtClean="0"/>
                        <a:t>15% of the </a:t>
                      </a:r>
                      <a:r>
                        <a:rPr lang="en-US" sz="2800" u="none" dirty="0" smtClean="0"/>
                        <a:t>remainder</a:t>
                      </a:r>
                    </a:p>
                    <a:p>
                      <a:endParaRPr lang="en-US" sz="2800" dirty="0"/>
                    </a:p>
                  </a:txBody>
                  <a:tcPr marT="45730" marB="45730"/>
                </a:tc>
              </a:tr>
            </a:tbl>
          </a:graphicData>
        </a:graphic>
      </p:graphicFrame>
      <p:sp>
        <p:nvSpPr>
          <p:cNvPr id="4" name="Rectangle 3"/>
          <p:cNvSpPr/>
          <p:nvPr/>
        </p:nvSpPr>
        <p:spPr>
          <a:xfrm>
            <a:off x="0" y="76200"/>
            <a:ext cx="9144000" cy="646331"/>
          </a:xfrm>
          <a:prstGeom prst="rect">
            <a:avLst/>
          </a:prstGeom>
        </p:spPr>
        <p:txBody>
          <a:bodyPr wrap="square">
            <a:spAutoFit/>
          </a:bodyPr>
          <a:lstStyle/>
          <a:p>
            <a:pPr algn="ctr"/>
            <a:r>
              <a:rPr lang="en-US" sz="3600" b="1" dirty="0" smtClean="0">
                <a:latin typeface="+mj-lt"/>
              </a:rPr>
              <a:t>Windfall Elimination Provision (WEP)</a:t>
            </a:r>
            <a:endParaRPr lang="en-US" sz="3600" b="1" dirty="0">
              <a:latin typeface="+mj-lt"/>
            </a:endParaRPr>
          </a:p>
        </p:txBody>
      </p:sp>
      <p:sp>
        <p:nvSpPr>
          <p:cNvPr id="5" name="TextBox 2"/>
          <p:cNvSpPr txBox="1"/>
          <p:nvPr/>
        </p:nvSpPr>
        <p:spPr>
          <a:xfrm>
            <a:off x="152400" y="4982914"/>
            <a:ext cx="89154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t>Max WEP loss for someone who turns 62 in 2017 is $443/month</a:t>
            </a:r>
            <a:endParaRPr lang="en-US" sz="2400" dirty="0"/>
          </a:p>
        </p:txBody>
      </p:sp>
    </p:spTree>
    <p:extLst>
      <p:ext uri="{BB962C8B-B14F-4D97-AF65-F5344CB8AC3E}">
        <p14:creationId xmlns:p14="http://schemas.microsoft.com/office/powerpoint/2010/main" val="1246856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10345834"/>
              </p:ext>
            </p:extLst>
          </p:nvPr>
        </p:nvGraphicFramePr>
        <p:xfrm>
          <a:off x="1303020" y="608235"/>
          <a:ext cx="6537960" cy="5167189"/>
        </p:xfrm>
        <a:graphic>
          <a:graphicData uri="http://schemas.openxmlformats.org/drawingml/2006/table">
            <a:tbl>
              <a:tblPr firstRow="1" bandRow="1">
                <a:tableStyleId>{69CF1AB2-1976-4502-BF36-3FF5EA218861}</a:tableStyleId>
              </a:tblPr>
              <a:tblGrid>
                <a:gridCol w="3802380"/>
                <a:gridCol w="2735580"/>
              </a:tblGrid>
              <a:tr h="914401">
                <a:tc>
                  <a:txBody>
                    <a:bodyPr/>
                    <a:lstStyle/>
                    <a:p>
                      <a:pPr algn="ctr"/>
                      <a:r>
                        <a:rPr lang="en-US" sz="2000" dirty="0" smtClean="0">
                          <a:solidFill>
                            <a:schemeClr val="bg1"/>
                          </a:solidFill>
                        </a:rPr>
                        <a:t>Years</a:t>
                      </a:r>
                      <a:r>
                        <a:rPr lang="en-US" sz="2000" baseline="0" dirty="0" smtClean="0">
                          <a:solidFill>
                            <a:schemeClr val="bg1"/>
                          </a:solidFill>
                        </a:rPr>
                        <a:t> of Substantial Earnings </a:t>
                      </a:r>
                      <a:endParaRPr lang="en-US" sz="2000" dirty="0">
                        <a:solidFill>
                          <a:schemeClr val="bg1"/>
                        </a:solidFill>
                      </a:endParaRPr>
                    </a:p>
                  </a:txBody>
                  <a:tcPr marT="45730" marB="45730" anchor="ctr">
                    <a:solidFill>
                      <a:srgbClr val="007D7D"/>
                    </a:solidFill>
                  </a:tcPr>
                </a:tc>
                <a:tc>
                  <a:txBody>
                    <a:bodyPr/>
                    <a:lstStyle/>
                    <a:p>
                      <a:pPr algn="ctr"/>
                      <a:r>
                        <a:rPr lang="en-US" sz="2000" dirty="0" smtClean="0">
                          <a:solidFill>
                            <a:schemeClr val="bg1"/>
                          </a:solidFill>
                        </a:rPr>
                        <a:t>% of First Factor in </a:t>
                      </a:r>
                    </a:p>
                    <a:p>
                      <a:pPr algn="ctr"/>
                      <a:r>
                        <a:rPr lang="en-US" sz="2000" dirty="0" smtClean="0">
                          <a:solidFill>
                            <a:schemeClr val="bg1"/>
                          </a:solidFill>
                        </a:rPr>
                        <a:t>Benefit Formula</a:t>
                      </a:r>
                      <a:endParaRPr lang="en-US" sz="2000" dirty="0">
                        <a:solidFill>
                          <a:schemeClr val="bg1"/>
                        </a:solidFill>
                      </a:endParaRPr>
                    </a:p>
                  </a:txBody>
                  <a:tcPr marT="45730" marB="45730" anchor="ctr">
                    <a:solidFill>
                      <a:srgbClr val="007D7D"/>
                    </a:solidFill>
                  </a:tcPr>
                </a:tc>
              </a:tr>
              <a:tr h="309806">
                <a:tc>
                  <a:txBody>
                    <a:bodyPr/>
                    <a:lstStyle/>
                    <a:p>
                      <a:pPr algn="ctr"/>
                      <a:r>
                        <a:rPr lang="en-US" sz="1900" b="0" dirty="0" smtClean="0"/>
                        <a:t>30 or more</a:t>
                      </a:r>
                      <a:endParaRPr lang="en-US" sz="1900" b="0" dirty="0"/>
                    </a:p>
                  </a:txBody>
                  <a:tcPr marT="45730" marB="45730"/>
                </a:tc>
                <a:tc>
                  <a:txBody>
                    <a:bodyPr/>
                    <a:lstStyle/>
                    <a:p>
                      <a:pPr algn="ctr"/>
                      <a:r>
                        <a:rPr lang="en-US" sz="1900" b="0" dirty="0" smtClean="0"/>
                        <a:t>90</a:t>
                      </a:r>
                      <a:endParaRPr lang="en-US" sz="1900" b="0" dirty="0"/>
                    </a:p>
                  </a:txBody>
                  <a:tcPr marT="45730" marB="45730"/>
                </a:tc>
              </a:tr>
              <a:tr h="294546">
                <a:tc>
                  <a:txBody>
                    <a:bodyPr/>
                    <a:lstStyle/>
                    <a:p>
                      <a:pPr algn="ctr"/>
                      <a:r>
                        <a:rPr lang="en-US" sz="1900" dirty="0" smtClean="0"/>
                        <a:t>29</a:t>
                      </a:r>
                      <a:endParaRPr lang="en-US" sz="1900" dirty="0"/>
                    </a:p>
                  </a:txBody>
                  <a:tcPr marT="45730" marB="45730"/>
                </a:tc>
                <a:tc>
                  <a:txBody>
                    <a:bodyPr/>
                    <a:lstStyle/>
                    <a:p>
                      <a:pPr algn="ctr"/>
                      <a:r>
                        <a:rPr lang="en-US" sz="1900" dirty="0" smtClean="0"/>
                        <a:t>85</a:t>
                      </a:r>
                      <a:endParaRPr lang="en-US" sz="1900" dirty="0"/>
                    </a:p>
                  </a:txBody>
                  <a:tcPr marT="45730" marB="45730"/>
                </a:tc>
              </a:tr>
              <a:tr h="279286">
                <a:tc>
                  <a:txBody>
                    <a:bodyPr/>
                    <a:lstStyle/>
                    <a:p>
                      <a:pPr algn="ctr"/>
                      <a:r>
                        <a:rPr lang="en-US" sz="1900" u="none" dirty="0" smtClean="0"/>
                        <a:t>28</a:t>
                      </a:r>
                      <a:endParaRPr lang="en-US" sz="1900" u="none" dirty="0"/>
                    </a:p>
                  </a:txBody>
                  <a:tcPr marT="45730" marB="45730"/>
                </a:tc>
                <a:tc>
                  <a:txBody>
                    <a:bodyPr/>
                    <a:lstStyle/>
                    <a:p>
                      <a:pPr algn="ctr"/>
                      <a:r>
                        <a:rPr lang="en-US" sz="1900" dirty="0" smtClean="0"/>
                        <a:t>80</a:t>
                      </a:r>
                      <a:endParaRPr lang="en-US" sz="1900" dirty="0"/>
                    </a:p>
                  </a:txBody>
                  <a:tcPr marT="45730" marB="45730"/>
                </a:tc>
              </a:tr>
              <a:tr h="441880">
                <a:tc>
                  <a:txBody>
                    <a:bodyPr/>
                    <a:lstStyle/>
                    <a:p>
                      <a:pPr algn="ctr"/>
                      <a:r>
                        <a:rPr lang="en-US" sz="1900" dirty="0" smtClean="0"/>
                        <a:t>27</a:t>
                      </a:r>
                      <a:endParaRPr lang="en-US" sz="1900" u="sng" dirty="0"/>
                    </a:p>
                  </a:txBody>
                  <a:tcPr marT="45730" marB="45730"/>
                </a:tc>
                <a:tc>
                  <a:txBody>
                    <a:bodyPr/>
                    <a:lstStyle/>
                    <a:p>
                      <a:pPr algn="ctr"/>
                      <a:r>
                        <a:rPr lang="en-US" sz="1900" dirty="0" smtClean="0"/>
                        <a:t>75</a:t>
                      </a:r>
                      <a:endParaRPr lang="en-US" sz="1900" u="sng" dirty="0" smtClean="0"/>
                    </a:p>
                  </a:txBody>
                  <a:tcPr marT="45730" marB="45730"/>
                </a:tc>
              </a:tr>
              <a:tr h="355546">
                <a:tc>
                  <a:txBody>
                    <a:bodyPr/>
                    <a:lstStyle/>
                    <a:p>
                      <a:pPr algn="ctr"/>
                      <a:r>
                        <a:rPr lang="en-US" sz="1900" b="0" i="0" u="none" dirty="0" smtClean="0"/>
                        <a:t>26</a:t>
                      </a:r>
                      <a:endParaRPr lang="en-US" sz="1900" b="0" i="0" u="none" dirty="0"/>
                    </a:p>
                  </a:txBody>
                  <a:tcPr marT="45730" marB="45730"/>
                </a:tc>
                <a:tc>
                  <a:txBody>
                    <a:bodyPr/>
                    <a:lstStyle/>
                    <a:p>
                      <a:pPr algn="ctr"/>
                      <a:r>
                        <a:rPr lang="en-US" sz="1900" b="0" i="0" u="none" dirty="0" smtClean="0"/>
                        <a:t>70</a:t>
                      </a:r>
                      <a:endParaRPr lang="en-US" sz="1900" b="0" i="0" u="none" dirty="0"/>
                    </a:p>
                  </a:txBody>
                  <a:tcPr marT="45730" marB="45730"/>
                </a:tc>
              </a:tr>
              <a:tr h="381384">
                <a:tc>
                  <a:txBody>
                    <a:bodyPr/>
                    <a:lstStyle/>
                    <a:p>
                      <a:pPr algn="ctr"/>
                      <a:r>
                        <a:rPr lang="en-US" sz="1900" b="0" i="0" u="none" dirty="0" smtClean="0"/>
                        <a:t>25</a:t>
                      </a:r>
                      <a:endParaRPr lang="en-US" sz="1900" b="0" i="0" u="none" dirty="0"/>
                    </a:p>
                  </a:txBody>
                  <a:tcPr marT="45730" marB="45730"/>
                </a:tc>
                <a:tc>
                  <a:txBody>
                    <a:bodyPr/>
                    <a:lstStyle/>
                    <a:p>
                      <a:pPr algn="ctr"/>
                      <a:r>
                        <a:rPr lang="en-US" sz="1900" b="0" i="0" u="none" dirty="0" smtClean="0"/>
                        <a:t>65</a:t>
                      </a:r>
                      <a:endParaRPr lang="en-US" sz="1900" b="0" i="0" u="none" dirty="0"/>
                    </a:p>
                  </a:txBody>
                  <a:tcPr marT="45730" marB="45730"/>
                </a:tc>
              </a:tr>
              <a:tr h="381364">
                <a:tc>
                  <a:txBody>
                    <a:bodyPr/>
                    <a:lstStyle/>
                    <a:p>
                      <a:pPr algn="ctr"/>
                      <a:r>
                        <a:rPr lang="en-US" sz="1900" b="0" i="0" u="none" dirty="0" smtClean="0"/>
                        <a:t>24</a:t>
                      </a:r>
                      <a:endParaRPr lang="en-US" sz="1900" b="0" i="0" u="none" dirty="0"/>
                    </a:p>
                  </a:txBody>
                  <a:tcPr marT="45730" marB="45730"/>
                </a:tc>
                <a:tc>
                  <a:txBody>
                    <a:bodyPr/>
                    <a:lstStyle/>
                    <a:p>
                      <a:pPr algn="ctr"/>
                      <a:r>
                        <a:rPr lang="en-US" sz="1900" b="0" i="0" u="none" dirty="0" smtClean="0"/>
                        <a:t>60</a:t>
                      </a:r>
                      <a:endParaRPr lang="en-US" sz="1900" b="0" i="0" u="none" dirty="0"/>
                    </a:p>
                  </a:txBody>
                  <a:tcPr marT="45730" marB="45730"/>
                </a:tc>
              </a:tr>
              <a:tr h="355786">
                <a:tc>
                  <a:txBody>
                    <a:bodyPr/>
                    <a:lstStyle/>
                    <a:p>
                      <a:pPr algn="ctr"/>
                      <a:r>
                        <a:rPr lang="en-US" sz="1900" b="0" i="0" u="none" dirty="0" smtClean="0"/>
                        <a:t>23</a:t>
                      </a:r>
                      <a:endParaRPr lang="en-US" sz="1900" b="0" i="0" u="none" dirty="0"/>
                    </a:p>
                  </a:txBody>
                  <a:tcPr marT="45730" marB="45730"/>
                </a:tc>
                <a:tc>
                  <a:txBody>
                    <a:bodyPr/>
                    <a:lstStyle/>
                    <a:p>
                      <a:pPr algn="ctr"/>
                      <a:r>
                        <a:rPr lang="en-US" sz="1900" b="0" i="0" u="none" dirty="0" smtClean="0"/>
                        <a:t>55</a:t>
                      </a:r>
                      <a:endParaRPr lang="en-US" sz="1900" b="0" i="0" u="none" dirty="0"/>
                    </a:p>
                  </a:txBody>
                  <a:tcPr marT="45730" marB="45730"/>
                </a:tc>
              </a:tr>
              <a:tr h="340526">
                <a:tc>
                  <a:txBody>
                    <a:bodyPr/>
                    <a:lstStyle/>
                    <a:p>
                      <a:pPr algn="ctr"/>
                      <a:r>
                        <a:rPr lang="en-US" sz="1900" b="0" i="0" u="none" dirty="0" smtClean="0"/>
                        <a:t>22</a:t>
                      </a:r>
                      <a:endParaRPr lang="en-US" sz="1900" b="0" i="0" u="none" dirty="0"/>
                    </a:p>
                  </a:txBody>
                  <a:tcPr marT="45730" marB="45730"/>
                </a:tc>
                <a:tc>
                  <a:txBody>
                    <a:bodyPr/>
                    <a:lstStyle/>
                    <a:p>
                      <a:pPr algn="ctr"/>
                      <a:r>
                        <a:rPr lang="en-US" sz="1900" b="0" i="0" u="none" dirty="0" smtClean="0"/>
                        <a:t>50</a:t>
                      </a:r>
                      <a:endParaRPr lang="en-US" sz="1900" b="0" i="0" u="none" dirty="0"/>
                    </a:p>
                  </a:txBody>
                  <a:tcPr marT="45730" marB="45730"/>
                </a:tc>
              </a:tr>
              <a:tr h="324258">
                <a:tc>
                  <a:txBody>
                    <a:bodyPr/>
                    <a:lstStyle/>
                    <a:p>
                      <a:pPr algn="ctr"/>
                      <a:r>
                        <a:rPr lang="en-US" sz="1900" b="0" i="0" u="none" dirty="0" smtClean="0"/>
                        <a:t>21</a:t>
                      </a:r>
                      <a:endParaRPr lang="en-US" sz="1900" b="0" i="0" u="none" dirty="0"/>
                    </a:p>
                  </a:txBody>
                  <a:tcPr marT="45730" marB="45730"/>
                </a:tc>
                <a:tc>
                  <a:txBody>
                    <a:bodyPr/>
                    <a:lstStyle/>
                    <a:p>
                      <a:pPr algn="ctr"/>
                      <a:r>
                        <a:rPr lang="en-US" sz="1900" b="0" i="0" u="none" dirty="0" smtClean="0"/>
                        <a:t>45</a:t>
                      </a:r>
                      <a:endParaRPr lang="en-US" sz="1900" b="0" i="0" u="none" dirty="0"/>
                    </a:p>
                  </a:txBody>
                  <a:tcPr marT="45730" marB="45730"/>
                </a:tc>
              </a:tr>
              <a:tr h="324238">
                <a:tc>
                  <a:txBody>
                    <a:bodyPr/>
                    <a:lstStyle/>
                    <a:p>
                      <a:pPr algn="ctr"/>
                      <a:r>
                        <a:rPr lang="en-US" sz="1900" b="0" i="0" u="none" dirty="0" smtClean="0"/>
                        <a:t>20 or fewer</a:t>
                      </a:r>
                      <a:endParaRPr lang="en-US" sz="1900" b="0" i="0" u="none" dirty="0"/>
                    </a:p>
                  </a:txBody>
                  <a:tcPr marT="45730" marB="45730"/>
                </a:tc>
                <a:tc>
                  <a:txBody>
                    <a:bodyPr/>
                    <a:lstStyle/>
                    <a:p>
                      <a:pPr algn="ctr"/>
                      <a:r>
                        <a:rPr lang="en-US" sz="1900" b="0" i="0" u="none" dirty="0" smtClean="0"/>
                        <a:t>40</a:t>
                      </a:r>
                      <a:endParaRPr lang="en-US" sz="1900" b="0" i="0" u="none" dirty="0"/>
                    </a:p>
                  </a:txBody>
                  <a:tcPr marT="45730" marB="45730"/>
                </a:tc>
              </a:tr>
            </a:tbl>
          </a:graphicData>
        </a:graphic>
      </p:graphicFrame>
      <p:sp>
        <p:nvSpPr>
          <p:cNvPr id="4" name="Rectangle 3"/>
          <p:cNvSpPr/>
          <p:nvPr/>
        </p:nvSpPr>
        <p:spPr>
          <a:xfrm>
            <a:off x="0" y="0"/>
            <a:ext cx="9144000" cy="584775"/>
          </a:xfrm>
          <a:prstGeom prst="rect">
            <a:avLst/>
          </a:prstGeom>
        </p:spPr>
        <p:txBody>
          <a:bodyPr wrap="square">
            <a:spAutoFit/>
          </a:bodyPr>
          <a:lstStyle/>
          <a:p>
            <a:pPr algn="ctr"/>
            <a:r>
              <a:rPr lang="en-US" sz="3200" b="1" dirty="0" smtClean="0">
                <a:latin typeface="+mj-lt"/>
              </a:rPr>
              <a:t>Exception to the WEP</a:t>
            </a:r>
            <a:endParaRPr lang="en-US" sz="3200" b="1" dirty="0">
              <a:latin typeface="+mj-lt"/>
            </a:endParaRPr>
          </a:p>
        </p:txBody>
      </p:sp>
    </p:spTree>
    <p:extLst>
      <p:ext uri="{BB962C8B-B14F-4D97-AF65-F5344CB8AC3E}">
        <p14:creationId xmlns:p14="http://schemas.microsoft.com/office/powerpoint/2010/main" val="3213489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Box 5"/>
          <p:cNvSpPr txBox="1">
            <a:spLocks noChangeArrowheads="1"/>
          </p:cNvSpPr>
          <p:nvPr/>
        </p:nvSpPr>
        <p:spPr bwMode="auto">
          <a:xfrm>
            <a:off x="-12700" y="5481935"/>
            <a:ext cx="9156700" cy="46166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algn="ctr" eaLnBrk="1" hangingPunct="1">
              <a:spcBef>
                <a:spcPct val="0"/>
              </a:spcBef>
              <a:buFontTx/>
              <a:buNone/>
            </a:pPr>
            <a:r>
              <a:rPr lang="en-US" altLang="en-US" sz="2400" b="0" dirty="0">
                <a:solidFill>
                  <a:srgbClr val="FFFFFF"/>
                </a:solidFill>
              </a:rPr>
              <a:t>socialsecurity.gov/</a:t>
            </a:r>
            <a:r>
              <a:rPr lang="en-US" altLang="en-US" sz="2400" b="0" dirty="0" err="1">
                <a:solidFill>
                  <a:srgbClr val="FFFFFF"/>
                </a:solidFill>
              </a:rPr>
              <a:t>myaccount</a:t>
            </a:r>
            <a:endParaRPr lang="en-US" altLang="en-US" sz="2400" b="0" dirty="0">
              <a:solidFill>
                <a:srgbClr val="FFFFFF"/>
              </a:solidFill>
            </a:endParaRPr>
          </a:p>
        </p:txBody>
      </p:sp>
      <p:sp>
        <p:nvSpPr>
          <p:cNvPr id="177155" name="Title 1"/>
          <p:cNvSpPr txBox="1">
            <a:spLocks/>
          </p:cNvSpPr>
          <p:nvPr/>
        </p:nvSpPr>
        <p:spPr bwMode="auto">
          <a:xfrm>
            <a:off x="0" y="-1"/>
            <a:ext cx="9131300" cy="76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algn="ctr" eaLnBrk="1" hangingPunct="1">
              <a:spcBef>
                <a:spcPct val="0"/>
              </a:spcBef>
              <a:buFontTx/>
              <a:buNone/>
            </a:pPr>
            <a:r>
              <a:rPr lang="en-US" altLang="en-US" sz="4800" i="1" dirty="0">
                <a:solidFill>
                  <a:srgbClr val="D12229"/>
                </a:solidFill>
                <a:latin typeface="Georgia" panose="02040502050405020303" pitchFamily="18" charset="0"/>
              </a:rPr>
              <a:t>my</a:t>
            </a:r>
            <a:r>
              <a:rPr lang="en-US" altLang="en-US" sz="4800" i="1" dirty="0">
                <a:solidFill>
                  <a:srgbClr val="002060"/>
                </a:solidFill>
                <a:latin typeface="Georgia" panose="02040502050405020303" pitchFamily="18" charset="0"/>
              </a:rPr>
              <a:t> </a:t>
            </a:r>
            <a:r>
              <a:rPr lang="en-US" altLang="en-US" sz="4800" dirty="0">
                <a:solidFill>
                  <a:srgbClr val="0054A6"/>
                </a:solidFill>
                <a:latin typeface="Georgia" panose="02040502050405020303" pitchFamily="18" charset="0"/>
              </a:rPr>
              <a:t>Social Security</a:t>
            </a:r>
          </a:p>
        </p:txBody>
      </p:sp>
      <p:pic>
        <p:nvPicPr>
          <p:cNvPr id="177156"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6200" y="1219200"/>
            <a:ext cx="6356258" cy="3141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6609658" y="1142998"/>
            <a:ext cx="2381942" cy="4267202"/>
          </a:xfrm>
          <a:prstGeom prst="roundRect">
            <a:avLst>
              <a:gd name="adj" fmla="val 4167"/>
            </a:avLst>
          </a:prstGeom>
          <a:solidFill>
            <a:srgbClr val="FFFFFF"/>
          </a:solidFill>
          <a:ln w="57150" cap="sq">
            <a:solidFill>
              <a:srgbClr val="292929"/>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71798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txBox="1">
            <a:spLocks/>
          </p:cNvSpPr>
          <p:nvPr/>
        </p:nvSpPr>
        <p:spPr bwMode="auto">
          <a:xfrm>
            <a:off x="0" y="-127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algn="ctr">
              <a:spcBef>
                <a:spcPct val="0"/>
              </a:spcBef>
              <a:buFontTx/>
              <a:buNone/>
            </a:pPr>
            <a:r>
              <a:rPr lang="en-US" altLang="en-US" sz="4000" i="1" dirty="0">
                <a:solidFill>
                  <a:srgbClr val="D12229"/>
                </a:solidFill>
                <a:latin typeface="Georgia" panose="02040502050405020303" pitchFamily="18" charset="0"/>
              </a:rPr>
              <a:t>my</a:t>
            </a:r>
            <a:r>
              <a:rPr lang="en-US" altLang="en-US" sz="4000" i="1" dirty="0">
                <a:solidFill>
                  <a:srgbClr val="002060"/>
                </a:solidFill>
                <a:latin typeface="Georgia" panose="02040502050405020303" pitchFamily="18" charset="0"/>
              </a:rPr>
              <a:t> </a:t>
            </a:r>
            <a:r>
              <a:rPr lang="en-US" altLang="en-US" sz="4000" dirty="0">
                <a:solidFill>
                  <a:srgbClr val="0054A6"/>
                </a:solidFill>
                <a:latin typeface="Georgia" panose="02040502050405020303" pitchFamily="18" charset="0"/>
              </a:rPr>
              <a:t>Social Security </a:t>
            </a:r>
            <a:r>
              <a:rPr lang="en-US" altLang="en-US" sz="4000" b="1" dirty="0">
                <a:latin typeface="+mj-lt"/>
                <a:ea typeface="+mj-ea"/>
                <a:cs typeface="Calibri" pitchFamily="34" charset="0"/>
              </a:rPr>
              <a:t>Services</a:t>
            </a:r>
          </a:p>
        </p:txBody>
      </p:sp>
      <p:sp>
        <p:nvSpPr>
          <p:cNvPr id="5" name="TextBox 4"/>
          <p:cNvSpPr txBox="1"/>
          <p:nvPr/>
        </p:nvSpPr>
        <p:spPr>
          <a:xfrm>
            <a:off x="0" y="1008995"/>
            <a:ext cx="9067800" cy="4401205"/>
          </a:xfrm>
          <a:prstGeom prst="rect">
            <a:avLst/>
          </a:prstGeom>
          <a:noFill/>
        </p:spPr>
        <p:txBody>
          <a:bodyPr wrap="square">
            <a:spAutoFit/>
          </a:bodyPr>
          <a:lstStyle/>
          <a:p>
            <a:pPr>
              <a:defRPr/>
            </a:pPr>
            <a:r>
              <a:rPr lang="en-US" sz="2400" dirty="0">
                <a:solidFill>
                  <a:schemeClr val="tx1"/>
                </a:solidFill>
                <a:latin typeface="+mn-lt"/>
              </a:rPr>
              <a:t>If you receive benefits or have Medicare, you can:</a:t>
            </a:r>
          </a:p>
          <a:p>
            <a:pPr>
              <a:defRPr/>
            </a:pPr>
            <a:endParaRPr lang="en-US" sz="1600" b="0" dirty="0">
              <a:solidFill>
                <a:schemeClr val="tx1"/>
              </a:solidFill>
              <a:latin typeface="+mn-lt"/>
            </a:endParaRPr>
          </a:p>
          <a:p>
            <a:pPr marL="800100" lvl="1" indent="-342900">
              <a:lnSpc>
                <a:spcPct val="150000"/>
              </a:lnSpc>
              <a:spcBef>
                <a:spcPts val="0"/>
              </a:spcBef>
              <a:spcAft>
                <a:spcPts val="0"/>
              </a:spcAft>
              <a:buFont typeface="Arial" panose="020B0604020202020204" pitchFamily="34" charset="0"/>
              <a:buChar char="•"/>
              <a:defRPr/>
            </a:pPr>
            <a:r>
              <a:rPr lang="en-US" sz="2000" b="0" dirty="0">
                <a:solidFill>
                  <a:schemeClr val="tx1"/>
                </a:solidFill>
                <a:latin typeface="+mn-lt"/>
              </a:rPr>
              <a:t>Request a replacement Social Security card if you meet certain requirements;</a:t>
            </a:r>
          </a:p>
          <a:p>
            <a:pPr marL="800100" lvl="1" indent="-342900">
              <a:lnSpc>
                <a:spcPct val="150000"/>
              </a:lnSpc>
              <a:spcBef>
                <a:spcPts val="0"/>
              </a:spcBef>
              <a:spcAft>
                <a:spcPts val="0"/>
              </a:spcAft>
              <a:buFont typeface="Arial" panose="020B0604020202020204" pitchFamily="34" charset="0"/>
              <a:buChar char="•"/>
              <a:defRPr/>
            </a:pPr>
            <a:r>
              <a:rPr lang="en-US" sz="2000" b="0" dirty="0" smtClean="0">
                <a:solidFill>
                  <a:schemeClr val="tx1"/>
                </a:solidFill>
                <a:latin typeface="+mn-lt"/>
              </a:rPr>
              <a:t>Get a </a:t>
            </a:r>
            <a:r>
              <a:rPr lang="en-US" sz="2000" b="0" dirty="0">
                <a:solidFill>
                  <a:schemeClr val="tx1"/>
                </a:solidFill>
                <a:latin typeface="+mn-lt"/>
              </a:rPr>
              <a:t>benefit verification letter as proof that you are getting benefits;</a:t>
            </a:r>
          </a:p>
          <a:p>
            <a:pPr marL="800100" lvl="1" indent="-342900">
              <a:lnSpc>
                <a:spcPct val="150000"/>
              </a:lnSpc>
              <a:spcBef>
                <a:spcPts val="0"/>
              </a:spcBef>
              <a:spcAft>
                <a:spcPts val="0"/>
              </a:spcAft>
              <a:buFont typeface="Arial" panose="020B0604020202020204" pitchFamily="34" charset="0"/>
              <a:buChar char="•"/>
              <a:defRPr/>
            </a:pPr>
            <a:r>
              <a:rPr lang="en-US" sz="2000" b="0" dirty="0">
                <a:solidFill>
                  <a:schemeClr val="tx1"/>
                </a:solidFill>
                <a:latin typeface="+mn-lt"/>
              </a:rPr>
              <a:t>Check your benefit and payment information and your earnings record;</a:t>
            </a:r>
          </a:p>
          <a:p>
            <a:pPr marL="800100" lvl="1" indent="-342900">
              <a:lnSpc>
                <a:spcPct val="150000"/>
              </a:lnSpc>
              <a:spcBef>
                <a:spcPts val="0"/>
              </a:spcBef>
              <a:spcAft>
                <a:spcPts val="0"/>
              </a:spcAft>
              <a:buFont typeface="Arial" panose="020B0604020202020204" pitchFamily="34" charset="0"/>
              <a:buChar char="•"/>
              <a:defRPr/>
            </a:pPr>
            <a:r>
              <a:rPr lang="en-US" sz="2000" b="0" dirty="0">
                <a:solidFill>
                  <a:schemeClr val="tx1"/>
                </a:solidFill>
                <a:latin typeface="+mn-lt"/>
              </a:rPr>
              <a:t>Change your address and phone number;</a:t>
            </a:r>
          </a:p>
          <a:p>
            <a:pPr marL="800100" lvl="1" indent="-342900">
              <a:lnSpc>
                <a:spcPct val="150000"/>
              </a:lnSpc>
              <a:spcBef>
                <a:spcPts val="0"/>
              </a:spcBef>
              <a:spcAft>
                <a:spcPts val="0"/>
              </a:spcAft>
              <a:buFont typeface="Arial" panose="020B0604020202020204" pitchFamily="34" charset="0"/>
              <a:buChar char="•"/>
              <a:defRPr/>
            </a:pPr>
            <a:r>
              <a:rPr lang="en-US" sz="2000" b="0" dirty="0">
                <a:solidFill>
                  <a:schemeClr val="tx1"/>
                </a:solidFill>
                <a:latin typeface="+mn-lt"/>
              </a:rPr>
              <a:t>Start or change direct deposit of your benefit payment;</a:t>
            </a:r>
          </a:p>
          <a:p>
            <a:pPr marL="800100" lvl="1" indent="-342900">
              <a:lnSpc>
                <a:spcPct val="150000"/>
              </a:lnSpc>
              <a:spcBef>
                <a:spcPts val="0"/>
              </a:spcBef>
              <a:spcAft>
                <a:spcPts val="0"/>
              </a:spcAft>
              <a:buFont typeface="Arial" panose="020B0604020202020204" pitchFamily="34" charset="0"/>
              <a:buChar char="•"/>
              <a:defRPr/>
            </a:pPr>
            <a:r>
              <a:rPr lang="en-US" sz="2000" b="0" dirty="0" smtClean="0">
                <a:solidFill>
                  <a:schemeClr val="tx1"/>
                </a:solidFill>
                <a:latin typeface="+mn-lt"/>
              </a:rPr>
              <a:t>Request a </a:t>
            </a:r>
            <a:r>
              <a:rPr lang="en-US" sz="2000" b="0" dirty="0">
                <a:solidFill>
                  <a:schemeClr val="tx1"/>
                </a:solidFill>
                <a:latin typeface="+mn-lt"/>
              </a:rPr>
              <a:t>replacement Medicare card; and</a:t>
            </a:r>
          </a:p>
          <a:p>
            <a:pPr marL="800100" lvl="1" indent="-342900">
              <a:lnSpc>
                <a:spcPct val="150000"/>
              </a:lnSpc>
              <a:spcBef>
                <a:spcPts val="0"/>
              </a:spcBef>
              <a:spcAft>
                <a:spcPts val="0"/>
              </a:spcAft>
              <a:buFont typeface="Arial" panose="020B0604020202020204" pitchFamily="34" charset="0"/>
              <a:buChar char="•"/>
              <a:defRPr/>
            </a:pPr>
            <a:r>
              <a:rPr lang="en-US" sz="2000" b="0" dirty="0" smtClean="0">
                <a:solidFill>
                  <a:schemeClr val="tx1"/>
                </a:solidFill>
                <a:latin typeface="+mn-lt"/>
              </a:rPr>
              <a:t>Get a </a:t>
            </a:r>
            <a:r>
              <a:rPr lang="en-US" sz="2000" b="0" dirty="0">
                <a:solidFill>
                  <a:schemeClr val="tx1"/>
                </a:solidFill>
                <a:latin typeface="+mn-lt"/>
              </a:rPr>
              <a:t>replacement SSA-1099 or SSA-1042S for tax season.</a:t>
            </a:r>
          </a:p>
        </p:txBody>
      </p:sp>
    </p:spTree>
    <p:extLst>
      <p:ext uri="{BB962C8B-B14F-4D97-AF65-F5344CB8AC3E}">
        <p14:creationId xmlns:p14="http://schemas.microsoft.com/office/powerpoint/2010/main" val="287689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txBox="1">
            <a:spLocks/>
          </p:cNvSpPr>
          <p:nvPr/>
        </p:nvSpPr>
        <p:spPr bwMode="auto">
          <a:xfrm>
            <a:off x="0" y="-127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algn="ctr">
              <a:spcBef>
                <a:spcPct val="0"/>
              </a:spcBef>
              <a:buFontTx/>
              <a:buNone/>
            </a:pPr>
            <a:r>
              <a:rPr lang="en-US" altLang="en-US" sz="4000" i="1" dirty="0">
                <a:solidFill>
                  <a:srgbClr val="D12229"/>
                </a:solidFill>
                <a:latin typeface="Georgia" panose="02040502050405020303" pitchFamily="18" charset="0"/>
              </a:rPr>
              <a:t>my</a:t>
            </a:r>
            <a:r>
              <a:rPr lang="en-US" altLang="en-US" sz="4000" i="1" dirty="0">
                <a:solidFill>
                  <a:srgbClr val="002060"/>
                </a:solidFill>
                <a:latin typeface="Georgia" panose="02040502050405020303" pitchFamily="18" charset="0"/>
              </a:rPr>
              <a:t> </a:t>
            </a:r>
            <a:r>
              <a:rPr lang="en-US" altLang="en-US" sz="4000" dirty="0">
                <a:solidFill>
                  <a:srgbClr val="0054A6"/>
                </a:solidFill>
                <a:latin typeface="Georgia" panose="02040502050405020303" pitchFamily="18" charset="0"/>
              </a:rPr>
              <a:t>Social Security </a:t>
            </a:r>
            <a:r>
              <a:rPr lang="en-US" altLang="en-US" sz="4000" b="1" dirty="0">
                <a:latin typeface="+mj-lt"/>
                <a:ea typeface="+mj-ea"/>
                <a:cs typeface="Calibri" pitchFamily="34" charset="0"/>
              </a:rPr>
              <a:t>Services</a:t>
            </a:r>
          </a:p>
        </p:txBody>
      </p:sp>
      <p:sp>
        <p:nvSpPr>
          <p:cNvPr id="2" name="TextBox 1"/>
          <p:cNvSpPr txBox="1"/>
          <p:nvPr/>
        </p:nvSpPr>
        <p:spPr>
          <a:xfrm>
            <a:off x="0" y="914400"/>
            <a:ext cx="9144000" cy="4862870"/>
          </a:xfrm>
          <a:prstGeom prst="rect">
            <a:avLst/>
          </a:prstGeom>
          <a:noFill/>
        </p:spPr>
        <p:txBody>
          <a:bodyPr wrap="square">
            <a:spAutoFit/>
          </a:bodyPr>
          <a:lstStyle/>
          <a:p>
            <a:pPr>
              <a:defRPr/>
            </a:pPr>
            <a:r>
              <a:rPr lang="en-US" sz="2400" dirty="0">
                <a:solidFill>
                  <a:schemeClr val="tx1"/>
                </a:solidFill>
                <a:latin typeface="+mn-lt"/>
              </a:rPr>
              <a:t>If you do not receive benefits, you can:</a:t>
            </a:r>
          </a:p>
          <a:p>
            <a:pPr>
              <a:defRPr/>
            </a:pPr>
            <a:endParaRPr lang="en-US" sz="1600" b="0" dirty="0">
              <a:solidFill>
                <a:schemeClr val="tx1"/>
              </a:solidFill>
              <a:latin typeface="+mn-lt"/>
            </a:endParaRPr>
          </a:p>
          <a:p>
            <a:pPr marL="800100" lvl="1" indent="-342900">
              <a:lnSpc>
                <a:spcPct val="150000"/>
              </a:lnSpc>
              <a:spcBef>
                <a:spcPts val="0"/>
              </a:spcBef>
              <a:spcAft>
                <a:spcPts val="0"/>
              </a:spcAft>
              <a:buFont typeface="Arial" panose="020B0604020202020204" pitchFamily="34" charset="0"/>
              <a:buChar char="•"/>
              <a:defRPr/>
            </a:pPr>
            <a:r>
              <a:rPr lang="en-US" sz="2000" b="0" dirty="0">
                <a:solidFill>
                  <a:schemeClr val="tx1"/>
                </a:solidFill>
                <a:latin typeface="+mn-lt"/>
              </a:rPr>
              <a:t>Request a replacement Social Security card if you meet certain requirements;</a:t>
            </a:r>
          </a:p>
          <a:p>
            <a:pPr marL="800100" lvl="1" indent="-342900">
              <a:lnSpc>
                <a:spcPct val="150000"/>
              </a:lnSpc>
              <a:spcBef>
                <a:spcPts val="0"/>
              </a:spcBef>
              <a:spcAft>
                <a:spcPts val="0"/>
              </a:spcAft>
              <a:buFont typeface="Arial" panose="020B0604020202020204" pitchFamily="34" charset="0"/>
              <a:buChar char="•"/>
              <a:defRPr/>
            </a:pPr>
            <a:r>
              <a:rPr lang="en-US" sz="2000" b="0" dirty="0">
                <a:solidFill>
                  <a:schemeClr val="tx1"/>
                </a:solidFill>
                <a:latin typeface="+mn-lt"/>
              </a:rPr>
              <a:t>Check the status of your application or appeal;</a:t>
            </a:r>
          </a:p>
          <a:p>
            <a:pPr marL="800100" lvl="1" indent="-342900">
              <a:lnSpc>
                <a:spcPct val="150000"/>
              </a:lnSpc>
              <a:spcBef>
                <a:spcPts val="0"/>
              </a:spcBef>
              <a:spcAft>
                <a:spcPts val="0"/>
              </a:spcAft>
              <a:buFont typeface="Arial" panose="020B0604020202020204" pitchFamily="34" charset="0"/>
              <a:buChar char="•"/>
              <a:defRPr/>
            </a:pPr>
            <a:r>
              <a:rPr lang="en-US" sz="2000" b="0" dirty="0">
                <a:solidFill>
                  <a:schemeClr val="tx1"/>
                </a:solidFill>
                <a:latin typeface="+mn-lt"/>
              </a:rPr>
              <a:t>Get a benefit verification letter as proof that you are not getting benefits;</a:t>
            </a:r>
          </a:p>
          <a:p>
            <a:pPr marL="800100" lvl="1" indent="-342900">
              <a:lnSpc>
                <a:spcPct val="150000"/>
              </a:lnSpc>
              <a:spcBef>
                <a:spcPts val="0"/>
              </a:spcBef>
              <a:spcAft>
                <a:spcPts val="0"/>
              </a:spcAft>
              <a:buFont typeface="Arial" panose="020B0604020202020204" pitchFamily="34" charset="0"/>
              <a:buChar char="•"/>
              <a:defRPr/>
            </a:pPr>
            <a:r>
              <a:rPr lang="en-US" sz="2000" b="0" dirty="0">
                <a:solidFill>
                  <a:schemeClr val="tx1"/>
                </a:solidFill>
                <a:latin typeface="+mn-lt"/>
              </a:rPr>
              <a:t>Get your Social Security Statement to review:</a:t>
            </a:r>
          </a:p>
          <a:p>
            <a:pPr marL="1257300" lvl="2" indent="-342900">
              <a:lnSpc>
                <a:spcPct val="150000"/>
              </a:lnSpc>
              <a:spcBef>
                <a:spcPts val="0"/>
              </a:spcBef>
              <a:spcAft>
                <a:spcPts val="0"/>
              </a:spcAft>
              <a:buFont typeface="Courier New" panose="02070309020205020404" pitchFamily="49" charset="0"/>
              <a:buChar char="o"/>
              <a:defRPr/>
            </a:pPr>
            <a:r>
              <a:rPr lang="en-US" sz="2000" b="0" dirty="0">
                <a:solidFill>
                  <a:schemeClr val="tx1"/>
                </a:solidFill>
                <a:latin typeface="+mn-lt"/>
              </a:rPr>
              <a:t>Estimates of your future retirement, disability, and survivor benefits;</a:t>
            </a:r>
          </a:p>
          <a:p>
            <a:pPr marL="1257300" lvl="2" indent="-342900">
              <a:lnSpc>
                <a:spcPct val="150000"/>
              </a:lnSpc>
              <a:spcBef>
                <a:spcPts val="0"/>
              </a:spcBef>
              <a:spcAft>
                <a:spcPts val="0"/>
              </a:spcAft>
              <a:buFont typeface="Courier New" panose="02070309020205020404" pitchFamily="49" charset="0"/>
              <a:buChar char="o"/>
              <a:defRPr/>
            </a:pPr>
            <a:r>
              <a:rPr lang="en-US" sz="2000" b="0" dirty="0">
                <a:solidFill>
                  <a:schemeClr val="tx1"/>
                </a:solidFill>
                <a:latin typeface="+mn-lt"/>
              </a:rPr>
              <a:t>Your earnings once a year to verify the amounts that we posted are correct; and</a:t>
            </a:r>
          </a:p>
          <a:p>
            <a:pPr marL="1257300" lvl="2" indent="-342900">
              <a:lnSpc>
                <a:spcPct val="150000"/>
              </a:lnSpc>
              <a:spcBef>
                <a:spcPts val="0"/>
              </a:spcBef>
              <a:spcAft>
                <a:spcPts val="0"/>
              </a:spcAft>
              <a:buFont typeface="Courier New" panose="02070309020205020404" pitchFamily="49" charset="0"/>
              <a:buChar char="o"/>
              <a:defRPr/>
            </a:pPr>
            <a:r>
              <a:rPr lang="en-US" sz="2000" b="0" dirty="0">
                <a:solidFill>
                  <a:schemeClr val="tx1"/>
                </a:solidFill>
                <a:latin typeface="+mn-lt"/>
              </a:rPr>
              <a:t>The estimated Social Security and Medicare taxes you’ve paid.</a:t>
            </a:r>
          </a:p>
        </p:txBody>
      </p:sp>
    </p:spTree>
    <p:extLst>
      <p:ext uri="{BB962C8B-B14F-4D97-AF65-F5344CB8AC3E}">
        <p14:creationId xmlns:p14="http://schemas.microsoft.com/office/powerpoint/2010/main" val="31481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304800" y="914400"/>
            <a:ext cx="8610600" cy="1143000"/>
          </a:xfrm>
          <a:prstGeom prst="rect">
            <a:avLst/>
          </a:prstGeom>
        </p:spPr>
        <p:txBody>
          <a:bodyPr>
            <a:no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n-US" sz="3600" dirty="0" smtClean="0"/>
              <a:t>Enhanced Security for your </a:t>
            </a:r>
            <a:br>
              <a:rPr lang="en-US" sz="3600" dirty="0" smtClean="0"/>
            </a:br>
            <a:r>
              <a:rPr lang="en-US" altLang="en-US" sz="3600" b="0" i="1" dirty="0">
                <a:solidFill>
                  <a:srgbClr val="D12229"/>
                </a:solidFill>
                <a:latin typeface="Georgia" panose="02040502050405020303" pitchFamily="18" charset="0"/>
                <a:cs typeface="Times New Roman" panose="02020603050405020304" pitchFamily="18" charset="0"/>
              </a:rPr>
              <a:t>my</a:t>
            </a:r>
            <a:r>
              <a:rPr lang="en-US" altLang="en-US" sz="3600" b="0" i="1" dirty="0">
                <a:solidFill>
                  <a:srgbClr val="002060"/>
                </a:solidFill>
                <a:latin typeface="Georgia" panose="02040502050405020303" pitchFamily="18" charset="0"/>
                <a:cs typeface="Times New Roman" panose="02020603050405020304" pitchFamily="18" charset="0"/>
              </a:rPr>
              <a:t> </a:t>
            </a:r>
            <a:r>
              <a:rPr lang="en-US" altLang="en-US" sz="3600" b="0" dirty="0">
                <a:solidFill>
                  <a:srgbClr val="0054A6"/>
                </a:solidFill>
                <a:latin typeface="Georgia" panose="02040502050405020303" pitchFamily="18" charset="0"/>
                <a:cs typeface="Times New Roman" panose="02020603050405020304" pitchFamily="18" charset="0"/>
              </a:rPr>
              <a:t>Social Security</a:t>
            </a:r>
            <a:r>
              <a:rPr lang="en-US" altLang="en-US" sz="3600" b="0" dirty="0">
                <a:solidFill>
                  <a:srgbClr val="6089CC"/>
                </a:solidFill>
                <a:latin typeface="Arial" panose="020B0604020202020204" pitchFamily="34" charset="0"/>
                <a:cs typeface="Times New Roman" panose="02020603050405020304" pitchFamily="18" charset="0"/>
              </a:rPr>
              <a:t> </a:t>
            </a:r>
            <a:r>
              <a:rPr lang="en-US" sz="3600" dirty="0" smtClean="0"/>
              <a:t>Account</a:t>
            </a:r>
            <a:endParaRPr lang="en-US" sz="3600" dirty="0"/>
          </a:p>
        </p:txBody>
      </p:sp>
      <p:sp>
        <p:nvSpPr>
          <p:cNvPr id="3" name="Content Placeholder 4"/>
          <p:cNvSpPr txBox="1">
            <a:spLocks/>
          </p:cNvSpPr>
          <p:nvPr/>
        </p:nvSpPr>
        <p:spPr>
          <a:xfrm>
            <a:off x="228600" y="2133600"/>
            <a:ext cx="8610600" cy="3810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400"/>
              </a:spcBef>
              <a:spcAft>
                <a:spcPts val="300"/>
              </a:spcAft>
            </a:pPr>
            <a:r>
              <a:rPr lang="en-US" sz="2800" dirty="0" smtClean="0"/>
              <a:t>We recently added a second method to check the identification of account holders when you register or sign in. </a:t>
            </a:r>
          </a:p>
          <a:p>
            <a:pPr>
              <a:spcBef>
                <a:spcPts val="400"/>
              </a:spcBef>
              <a:spcAft>
                <a:spcPts val="300"/>
              </a:spcAft>
            </a:pPr>
            <a:r>
              <a:rPr lang="en-US" sz="2800" dirty="0" smtClean="0"/>
              <a:t>This is in addition to the first layer of security, your username and password.</a:t>
            </a:r>
          </a:p>
          <a:p>
            <a:pPr>
              <a:spcBef>
                <a:spcPts val="400"/>
              </a:spcBef>
              <a:spcAft>
                <a:spcPts val="300"/>
              </a:spcAft>
            </a:pPr>
            <a:r>
              <a:rPr lang="en-US" sz="2800" dirty="0" smtClean="0"/>
              <a:t>You will be able to choose either your cell phone or your email address as your second identification method.</a:t>
            </a:r>
            <a:endParaRPr lang="en-US" sz="2800" dirty="0"/>
          </a:p>
        </p:txBody>
      </p:sp>
    </p:spTree>
    <p:extLst>
      <p:ext uri="{BB962C8B-B14F-4D97-AF65-F5344CB8AC3E}">
        <p14:creationId xmlns:p14="http://schemas.microsoft.com/office/powerpoint/2010/main" val="312106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304800" y="914400"/>
            <a:ext cx="8610600" cy="1143000"/>
          </a:xfrm>
          <a:prstGeom prst="rect">
            <a:avLst/>
          </a:prstGeom>
        </p:spPr>
        <p:txBody>
          <a:bodyPr>
            <a:no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n-US" sz="3600" dirty="0" smtClean="0"/>
              <a:t>Enhanced Security for your </a:t>
            </a:r>
            <a:br>
              <a:rPr lang="en-US" sz="3600" dirty="0" smtClean="0"/>
            </a:br>
            <a:r>
              <a:rPr lang="en-US" altLang="en-US" sz="3600" b="0" i="1" dirty="0">
                <a:solidFill>
                  <a:srgbClr val="D12229"/>
                </a:solidFill>
                <a:latin typeface="Georgia" panose="02040502050405020303" pitchFamily="18" charset="0"/>
                <a:cs typeface="Times New Roman" panose="02020603050405020304" pitchFamily="18" charset="0"/>
              </a:rPr>
              <a:t>my</a:t>
            </a:r>
            <a:r>
              <a:rPr lang="en-US" altLang="en-US" sz="3600" b="0" i="1" dirty="0">
                <a:solidFill>
                  <a:srgbClr val="002060"/>
                </a:solidFill>
                <a:latin typeface="Georgia" panose="02040502050405020303" pitchFamily="18" charset="0"/>
                <a:cs typeface="Times New Roman" panose="02020603050405020304" pitchFamily="18" charset="0"/>
              </a:rPr>
              <a:t> </a:t>
            </a:r>
            <a:r>
              <a:rPr lang="en-US" altLang="en-US" sz="3600" b="0" dirty="0">
                <a:solidFill>
                  <a:srgbClr val="0054A6"/>
                </a:solidFill>
                <a:latin typeface="Georgia" panose="02040502050405020303" pitchFamily="18" charset="0"/>
                <a:cs typeface="Times New Roman" panose="02020603050405020304" pitchFamily="18" charset="0"/>
              </a:rPr>
              <a:t>Social Security</a:t>
            </a:r>
            <a:r>
              <a:rPr lang="en-US" altLang="en-US" sz="3600" b="0" dirty="0">
                <a:solidFill>
                  <a:srgbClr val="6089CC"/>
                </a:solidFill>
                <a:latin typeface="Arial" panose="020B0604020202020204" pitchFamily="34" charset="0"/>
                <a:cs typeface="Times New Roman" panose="02020603050405020304" pitchFamily="18" charset="0"/>
              </a:rPr>
              <a:t> </a:t>
            </a:r>
            <a:r>
              <a:rPr lang="en-US" sz="3600" dirty="0" smtClean="0"/>
              <a:t>Account cont.</a:t>
            </a:r>
            <a:endParaRPr lang="en-US" sz="3600" dirty="0"/>
          </a:p>
        </p:txBody>
      </p:sp>
      <p:sp>
        <p:nvSpPr>
          <p:cNvPr id="3" name="Content Placeholder 2"/>
          <p:cNvSpPr txBox="1">
            <a:spLocks/>
          </p:cNvSpPr>
          <p:nvPr/>
        </p:nvSpPr>
        <p:spPr>
          <a:xfrm>
            <a:off x="152400" y="2077453"/>
            <a:ext cx="8839200" cy="394234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400"/>
              </a:spcAft>
              <a:buFont typeface="Arial" panose="020B0604020202020204" pitchFamily="34" charset="0"/>
              <a:buNone/>
            </a:pPr>
            <a:r>
              <a:rPr lang="en-US" sz="2400" dirty="0" smtClean="0"/>
              <a:t>Each time you sign in to your account, you will complete two steps:</a:t>
            </a:r>
          </a:p>
          <a:p>
            <a:pPr marL="0" indent="0">
              <a:spcAft>
                <a:spcPts val="400"/>
              </a:spcAft>
              <a:buFont typeface="Arial" panose="020B0604020202020204" pitchFamily="34" charset="0"/>
              <a:buNone/>
            </a:pPr>
            <a:r>
              <a:rPr lang="en-US" sz="2400" dirty="0" smtClean="0"/>
              <a:t>• Step 1: Enter your username and password.</a:t>
            </a:r>
          </a:p>
          <a:p>
            <a:pPr marL="0" indent="0">
              <a:spcAft>
                <a:spcPts val="400"/>
              </a:spcAft>
              <a:buFont typeface="Arial" panose="020B0604020202020204" pitchFamily="34" charset="0"/>
              <a:buNone/>
            </a:pPr>
            <a:r>
              <a:rPr lang="en-US" sz="2400" dirty="0" smtClean="0"/>
              <a:t>• Step 2: Enter the security code we send by text message or email, depending on your choice (cell phone provider text message and data rates may apply).</a:t>
            </a:r>
          </a:p>
          <a:p>
            <a:pPr marL="0" indent="0">
              <a:buFont typeface="Arial" panose="020B0604020202020204" pitchFamily="34" charset="0"/>
              <a:buNone/>
            </a:pPr>
            <a:endParaRPr lang="en-US" sz="900" dirty="0" smtClean="0"/>
          </a:p>
          <a:p>
            <a:pPr marL="0" indent="0" algn="ctr">
              <a:buFont typeface="Arial" panose="020B0604020202020204" pitchFamily="34" charset="0"/>
              <a:buNone/>
            </a:pPr>
            <a:r>
              <a:rPr lang="en-US" sz="2000" i="1" dirty="0" smtClean="0"/>
              <a:t>If a user does not have a text-enabled cell phone, or does not wish to provide their cell phone number, they will need to use their email address as a second identification method instead. </a:t>
            </a:r>
            <a:endParaRPr lang="en-US" sz="2000" i="1" dirty="0"/>
          </a:p>
        </p:txBody>
      </p:sp>
    </p:spTree>
    <p:extLst>
      <p:ext uri="{BB962C8B-B14F-4D97-AF65-F5344CB8AC3E}">
        <p14:creationId xmlns:p14="http://schemas.microsoft.com/office/powerpoint/2010/main" val="2309458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Oval 19"/>
          <p:cNvSpPr>
            <a:spLocks noChangeArrowheads="1"/>
          </p:cNvSpPr>
          <p:nvPr/>
        </p:nvSpPr>
        <p:spPr bwMode="auto">
          <a:xfrm>
            <a:off x="690562" y="3046714"/>
            <a:ext cx="458486" cy="458486"/>
          </a:xfrm>
          <a:prstGeom prst="ellipse">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eaLnBrk="1" hangingPunct="1">
              <a:spcBef>
                <a:spcPct val="0"/>
              </a:spcBef>
              <a:buFontTx/>
              <a:buNone/>
            </a:pPr>
            <a:endParaRPr lang="en-US" altLang="en-US" sz="2400">
              <a:solidFill>
                <a:srgbClr val="DDDDDD"/>
              </a:solidFill>
              <a:latin typeface="Arial" panose="020B0604020202020204" pitchFamily="34" charset="0"/>
            </a:endParaRPr>
          </a:p>
        </p:txBody>
      </p:sp>
      <p:sp>
        <p:nvSpPr>
          <p:cNvPr id="183299" name="Oval 18"/>
          <p:cNvSpPr>
            <a:spLocks noChangeArrowheads="1"/>
          </p:cNvSpPr>
          <p:nvPr/>
        </p:nvSpPr>
        <p:spPr bwMode="auto">
          <a:xfrm>
            <a:off x="687386" y="3733800"/>
            <a:ext cx="461662" cy="461662"/>
          </a:xfrm>
          <a:prstGeom prst="ellipse">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eaLnBrk="1" hangingPunct="1">
              <a:spcBef>
                <a:spcPct val="0"/>
              </a:spcBef>
              <a:buFontTx/>
              <a:buNone/>
            </a:pPr>
            <a:endParaRPr lang="en-US" altLang="en-US" sz="2400">
              <a:solidFill>
                <a:srgbClr val="DDDDDD"/>
              </a:solidFill>
              <a:latin typeface="Arial" panose="020B0604020202020204" pitchFamily="34" charset="0"/>
            </a:endParaRPr>
          </a:p>
        </p:txBody>
      </p:sp>
      <p:sp>
        <p:nvSpPr>
          <p:cNvPr id="180228" name="TextBox 11"/>
          <p:cNvSpPr txBox="1">
            <a:spLocks noChangeArrowheads="1"/>
          </p:cNvSpPr>
          <p:nvPr/>
        </p:nvSpPr>
        <p:spPr bwMode="auto">
          <a:xfrm>
            <a:off x="1298423" y="1676400"/>
            <a:ext cx="556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50402020203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50402020203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50402020203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50402020203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504020202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9pPr>
          </a:lstStyle>
          <a:p>
            <a:pPr eaLnBrk="1" hangingPunct="1">
              <a:spcBef>
                <a:spcPts val="1200"/>
              </a:spcBef>
              <a:buFont typeface="Arial" panose="020B0604020202020204" pitchFamily="34" charset="0"/>
              <a:buNone/>
              <a:defRPr/>
            </a:pPr>
            <a:r>
              <a:rPr lang="en-US" altLang="en-US" sz="2400" b="0" dirty="0" smtClean="0">
                <a:solidFill>
                  <a:srgbClr val="002060"/>
                </a:solidFill>
                <a:latin typeface="+mn-lt"/>
                <a:cs typeface="Times New Roman" panose="02020603050405020304" pitchFamily="18" charset="0"/>
              </a:rPr>
              <a:t>Visit </a:t>
            </a:r>
            <a:r>
              <a:rPr lang="en-US" altLang="en-US" sz="2400" b="0" i="1" dirty="0" smtClean="0">
                <a:solidFill>
                  <a:srgbClr val="002060"/>
                </a:solidFill>
                <a:latin typeface="+mn-lt"/>
                <a:cs typeface="Times New Roman" panose="02020603050405020304" pitchFamily="18" charset="0"/>
              </a:rPr>
              <a:t>socialsecurity.gov/</a:t>
            </a:r>
            <a:r>
              <a:rPr lang="en-US" altLang="en-US" sz="2400" b="0" i="1" dirty="0" err="1" smtClean="0">
                <a:solidFill>
                  <a:srgbClr val="002060"/>
                </a:solidFill>
                <a:latin typeface="+mn-lt"/>
                <a:cs typeface="Times New Roman" panose="02020603050405020304" pitchFamily="18" charset="0"/>
              </a:rPr>
              <a:t>myaccount</a:t>
            </a:r>
            <a:endParaRPr lang="en-US" altLang="en-US" sz="2400" b="0" i="1" dirty="0" smtClean="0">
              <a:solidFill>
                <a:srgbClr val="002060"/>
              </a:solidFill>
              <a:latin typeface="+mn-lt"/>
              <a:cs typeface="Times New Roman" panose="02020603050405020304" pitchFamily="18" charset="0"/>
            </a:endParaRPr>
          </a:p>
        </p:txBody>
      </p:sp>
      <p:sp>
        <p:nvSpPr>
          <p:cNvPr id="183301" name="Rectangle 5"/>
          <p:cNvSpPr>
            <a:spLocks noChangeArrowheads="1"/>
          </p:cNvSpPr>
          <p:nvPr/>
        </p:nvSpPr>
        <p:spPr bwMode="auto">
          <a:xfrm>
            <a:off x="0" y="91440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algn="ctr" eaLnBrk="1" hangingPunct="1">
              <a:spcBef>
                <a:spcPct val="0"/>
              </a:spcBef>
              <a:buFontTx/>
              <a:buNone/>
            </a:pPr>
            <a:r>
              <a:rPr lang="en-US" altLang="en-US" sz="3600" b="1" dirty="0">
                <a:solidFill>
                  <a:srgbClr val="002060"/>
                </a:solidFill>
                <a:latin typeface="+mj-lt"/>
                <a:cs typeface="Times New Roman" panose="02020603050405020304" pitchFamily="18" charset="0"/>
              </a:rPr>
              <a:t>How to </a:t>
            </a:r>
            <a:r>
              <a:rPr lang="en-US" altLang="en-US" sz="3600" b="1" dirty="0" smtClean="0">
                <a:solidFill>
                  <a:srgbClr val="002060"/>
                </a:solidFill>
                <a:latin typeface="+mj-lt"/>
                <a:cs typeface="Times New Roman" panose="02020603050405020304" pitchFamily="18" charset="0"/>
              </a:rPr>
              <a:t>Open </a:t>
            </a:r>
            <a:r>
              <a:rPr lang="en-US" altLang="en-US" sz="3600" b="1" dirty="0">
                <a:solidFill>
                  <a:srgbClr val="002060"/>
                </a:solidFill>
                <a:latin typeface="+mj-lt"/>
                <a:cs typeface="Times New Roman" panose="02020603050405020304" pitchFamily="18" charset="0"/>
              </a:rPr>
              <a:t>a </a:t>
            </a:r>
            <a:r>
              <a:rPr lang="en-US" altLang="en-US" sz="3600" b="0" i="1" dirty="0">
                <a:solidFill>
                  <a:srgbClr val="D12229"/>
                </a:solidFill>
                <a:latin typeface="Georgia" panose="02040502050405020303" pitchFamily="18" charset="0"/>
                <a:cs typeface="Times New Roman" panose="02020603050405020304" pitchFamily="18" charset="0"/>
              </a:rPr>
              <a:t>my</a:t>
            </a:r>
            <a:r>
              <a:rPr lang="en-US" altLang="en-US" sz="3600" b="0" i="1" dirty="0">
                <a:solidFill>
                  <a:srgbClr val="002060"/>
                </a:solidFill>
                <a:latin typeface="Georgia" panose="02040502050405020303" pitchFamily="18" charset="0"/>
                <a:cs typeface="Times New Roman" panose="02020603050405020304" pitchFamily="18" charset="0"/>
              </a:rPr>
              <a:t> </a:t>
            </a:r>
            <a:r>
              <a:rPr lang="en-US" altLang="en-US" sz="3600" b="0" dirty="0">
                <a:solidFill>
                  <a:srgbClr val="0054A6"/>
                </a:solidFill>
                <a:latin typeface="Georgia" panose="02040502050405020303" pitchFamily="18" charset="0"/>
                <a:cs typeface="Times New Roman" panose="02020603050405020304" pitchFamily="18" charset="0"/>
              </a:rPr>
              <a:t>Social Security</a:t>
            </a:r>
            <a:r>
              <a:rPr lang="en-US" altLang="en-US" sz="3600" b="0" dirty="0">
                <a:solidFill>
                  <a:srgbClr val="6089CC"/>
                </a:solidFill>
                <a:latin typeface="Arial" panose="020B0604020202020204" pitchFamily="34" charset="0"/>
                <a:cs typeface="Times New Roman" panose="02020603050405020304" pitchFamily="18" charset="0"/>
              </a:rPr>
              <a:t> </a:t>
            </a:r>
            <a:r>
              <a:rPr lang="en-US" altLang="en-US" sz="3600" b="1" dirty="0">
                <a:solidFill>
                  <a:srgbClr val="002060"/>
                </a:solidFill>
                <a:latin typeface="+mj-lt"/>
                <a:cs typeface="Times New Roman" panose="02020603050405020304" pitchFamily="18" charset="0"/>
              </a:rPr>
              <a:t>A</a:t>
            </a:r>
            <a:r>
              <a:rPr lang="en-US" altLang="en-US" sz="3600" b="1" dirty="0" smtClean="0">
                <a:solidFill>
                  <a:srgbClr val="002060"/>
                </a:solidFill>
                <a:latin typeface="+mj-lt"/>
                <a:cs typeface="Times New Roman" panose="02020603050405020304" pitchFamily="18" charset="0"/>
              </a:rPr>
              <a:t>ccount</a:t>
            </a:r>
            <a:endParaRPr lang="en-US" altLang="en-US" sz="3600" b="1" dirty="0">
              <a:solidFill>
                <a:srgbClr val="DDDDDD"/>
              </a:solidFill>
              <a:latin typeface="+mj-lt"/>
              <a:cs typeface="Times New Roman" panose="02020603050405020304" pitchFamily="18" charset="0"/>
            </a:endParaRPr>
          </a:p>
        </p:txBody>
      </p:sp>
      <p:sp>
        <p:nvSpPr>
          <p:cNvPr id="183302" name="Oval 8"/>
          <p:cNvSpPr>
            <a:spLocks noChangeArrowheads="1"/>
          </p:cNvSpPr>
          <p:nvPr/>
        </p:nvSpPr>
        <p:spPr bwMode="auto">
          <a:xfrm>
            <a:off x="687385" y="2362200"/>
            <a:ext cx="461664" cy="461662"/>
          </a:xfrm>
          <a:prstGeom prst="ellipse">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eaLnBrk="1" hangingPunct="1">
              <a:spcBef>
                <a:spcPct val="0"/>
              </a:spcBef>
              <a:buFontTx/>
              <a:buNone/>
            </a:pPr>
            <a:endParaRPr lang="en-US" altLang="en-US" sz="2400">
              <a:solidFill>
                <a:srgbClr val="DDDDDD"/>
              </a:solidFill>
              <a:latin typeface="Arial" panose="020B0604020202020204" pitchFamily="34" charset="0"/>
            </a:endParaRPr>
          </a:p>
        </p:txBody>
      </p:sp>
      <p:sp>
        <p:nvSpPr>
          <p:cNvPr id="183303" name="TextBox 11"/>
          <p:cNvSpPr txBox="1">
            <a:spLocks noChangeArrowheads="1"/>
          </p:cNvSpPr>
          <p:nvPr/>
        </p:nvSpPr>
        <p:spPr bwMode="auto">
          <a:xfrm>
            <a:off x="687386" y="2286000"/>
            <a:ext cx="4616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algn="ctr" eaLnBrk="1" hangingPunct="1">
              <a:spcBef>
                <a:spcPct val="0"/>
              </a:spcBef>
              <a:buFontTx/>
              <a:buNone/>
            </a:pPr>
            <a:r>
              <a:rPr lang="en-US" altLang="en-US" sz="2800" dirty="0">
                <a:solidFill>
                  <a:srgbClr val="FFFFFF"/>
                </a:solidFill>
                <a:latin typeface="Times New Roman" panose="02020603050405020304" pitchFamily="18" charset="0"/>
                <a:cs typeface="Times New Roman" panose="02020603050405020304" pitchFamily="18" charset="0"/>
              </a:rPr>
              <a:t>2</a:t>
            </a:r>
          </a:p>
        </p:txBody>
      </p:sp>
      <p:sp>
        <p:nvSpPr>
          <p:cNvPr id="183304" name="Oval 10"/>
          <p:cNvSpPr>
            <a:spLocks noChangeArrowheads="1"/>
          </p:cNvSpPr>
          <p:nvPr/>
        </p:nvSpPr>
        <p:spPr bwMode="auto">
          <a:xfrm>
            <a:off x="687385" y="1676400"/>
            <a:ext cx="461664" cy="461664"/>
          </a:xfrm>
          <a:prstGeom prst="ellipse">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eaLnBrk="1" hangingPunct="1">
              <a:spcBef>
                <a:spcPct val="0"/>
              </a:spcBef>
              <a:buFontTx/>
              <a:buNone/>
            </a:pPr>
            <a:endParaRPr lang="en-US" altLang="en-US" sz="2400">
              <a:solidFill>
                <a:srgbClr val="DDDDDD"/>
              </a:solidFill>
              <a:latin typeface="Arial" panose="020B0604020202020204" pitchFamily="34" charset="0"/>
            </a:endParaRPr>
          </a:p>
        </p:txBody>
      </p:sp>
      <p:sp>
        <p:nvSpPr>
          <p:cNvPr id="183305" name="TextBox 11"/>
          <p:cNvSpPr txBox="1">
            <a:spLocks noChangeArrowheads="1"/>
          </p:cNvSpPr>
          <p:nvPr/>
        </p:nvSpPr>
        <p:spPr bwMode="auto">
          <a:xfrm>
            <a:off x="687385" y="1600200"/>
            <a:ext cx="461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algn="ctr" eaLnBrk="1" hangingPunct="1">
              <a:spcBef>
                <a:spcPct val="0"/>
              </a:spcBef>
              <a:buFontTx/>
              <a:buNone/>
            </a:pPr>
            <a:r>
              <a:rPr lang="en-US" altLang="en-US" sz="2800" dirty="0">
                <a:solidFill>
                  <a:srgbClr val="FFFFFF"/>
                </a:solidFill>
                <a:latin typeface="Times New Roman" panose="02020603050405020304" pitchFamily="18" charset="0"/>
                <a:cs typeface="Times New Roman" panose="02020603050405020304" pitchFamily="18" charset="0"/>
              </a:rPr>
              <a:t>1</a:t>
            </a:r>
          </a:p>
        </p:txBody>
      </p:sp>
      <p:sp>
        <p:nvSpPr>
          <p:cNvPr id="180234" name="TextBox 11"/>
          <p:cNvSpPr txBox="1">
            <a:spLocks noChangeArrowheads="1"/>
          </p:cNvSpPr>
          <p:nvPr/>
        </p:nvSpPr>
        <p:spPr bwMode="auto">
          <a:xfrm>
            <a:off x="1298423" y="2286000"/>
            <a:ext cx="556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50402020203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50402020203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50402020203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50402020203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504020202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9pPr>
          </a:lstStyle>
          <a:p>
            <a:pPr eaLnBrk="1" hangingPunct="1">
              <a:spcBef>
                <a:spcPts val="1200"/>
              </a:spcBef>
              <a:buFont typeface="Arial" panose="020B0604020202020204" pitchFamily="34" charset="0"/>
              <a:buNone/>
              <a:defRPr/>
            </a:pPr>
            <a:r>
              <a:rPr lang="en-US" altLang="en-US" sz="2400" b="0" dirty="0" smtClean="0">
                <a:solidFill>
                  <a:srgbClr val="002060"/>
                </a:solidFill>
                <a:latin typeface="+mn-lt"/>
                <a:cs typeface="Times New Roman" panose="02020603050405020304" pitchFamily="18" charset="0"/>
              </a:rPr>
              <a:t>Select:</a:t>
            </a:r>
            <a:r>
              <a:rPr lang="en-US" altLang="en-US" sz="2400" dirty="0" smtClean="0">
                <a:solidFill>
                  <a:srgbClr val="002060"/>
                </a:solidFill>
                <a:latin typeface="+mn-lt"/>
                <a:cs typeface="Times New Roman" panose="02020603050405020304" pitchFamily="18" charset="0"/>
              </a:rPr>
              <a:t> “</a:t>
            </a:r>
            <a:r>
              <a:rPr lang="en-US" altLang="en-US" sz="2400" b="0" dirty="0" smtClean="0">
                <a:solidFill>
                  <a:srgbClr val="002060"/>
                </a:solidFill>
                <a:latin typeface="+mn-lt"/>
                <a:cs typeface="Times New Roman" panose="02020603050405020304" pitchFamily="18" charset="0"/>
              </a:rPr>
              <a:t>Sign In or Create an</a:t>
            </a:r>
            <a:r>
              <a:rPr lang="en-US" altLang="en-US" sz="2400" b="0" dirty="0" smtClean="0">
                <a:solidFill>
                  <a:srgbClr val="0054A6"/>
                </a:solidFill>
                <a:latin typeface="+mn-lt"/>
                <a:cs typeface="Times New Roman" panose="02020603050405020304" pitchFamily="18" charset="0"/>
              </a:rPr>
              <a:t> </a:t>
            </a:r>
            <a:r>
              <a:rPr lang="en-US" altLang="en-US" sz="2400" b="0" dirty="0" smtClean="0">
                <a:solidFill>
                  <a:srgbClr val="002060"/>
                </a:solidFill>
                <a:latin typeface="+mn-lt"/>
                <a:cs typeface="Times New Roman" panose="02020603050405020304" pitchFamily="18" charset="0"/>
              </a:rPr>
              <a:t>Account.”</a:t>
            </a:r>
            <a:r>
              <a:rPr lang="en-US" altLang="en-US" sz="2400" b="0" dirty="0" smtClean="0">
                <a:solidFill>
                  <a:srgbClr val="0054A6"/>
                </a:solidFill>
                <a:latin typeface="+mn-lt"/>
                <a:cs typeface="Times New Roman" panose="02020603050405020304" pitchFamily="18" charset="0"/>
              </a:rPr>
              <a:t> </a:t>
            </a:r>
            <a:endParaRPr lang="en-US" altLang="en-US" sz="2400" b="0" dirty="0" smtClean="0">
              <a:solidFill>
                <a:srgbClr val="002060"/>
              </a:solidFill>
              <a:latin typeface="+mn-lt"/>
              <a:cs typeface="Times New Roman" panose="02020603050405020304" pitchFamily="18" charset="0"/>
            </a:endParaRPr>
          </a:p>
        </p:txBody>
      </p:sp>
      <p:sp>
        <p:nvSpPr>
          <p:cNvPr id="180235" name="TextBox 11"/>
          <p:cNvSpPr txBox="1">
            <a:spLocks noChangeArrowheads="1"/>
          </p:cNvSpPr>
          <p:nvPr/>
        </p:nvSpPr>
        <p:spPr bwMode="auto">
          <a:xfrm>
            <a:off x="1298423" y="2819400"/>
            <a:ext cx="54816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50402020203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50402020203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50402020203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50402020203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504020202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9pPr>
          </a:lstStyle>
          <a:p>
            <a:pPr eaLnBrk="1" hangingPunct="1">
              <a:spcBef>
                <a:spcPts val="1200"/>
              </a:spcBef>
              <a:buFont typeface="Arial" panose="020B0604020202020204" pitchFamily="34" charset="0"/>
              <a:buNone/>
              <a:defRPr/>
            </a:pPr>
            <a:r>
              <a:rPr lang="en-US" altLang="en-US" sz="2400" b="0" dirty="0" smtClean="0">
                <a:solidFill>
                  <a:srgbClr val="002060"/>
                </a:solidFill>
                <a:latin typeface="+mn-lt"/>
                <a:cs typeface="Times New Roman" panose="02020603050405020304" pitchFamily="18" charset="0"/>
              </a:rPr>
              <a:t>Provide some personal information to verify your identity.</a:t>
            </a:r>
          </a:p>
        </p:txBody>
      </p:sp>
      <p:sp>
        <p:nvSpPr>
          <p:cNvPr id="180236" name="TextBox 11"/>
          <p:cNvSpPr txBox="1">
            <a:spLocks noChangeArrowheads="1"/>
          </p:cNvSpPr>
          <p:nvPr/>
        </p:nvSpPr>
        <p:spPr bwMode="auto">
          <a:xfrm>
            <a:off x="1260322" y="3657600"/>
            <a:ext cx="76550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50402020203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50402020203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50402020203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50402020203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504020202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9pPr>
          </a:lstStyle>
          <a:p>
            <a:pPr>
              <a:spcBef>
                <a:spcPts val="1200"/>
              </a:spcBef>
              <a:buNone/>
              <a:defRPr/>
            </a:pPr>
            <a:r>
              <a:rPr lang="en-US" altLang="en-US" sz="2400" b="0" dirty="0" smtClean="0">
                <a:solidFill>
                  <a:srgbClr val="002060"/>
                </a:solidFill>
                <a:latin typeface="+mn-lt"/>
                <a:cs typeface="Times New Roman" panose="02020603050405020304" pitchFamily="18" charset="0"/>
              </a:rPr>
              <a:t>Choose a username and password</a:t>
            </a:r>
            <a:r>
              <a:rPr lang="en-US" altLang="en-US" sz="2400" dirty="0" smtClean="0">
                <a:solidFill>
                  <a:srgbClr val="002060"/>
                </a:solidFill>
                <a:latin typeface="+mn-lt"/>
                <a:cs typeface="Times New Roman" panose="02020603050405020304" pitchFamily="18" charset="0"/>
              </a:rPr>
              <a:t>, then select how you would like to receive a one-time </a:t>
            </a:r>
            <a:r>
              <a:rPr lang="en-US" altLang="en-US" sz="2400" dirty="0">
                <a:solidFill>
                  <a:srgbClr val="002060"/>
                </a:solidFill>
                <a:latin typeface="+mn-lt"/>
                <a:cs typeface="Times New Roman" panose="02020603050405020304" pitchFamily="18" charset="0"/>
              </a:rPr>
              <a:t>security </a:t>
            </a:r>
            <a:r>
              <a:rPr lang="en-US" altLang="en-US" sz="2400" dirty="0" smtClean="0">
                <a:solidFill>
                  <a:srgbClr val="002060"/>
                </a:solidFill>
                <a:latin typeface="+mn-lt"/>
                <a:cs typeface="Times New Roman" panose="02020603050405020304" pitchFamily="18" charset="0"/>
              </a:rPr>
              <a:t>code to create your account.</a:t>
            </a:r>
            <a:endParaRPr lang="en-US" altLang="en-US" sz="2400" b="0" dirty="0" smtClean="0">
              <a:solidFill>
                <a:srgbClr val="002060"/>
              </a:solidFill>
              <a:latin typeface="+mn-lt"/>
              <a:cs typeface="Times New Roman" panose="02020603050405020304" pitchFamily="18" charset="0"/>
            </a:endParaRPr>
          </a:p>
        </p:txBody>
      </p:sp>
      <p:sp>
        <p:nvSpPr>
          <p:cNvPr id="183309" name="TextBox 11"/>
          <p:cNvSpPr txBox="1">
            <a:spLocks noChangeArrowheads="1"/>
          </p:cNvSpPr>
          <p:nvPr/>
        </p:nvSpPr>
        <p:spPr bwMode="auto">
          <a:xfrm>
            <a:off x="685800" y="3657600"/>
            <a:ext cx="4616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algn="ctr" eaLnBrk="1" hangingPunct="1">
              <a:spcBef>
                <a:spcPct val="0"/>
              </a:spcBef>
              <a:buFontTx/>
              <a:buNone/>
            </a:pPr>
            <a:r>
              <a:rPr lang="en-US" altLang="en-US" sz="2800" dirty="0">
                <a:solidFill>
                  <a:srgbClr val="FFFFFF"/>
                </a:solidFill>
                <a:latin typeface="Times New Roman" panose="02020603050405020304" pitchFamily="18" charset="0"/>
                <a:cs typeface="Times New Roman" panose="02020603050405020304" pitchFamily="18" charset="0"/>
              </a:rPr>
              <a:t>4</a:t>
            </a:r>
          </a:p>
        </p:txBody>
      </p:sp>
      <p:sp>
        <p:nvSpPr>
          <p:cNvPr id="183310" name="TextBox 11"/>
          <p:cNvSpPr txBox="1">
            <a:spLocks noChangeArrowheads="1"/>
          </p:cNvSpPr>
          <p:nvPr/>
        </p:nvSpPr>
        <p:spPr bwMode="auto">
          <a:xfrm>
            <a:off x="697584" y="2971800"/>
            <a:ext cx="4584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algn="ctr" eaLnBrk="1" hangingPunct="1">
              <a:spcBef>
                <a:spcPct val="0"/>
              </a:spcBef>
              <a:buFontTx/>
              <a:buNone/>
            </a:pPr>
            <a:r>
              <a:rPr lang="en-US" altLang="en-US" sz="2800" dirty="0">
                <a:solidFill>
                  <a:srgbClr val="FFFFFF"/>
                </a:solidFill>
                <a:latin typeface="Times New Roman" panose="02020603050405020304" pitchFamily="18" charset="0"/>
                <a:cs typeface="Times New Roman" panose="02020603050405020304" pitchFamily="18" charset="0"/>
              </a:rPr>
              <a:t>3</a:t>
            </a:r>
          </a:p>
        </p:txBody>
      </p:sp>
      <p:sp>
        <p:nvSpPr>
          <p:cNvPr id="2" name="TextBox 1"/>
          <p:cNvSpPr txBox="1"/>
          <p:nvPr/>
        </p:nvSpPr>
        <p:spPr>
          <a:xfrm>
            <a:off x="152400" y="4867870"/>
            <a:ext cx="8839200" cy="923330"/>
          </a:xfrm>
          <a:prstGeom prst="rect">
            <a:avLst/>
          </a:prstGeom>
          <a:noFill/>
        </p:spPr>
        <p:txBody>
          <a:bodyPr wrap="square" rtlCol="0">
            <a:spAutoFit/>
          </a:bodyPr>
          <a:lstStyle/>
          <a:p>
            <a:pPr algn="ctr"/>
            <a:r>
              <a:rPr lang="en-US" i="1" dirty="0"/>
              <a:t>No matter what type of device you </a:t>
            </a:r>
            <a:r>
              <a:rPr lang="en-US" i="1" dirty="0" smtClean="0"/>
              <a:t>use, the </a:t>
            </a:r>
            <a:r>
              <a:rPr lang="en-US" i="1" dirty="0">
                <a:solidFill>
                  <a:srgbClr val="FF0000"/>
                </a:solidFill>
                <a:latin typeface="Georgia" panose="02040502050405020303" pitchFamily="18" charset="0"/>
              </a:rPr>
              <a:t>my </a:t>
            </a:r>
            <a:r>
              <a:rPr lang="en-US" dirty="0">
                <a:solidFill>
                  <a:srgbClr val="0054A6"/>
                </a:solidFill>
                <a:latin typeface="Georgia" panose="02040502050405020303" pitchFamily="18" charset="0"/>
                <a:cs typeface="Times New Roman" panose="02020603050405020304" pitchFamily="18" charset="0"/>
              </a:rPr>
              <a:t>Social </a:t>
            </a:r>
            <a:r>
              <a:rPr lang="en-US" dirty="0" smtClean="0">
                <a:solidFill>
                  <a:srgbClr val="0054A6"/>
                </a:solidFill>
                <a:latin typeface="Georgia" panose="02040502050405020303" pitchFamily="18" charset="0"/>
                <a:cs typeface="Times New Roman" panose="02020603050405020304" pitchFamily="18" charset="0"/>
              </a:rPr>
              <a:t>Security</a:t>
            </a:r>
            <a:r>
              <a:rPr lang="en-US" dirty="0" smtClean="0"/>
              <a:t> </a:t>
            </a:r>
            <a:r>
              <a:rPr lang="en-US" i="1" dirty="0" smtClean="0"/>
              <a:t>portal will automatically re-adjust to fit the appropriate screen size, providing you full</a:t>
            </a:r>
            <a:r>
              <a:rPr lang="en-US" i="1" dirty="0"/>
              <a:t>, </a:t>
            </a:r>
            <a:r>
              <a:rPr lang="en-US" i="1" dirty="0" smtClean="0"/>
              <a:t/>
            </a:r>
            <a:br>
              <a:rPr lang="en-US" i="1" dirty="0" smtClean="0"/>
            </a:br>
            <a:r>
              <a:rPr lang="en-US" i="1" dirty="0" smtClean="0"/>
              <a:t>easy-to-use </a:t>
            </a:r>
            <a:r>
              <a:rPr lang="en-US" i="1" dirty="0"/>
              <a:t>access to your personal </a:t>
            </a:r>
            <a:r>
              <a:rPr lang="en-US" i="1" dirty="0" smtClean="0"/>
              <a:t>account!</a:t>
            </a:r>
            <a:endParaRPr lang="en-US" i="1" dirty="0"/>
          </a:p>
        </p:txBody>
      </p:sp>
    </p:spTree>
    <p:extLst>
      <p:ext uri="{BB962C8B-B14F-4D97-AF65-F5344CB8AC3E}">
        <p14:creationId xmlns:p14="http://schemas.microsoft.com/office/powerpoint/2010/main" val="377993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29" y="0"/>
            <a:ext cx="9144000" cy="5852160"/>
          </a:xfrm>
          <a:prstGeom prst="rect">
            <a:avLst/>
          </a:prstGeom>
        </p:spPr>
      </p:pic>
      <p:sp>
        <p:nvSpPr>
          <p:cNvPr id="39938" name="TextBox 1"/>
          <p:cNvSpPr txBox="1">
            <a:spLocks noChangeArrowheads="1"/>
          </p:cNvSpPr>
          <p:nvPr/>
        </p:nvSpPr>
        <p:spPr bwMode="auto">
          <a:xfrm>
            <a:off x="18143" y="381000"/>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buNone/>
            </a:pPr>
            <a:r>
              <a:rPr lang="en-US" sz="4000" b="1" dirty="0">
                <a:latin typeface="+mn-lt"/>
              </a:rPr>
              <a:t>Q&amp;A session</a:t>
            </a:r>
          </a:p>
        </p:txBody>
      </p:sp>
    </p:spTree>
    <p:extLst>
      <p:ext uri="{BB962C8B-B14F-4D97-AF65-F5344CB8AC3E}">
        <p14:creationId xmlns:p14="http://schemas.microsoft.com/office/powerpoint/2010/main" val="40362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6" name="Chart 5"/>
          <p:cNvGraphicFramePr/>
          <p:nvPr>
            <p:extLst/>
          </p:nvPr>
        </p:nvGraphicFramePr>
        <p:xfrm>
          <a:off x="-228600" y="2743200"/>
          <a:ext cx="3200400" cy="304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57200" y="914400"/>
            <a:ext cx="5257800" cy="1569660"/>
          </a:xfrm>
          <a:prstGeom prst="rect">
            <a:avLst/>
          </a:prstGeom>
          <a:noFill/>
        </p:spPr>
        <p:txBody>
          <a:bodyPr wrap="square" rtlCol="0">
            <a:spAutoFit/>
          </a:bodyPr>
          <a:lstStyle/>
          <a:p>
            <a:r>
              <a:rPr lang="en-US" sz="3200" dirty="0" smtClean="0">
                <a:solidFill>
                  <a:srgbClr val="003366"/>
                </a:solidFill>
              </a:rPr>
              <a:t>About </a:t>
            </a:r>
            <a:r>
              <a:rPr lang="en-US" sz="3200" b="1" dirty="0" smtClean="0">
                <a:solidFill>
                  <a:srgbClr val="007D7D"/>
                </a:solidFill>
              </a:rPr>
              <a:t>173 million workers </a:t>
            </a:r>
            <a:r>
              <a:rPr lang="en-US" sz="3200" dirty="0" smtClean="0">
                <a:solidFill>
                  <a:srgbClr val="003366"/>
                </a:solidFill>
              </a:rPr>
              <a:t>will pay Social Security taxes in 2017.</a:t>
            </a:r>
            <a:endParaRPr lang="en-US" sz="3200" dirty="0">
              <a:solidFill>
                <a:srgbClr val="003366"/>
              </a:solidFill>
            </a:endParaRPr>
          </a:p>
        </p:txBody>
      </p:sp>
      <p:sp>
        <p:nvSpPr>
          <p:cNvPr id="8" name="TextBox 7"/>
          <p:cNvSpPr txBox="1"/>
          <p:nvPr/>
        </p:nvSpPr>
        <p:spPr>
          <a:xfrm>
            <a:off x="2438400" y="3429000"/>
            <a:ext cx="6217596" cy="1569660"/>
          </a:xfrm>
          <a:prstGeom prst="rect">
            <a:avLst/>
          </a:prstGeom>
          <a:noFill/>
        </p:spPr>
        <p:txBody>
          <a:bodyPr wrap="square" rtlCol="0">
            <a:spAutoFit/>
          </a:bodyPr>
          <a:lstStyle/>
          <a:p>
            <a:pPr algn="r"/>
            <a:r>
              <a:rPr lang="en-US" sz="3200" dirty="0" smtClean="0">
                <a:solidFill>
                  <a:srgbClr val="003366"/>
                </a:solidFill>
              </a:rPr>
              <a:t>About </a:t>
            </a:r>
            <a:r>
              <a:rPr lang="en-US" sz="3200" b="1" dirty="0" smtClean="0">
                <a:solidFill>
                  <a:srgbClr val="007D7D"/>
                </a:solidFill>
              </a:rPr>
              <a:t>94 percent </a:t>
            </a:r>
            <a:r>
              <a:rPr lang="en-US" sz="3200" dirty="0" smtClean="0">
                <a:solidFill>
                  <a:srgbClr val="003366"/>
                </a:solidFill>
              </a:rPr>
              <a:t>of all workers are covered or eligible under Social </a:t>
            </a:r>
            <a:r>
              <a:rPr lang="en-US" sz="3200" dirty="0">
                <a:solidFill>
                  <a:srgbClr val="003366"/>
                </a:solidFill>
              </a:rPr>
              <a:t>S</a:t>
            </a:r>
            <a:r>
              <a:rPr lang="en-US" sz="3200" dirty="0" smtClean="0">
                <a:solidFill>
                  <a:srgbClr val="003366"/>
                </a:solidFill>
              </a:rPr>
              <a:t>ecurity.</a:t>
            </a:r>
          </a:p>
        </p:txBody>
      </p:sp>
    </p:spTree>
    <p:extLst>
      <p:ext uri="{BB962C8B-B14F-4D97-AF65-F5344CB8AC3E}">
        <p14:creationId xmlns:p14="http://schemas.microsoft.com/office/powerpoint/2010/main" val="95786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1429" y="144959"/>
            <a:ext cx="8810171" cy="769441"/>
          </a:xfrm>
          <a:prstGeom prst="rect">
            <a:avLst/>
          </a:prstGeom>
          <a:noFill/>
        </p:spPr>
        <p:txBody>
          <a:bodyPr wrap="square" rtlCol="0">
            <a:spAutoFit/>
          </a:bodyPr>
          <a:lstStyle/>
          <a:p>
            <a:pPr algn="ctr">
              <a:spcBef>
                <a:spcPct val="0"/>
              </a:spcBef>
            </a:pPr>
            <a:r>
              <a:rPr lang="en-US" sz="4400" b="1" dirty="0" smtClean="0">
                <a:latin typeface="+mj-lt"/>
                <a:ea typeface="+mj-ea"/>
                <a:cs typeface="+mj-cs"/>
              </a:rPr>
              <a:t>Social </a:t>
            </a:r>
            <a:r>
              <a:rPr lang="en-US" sz="4400" b="1" dirty="0">
                <a:latin typeface="+mj-lt"/>
                <a:ea typeface="+mj-ea"/>
                <a:cs typeface="+mj-cs"/>
              </a:rPr>
              <a:t>Security </a:t>
            </a:r>
            <a:r>
              <a:rPr lang="en-US" sz="4400" b="1" dirty="0" smtClean="0">
                <a:latin typeface="+mj-lt"/>
                <a:ea typeface="+mj-ea"/>
                <a:cs typeface="+mj-cs"/>
              </a:rPr>
              <a:t>Beneficiaries</a:t>
            </a:r>
            <a:endParaRPr lang="en-US" sz="2800" dirty="0">
              <a:solidFill>
                <a:schemeClr val="bg1">
                  <a:alpha val="88000"/>
                </a:schemeClr>
              </a:solidFill>
              <a:ea typeface="Permanent Marker" panose="02000000000000000000" pitchFamily="2" charset="0"/>
            </a:endParaRPr>
          </a:p>
        </p:txBody>
      </p:sp>
      <p:graphicFrame>
        <p:nvGraphicFramePr>
          <p:cNvPr id="9" name="Chart 8"/>
          <p:cNvGraphicFramePr/>
          <p:nvPr>
            <p:extLst>
              <p:ext uri="{D42A27DB-BD31-4B8C-83A1-F6EECF244321}">
                <p14:modId xmlns:p14="http://schemas.microsoft.com/office/powerpoint/2010/main" val="3666707372"/>
              </p:ext>
            </p:extLst>
          </p:nvPr>
        </p:nvGraphicFramePr>
        <p:xfrm>
          <a:off x="1981200" y="1066800"/>
          <a:ext cx="54102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7253739" y="5410200"/>
            <a:ext cx="1890261" cy="369332"/>
          </a:xfrm>
          <a:prstGeom prst="rect">
            <a:avLst/>
          </a:prstGeom>
        </p:spPr>
        <p:txBody>
          <a:bodyPr wrap="none">
            <a:spAutoFit/>
          </a:bodyPr>
          <a:lstStyle/>
          <a:p>
            <a:r>
              <a:rPr lang="en-US" b="1" dirty="0">
                <a:solidFill>
                  <a:srgbClr val="007D7D">
                    <a:alpha val="88000"/>
                  </a:srgbClr>
                </a:solidFill>
                <a:ea typeface="Permanent Marker" panose="02000000000000000000" pitchFamily="2" charset="0"/>
              </a:rPr>
              <a:t>November 2016</a:t>
            </a:r>
          </a:p>
        </p:txBody>
      </p:sp>
    </p:spTree>
    <p:extLst>
      <p:ext uri="{BB962C8B-B14F-4D97-AF65-F5344CB8AC3E}">
        <p14:creationId xmlns:p14="http://schemas.microsoft.com/office/powerpoint/2010/main" val="414377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405735"/>
            <a:ext cx="9144000" cy="461665"/>
          </a:xfrm>
          <a:prstGeom prst="rect">
            <a:avLst/>
          </a:prstGeom>
          <a:solidFill>
            <a:schemeClr val="tx1"/>
          </a:solidFill>
        </p:spPr>
        <p:txBody>
          <a:bodyPr wrap="square" rtlCol="0">
            <a:spAutoFit/>
          </a:bodyPr>
          <a:lstStyle/>
          <a:p>
            <a:pPr algn="ctr"/>
            <a:r>
              <a:rPr lang="en-US" sz="2400" dirty="0" smtClean="0">
                <a:solidFill>
                  <a:schemeClr val="bg1"/>
                </a:solidFill>
              </a:rPr>
              <a:t>mymoney.gov or 1-800-FED-INFO</a:t>
            </a:r>
            <a:endParaRPr lang="en-US" sz="2400" dirty="0">
              <a:solidFill>
                <a:schemeClr val="bg1"/>
              </a:solidFill>
            </a:endParaRPr>
          </a:p>
        </p:txBody>
      </p:sp>
      <p:pic>
        <p:nvPicPr>
          <p:cNvPr id="3" name="Picture 2"/>
          <p:cNvPicPr>
            <a:picLocks noChangeAspect="1"/>
          </p:cNvPicPr>
          <p:nvPr/>
        </p:nvPicPr>
        <p:blipFill rotWithShape="1">
          <a:blip r:embed="rId3"/>
          <a:srcRect l="285" t="204" r="-1" b="391"/>
          <a:stretch/>
        </p:blipFill>
        <p:spPr>
          <a:xfrm>
            <a:off x="0" y="-43578"/>
            <a:ext cx="9144000" cy="5453778"/>
          </a:xfrm>
          <a:prstGeom prst="rect">
            <a:avLst/>
          </a:prstGeom>
        </p:spPr>
      </p:pic>
    </p:spTree>
    <p:extLst>
      <p:ext uri="{BB962C8B-B14F-4D97-AF65-F5344CB8AC3E}">
        <p14:creationId xmlns:p14="http://schemas.microsoft.com/office/powerpoint/2010/main" val="165017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481935"/>
            <a:ext cx="9164877" cy="461665"/>
          </a:xfrm>
          <a:prstGeom prst="rect">
            <a:avLst/>
          </a:prstGeom>
          <a:solidFill>
            <a:schemeClr val="tx1"/>
          </a:solidFill>
          <a:ln>
            <a:solidFill>
              <a:schemeClr val="tx1"/>
            </a:solidFill>
          </a:ln>
        </p:spPr>
        <p:txBody>
          <a:bodyPr wrap="square" rtlCol="0">
            <a:spAutoFit/>
          </a:bodyPr>
          <a:lstStyle/>
          <a:p>
            <a:pPr algn="ctr"/>
            <a:r>
              <a:rPr lang="en-US" sz="2400" dirty="0" smtClean="0">
                <a:solidFill>
                  <a:schemeClr val="bg1"/>
                </a:solidFill>
              </a:rPr>
              <a:t>socialsecurity.gov/estimator</a:t>
            </a:r>
            <a:endParaRPr lang="en-US" sz="2400" dirty="0">
              <a:solidFill>
                <a:schemeClr val="bg1"/>
              </a:solidFill>
            </a:endParaRPr>
          </a:p>
        </p:txBody>
      </p:sp>
      <p:sp>
        <p:nvSpPr>
          <p:cNvPr id="2" name="Title 1"/>
          <p:cNvSpPr>
            <a:spLocks noGrp="1"/>
          </p:cNvSpPr>
          <p:nvPr>
            <p:ph type="title"/>
          </p:nvPr>
        </p:nvSpPr>
        <p:spPr>
          <a:xfrm>
            <a:off x="277138" y="827570"/>
            <a:ext cx="8610600" cy="848830"/>
          </a:xfrm>
        </p:spPr>
        <p:txBody>
          <a:bodyPr>
            <a:normAutofit/>
          </a:bodyPr>
          <a:lstStyle/>
          <a:p>
            <a:r>
              <a:rPr lang="en-US" sz="4000" dirty="0" smtClean="0"/>
              <a:t>Retirement Estimator</a:t>
            </a:r>
            <a:endParaRPr lang="en-US" sz="4000" dirty="0"/>
          </a:p>
        </p:txBody>
      </p:sp>
      <p:sp>
        <p:nvSpPr>
          <p:cNvPr id="3" name="Content Placeholder 2"/>
          <p:cNvSpPr>
            <a:spLocks noGrp="1"/>
          </p:cNvSpPr>
          <p:nvPr>
            <p:ph idx="1"/>
          </p:nvPr>
        </p:nvSpPr>
        <p:spPr>
          <a:xfrm>
            <a:off x="0" y="1522300"/>
            <a:ext cx="9144000" cy="3735500"/>
          </a:xfrm>
        </p:spPr>
        <p:txBody>
          <a:bodyPr>
            <a:noAutofit/>
          </a:bodyPr>
          <a:lstStyle/>
          <a:p>
            <a:pPr lvl="1">
              <a:buFont typeface="Arial" panose="020B0604020202020204" pitchFamily="34" charset="0"/>
              <a:buChar char="•"/>
            </a:pPr>
            <a:r>
              <a:rPr lang="en-US" sz="2400" dirty="0"/>
              <a:t>Gives estimates based on your actual Social Security earnings record</a:t>
            </a:r>
          </a:p>
          <a:p>
            <a:pPr lvl="1">
              <a:buFont typeface="Arial" panose="020B0604020202020204" pitchFamily="34" charset="0"/>
              <a:buChar char="•"/>
            </a:pPr>
            <a:r>
              <a:rPr lang="en-US" sz="2400" dirty="0"/>
              <a:t>You can use the Retirement Estimator if:</a:t>
            </a:r>
          </a:p>
          <a:p>
            <a:pPr lvl="2"/>
            <a:r>
              <a:rPr lang="en-US" sz="2000" dirty="0"/>
              <a:t>You have enough </a:t>
            </a:r>
            <a:r>
              <a:rPr lang="en-US" sz="2000" u="sng" dirty="0">
                <a:hlinkClick r:id="rId3"/>
              </a:rPr>
              <a:t>Social Security credits</a:t>
            </a:r>
            <a:r>
              <a:rPr lang="en-US" sz="2000" dirty="0"/>
              <a:t> at this time to qualify for benefits </a:t>
            </a:r>
            <a:r>
              <a:rPr lang="en-US" sz="2000" b="1" dirty="0"/>
              <a:t>and</a:t>
            </a:r>
            <a:r>
              <a:rPr lang="en-US" sz="2000" dirty="0"/>
              <a:t> </a:t>
            </a:r>
          </a:p>
          <a:p>
            <a:pPr lvl="2"/>
            <a:r>
              <a:rPr lang="en-US" sz="2000" dirty="0"/>
              <a:t>You are </a:t>
            </a:r>
            <a:r>
              <a:rPr lang="en-US" sz="2000" b="1" dirty="0"/>
              <a:t>not</a:t>
            </a:r>
            <a:r>
              <a:rPr lang="en-US" sz="2000" dirty="0"/>
              <a:t>: </a:t>
            </a:r>
          </a:p>
          <a:p>
            <a:pPr lvl="3">
              <a:buFont typeface="Arial" panose="020B0604020202020204" pitchFamily="34" charset="0"/>
              <a:buChar char="•"/>
            </a:pPr>
            <a:r>
              <a:rPr lang="en-US" sz="1800" dirty="0"/>
              <a:t>Currently receiving benefits on your own Social Security record; </a:t>
            </a:r>
          </a:p>
          <a:p>
            <a:pPr lvl="3">
              <a:buFont typeface="Arial" panose="020B0604020202020204" pitchFamily="34" charset="0"/>
              <a:buChar char="•"/>
            </a:pPr>
            <a:r>
              <a:rPr lang="en-US" sz="1800" dirty="0"/>
              <a:t>Waiting for a decision about your application for benefits or Medicare; </a:t>
            </a:r>
          </a:p>
          <a:p>
            <a:pPr lvl="3">
              <a:buFont typeface="Arial" panose="020B0604020202020204" pitchFamily="34" charset="0"/>
              <a:buChar char="•"/>
            </a:pPr>
            <a:r>
              <a:rPr lang="en-US" sz="1800" dirty="0"/>
              <a:t>Age 62 or older and receiving benefits on another Social Security record; </a:t>
            </a:r>
            <a:r>
              <a:rPr lang="en-US" sz="1800" b="1" dirty="0"/>
              <a:t>or </a:t>
            </a:r>
            <a:endParaRPr lang="en-US" sz="1800" dirty="0"/>
          </a:p>
          <a:p>
            <a:pPr lvl="3">
              <a:buFont typeface="Arial" panose="020B0604020202020204" pitchFamily="34" charset="0"/>
              <a:buChar char="•"/>
            </a:pPr>
            <a:r>
              <a:rPr lang="en-US" sz="1800" dirty="0"/>
              <a:t>Eligible for a </a:t>
            </a:r>
            <a:r>
              <a:rPr lang="en-US" sz="1800" u="sng" dirty="0">
                <a:hlinkClick r:id="rId4"/>
              </a:rPr>
              <a:t>Pension Based on Work Not Covered By Social Security</a:t>
            </a:r>
            <a:r>
              <a:rPr lang="en-US" sz="1800" dirty="0" smtClean="0"/>
              <a:t>.</a:t>
            </a:r>
            <a:endParaRPr lang="en-US" sz="1800" dirty="0"/>
          </a:p>
        </p:txBody>
      </p:sp>
    </p:spTree>
    <p:extLst>
      <p:ext uri="{BB962C8B-B14F-4D97-AF65-F5344CB8AC3E}">
        <p14:creationId xmlns:p14="http://schemas.microsoft.com/office/powerpoint/2010/main" val="229667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23250" y="928351"/>
            <a:ext cx="7318376" cy="4391026"/>
          </a:xfrm>
          <a:prstGeom prst="rect">
            <a:avLst/>
          </a:prstGeom>
        </p:spPr>
      </p:pic>
      <p:sp>
        <p:nvSpPr>
          <p:cNvPr id="5" name="Title 1"/>
          <p:cNvSpPr txBox="1">
            <a:spLocks/>
          </p:cNvSpPr>
          <p:nvPr/>
        </p:nvSpPr>
        <p:spPr>
          <a:xfrm>
            <a:off x="76200" y="152400"/>
            <a:ext cx="8610600" cy="848830"/>
          </a:xfrm>
          <a:prstGeom prst="rect">
            <a:avLst/>
          </a:prstGeom>
        </p:spPr>
        <p:txBody>
          <a:bodyP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n-US" sz="4000" dirty="0" smtClean="0"/>
              <a:t>Online Calculators</a:t>
            </a:r>
            <a:endParaRPr lang="en-US" sz="4000" dirty="0"/>
          </a:p>
        </p:txBody>
      </p:sp>
    </p:spTree>
    <p:extLst>
      <p:ext uri="{BB962C8B-B14F-4D97-AF65-F5344CB8AC3E}">
        <p14:creationId xmlns:p14="http://schemas.microsoft.com/office/powerpoint/2010/main" val="357702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23" y="818556"/>
            <a:ext cx="9144000" cy="769441"/>
          </a:xfrm>
          <a:prstGeom prst="rect">
            <a:avLst/>
          </a:prstGeom>
          <a:noFill/>
        </p:spPr>
        <p:txBody>
          <a:bodyPr wrap="square" rtlCol="0">
            <a:spAutoFit/>
          </a:bodyPr>
          <a:lstStyle/>
          <a:p>
            <a:pPr algn="ctr"/>
            <a:r>
              <a:rPr lang="en-US" sz="4400" b="1" dirty="0">
                <a:solidFill>
                  <a:schemeClr val="tx2">
                    <a:lumMod val="75000"/>
                  </a:schemeClr>
                </a:solidFill>
                <a:latin typeface="+mj-lt"/>
              </a:rPr>
              <a:t>Government Pension Offset</a:t>
            </a:r>
          </a:p>
        </p:txBody>
      </p:sp>
      <p:sp>
        <p:nvSpPr>
          <p:cNvPr id="4" name="TextBox 3"/>
          <p:cNvSpPr txBox="1"/>
          <p:nvPr/>
        </p:nvSpPr>
        <p:spPr>
          <a:xfrm>
            <a:off x="152400" y="1672412"/>
            <a:ext cx="5181600" cy="3785652"/>
          </a:xfrm>
          <a:prstGeom prst="rect">
            <a:avLst/>
          </a:prstGeom>
          <a:noFill/>
        </p:spPr>
        <p:txBody>
          <a:bodyPr wrap="square" rtlCol="0">
            <a:spAutoFit/>
          </a:bodyPr>
          <a:lstStyle/>
          <a:p>
            <a:pPr marL="342900" lvl="1" indent="-342900">
              <a:buFont typeface="Arial" panose="020B0604020202020204" pitchFamily="34" charset="0"/>
              <a:buChar char="•"/>
            </a:pPr>
            <a:r>
              <a:rPr lang="en-US" sz="2400" dirty="0"/>
              <a:t>A type of benefit reduction that </a:t>
            </a:r>
            <a:r>
              <a:rPr lang="en-US" sz="2400" dirty="0" smtClean="0"/>
              <a:t>may affect some </a:t>
            </a:r>
            <a:r>
              <a:rPr lang="en-US" sz="2400" dirty="0"/>
              <a:t>spouses and widows or </a:t>
            </a:r>
            <a:r>
              <a:rPr lang="en-US" sz="2400" dirty="0" smtClean="0"/>
              <a:t>widowers</a:t>
            </a:r>
          </a:p>
          <a:p>
            <a:pPr marL="0" lvl="1"/>
            <a:endParaRPr lang="en-US" sz="2400" dirty="0" smtClean="0"/>
          </a:p>
          <a:p>
            <a:pPr marL="342900" lvl="1" indent="-342900">
              <a:buFont typeface="Arial" panose="020B0604020202020204" pitchFamily="34" charset="0"/>
              <a:buChar char="•"/>
            </a:pPr>
            <a:r>
              <a:rPr lang="en-US" sz="2400" dirty="0">
                <a:solidFill>
                  <a:srgbClr val="003366"/>
                </a:solidFill>
              </a:rPr>
              <a:t>If you receive a government pension based on work not covered by Social Security, your SS spouse’s or widow(</a:t>
            </a:r>
            <a:r>
              <a:rPr lang="en-US" sz="2400" dirty="0" err="1">
                <a:solidFill>
                  <a:srgbClr val="003366"/>
                </a:solidFill>
              </a:rPr>
              <a:t>er</a:t>
            </a:r>
            <a:r>
              <a:rPr lang="en-US" sz="2400" dirty="0">
                <a:solidFill>
                  <a:srgbClr val="003366"/>
                </a:solidFill>
              </a:rPr>
              <a:t>)’s benefits may be reduced. </a:t>
            </a:r>
          </a:p>
          <a:p>
            <a:pPr marL="0" lvl="1"/>
            <a:endParaRPr lang="en-US" sz="2400" dirty="0" smtClean="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38800" y="1981200"/>
            <a:ext cx="3238660" cy="3107532"/>
          </a:xfrm>
          <a:prstGeom prst="rect">
            <a:avLst/>
          </a:prstGeom>
          <a:ln w="22225">
            <a:solidFill>
              <a:schemeClr val="tx1"/>
            </a:solidFill>
          </a:ln>
        </p:spPr>
      </p:pic>
      <p:sp>
        <p:nvSpPr>
          <p:cNvPr id="6" name="TextBox 5"/>
          <p:cNvSpPr txBox="1"/>
          <p:nvPr/>
        </p:nvSpPr>
        <p:spPr>
          <a:xfrm>
            <a:off x="0" y="5481935"/>
            <a:ext cx="9144000" cy="461665"/>
          </a:xfrm>
          <a:prstGeom prst="rect">
            <a:avLst/>
          </a:prstGeom>
          <a:solidFill>
            <a:schemeClr val="tx1"/>
          </a:solidFill>
          <a:ln>
            <a:noFill/>
          </a:ln>
        </p:spPr>
        <p:txBody>
          <a:bodyPr wrap="square" rtlCol="0">
            <a:spAutoFit/>
          </a:bodyPr>
          <a:lstStyle/>
          <a:p>
            <a:pPr algn="ctr"/>
            <a:r>
              <a:rPr lang="en-US" sz="2400" dirty="0" smtClean="0">
                <a:solidFill>
                  <a:schemeClr val="bg1"/>
                </a:solidFill>
              </a:rPr>
              <a:t>socialsecurity.gov/</a:t>
            </a:r>
            <a:r>
              <a:rPr lang="en-US" sz="2400" dirty="0" err="1" smtClean="0">
                <a:solidFill>
                  <a:schemeClr val="bg1"/>
                </a:solidFill>
              </a:rPr>
              <a:t>gpo</a:t>
            </a:r>
            <a:endParaRPr lang="en-US" sz="2400" dirty="0">
              <a:solidFill>
                <a:schemeClr val="bg1"/>
              </a:solidFill>
            </a:endParaRPr>
          </a:p>
        </p:txBody>
      </p:sp>
    </p:spTree>
    <p:extLst>
      <p:ext uri="{BB962C8B-B14F-4D97-AF65-F5344CB8AC3E}">
        <p14:creationId xmlns:p14="http://schemas.microsoft.com/office/powerpoint/2010/main" val="79476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23" y="830759"/>
            <a:ext cx="9144000" cy="769441"/>
          </a:xfrm>
          <a:prstGeom prst="rect">
            <a:avLst/>
          </a:prstGeom>
          <a:noFill/>
        </p:spPr>
        <p:txBody>
          <a:bodyPr wrap="square" rtlCol="0">
            <a:spAutoFit/>
          </a:bodyPr>
          <a:lstStyle/>
          <a:p>
            <a:pPr algn="ctr"/>
            <a:r>
              <a:rPr lang="en-US" sz="4400" b="1" dirty="0">
                <a:solidFill>
                  <a:schemeClr val="tx2">
                    <a:lumMod val="75000"/>
                  </a:schemeClr>
                </a:solidFill>
                <a:latin typeface="+mj-lt"/>
              </a:rPr>
              <a:t>Government Pension Offset</a:t>
            </a:r>
          </a:p>
        </p:txBody>
      </p:sp>
      <p:sp>
        <p:nvSpPr>
          <p:cNvPr id="6" name="TextBox 5"/>
          <p:cNvSpPr txBox="1"/>
          <p:nvPr/>
        </p:nvSpPr>
        <p:spPr>
          <a:xfrm>
            <a:off x="0" y="5481935"/>
            <a:ext cx="9144000" cy="461665"/>
          </a:xfrm>
          <a:prstGeom prst="rect">
            <a:avLst/>
          </a:prstGeom>
          <a:solidFill>
            <a:schemeClr val="tx1"/>
          </a:solidFill>
          <a:ln>
            <a:noFill/>
          </a:ln>
        </p:spPr>
        <p:txBody>
          <a:bodyPr wrap="square" rtlCol="0">
            <a:spAutoFit/>
          </a:bodyPr>
          <a:lstStyle/>
          <a:p>
            <a:pPr algn="ctr"/>
            <a:r>
              <a:rPr lang="en-US" sz="2400" dirty="0" smtClean="0">
                <a:solidFill>
                  <a:schemeClr val="bg1"/>
                </a:solidFill>
              </a:rPr>
              <a:t>socialsecurity.gov/</a:t>
            </a:r>
            <a:r>
              <a:rPr lang="en-US" sz="2400" dirty="0" err="1" smtClean="0">
                <a:solidFill>
                  <a:schemeClr val="bg1"/>
                </a:solidFill>
              </a:rPr>
              <a:t>gpo</a:t>
            </a:r>
            <a:endParaRPr lang="en-US" sz="2400" dirty="0">
              <a:solidFill>
                <a:schemeClr val="bg1"/>
              </a:solidFill>
            </a:endParaRPr>
          </a:p>
        </p:txBody>
      </p:sp>
      <p:sp>
        <p:nvSpPr>
          <p:cNvPr id="7" name="TextBox 3"/>
          <p:cNvSpPr txBox="1"/>
          <p:nvPr/>
        </p:nvSpPr>
        <p:spPr>
          <a:xfrm>
            <a:off x="342900" y="1624548"/>
            <a:ext cx="8458200" cy="37856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rgbClr val="003366"/>
                </a:solidFill>
              </a:rPr>
              <a:t>2/3 of amount of non-covered pension will be used to reduce the Social Security spouse’s/widow(</a:t>
            </a:r>
            <a:r>
              <a:rPr lang="en-US" sz="2000" dirty="0" err="1">
                <a:solidFill>
                  <a:srgbClr val="003366"/>
                </a:solidFill>
              </a:rPr>
              <a:t>er</a:t>
            </a:r>
            <a:r>
              <a:rPr lang="en-US" sz="2000" dirty="0">
                <a:solidFill>
                  <a:srgbClr val="003366"/>
                </a:solidFill>
              </a:rPr>
              <a:t>)’s benefits. </a:t>
            </a:r>
          </a:p>
          <a:p>
            <a:endParaRPr lang="en-US" sz="1600" dirty="0">
              <a:solidFill>
                <a:srgbClr val="003366"/>
              </a:solidFill>
            </a:endParaRPr>
          </a:p>
          <a:p>
            <a:r>
              <a:rPr lang="en-US" sz="2000" i="1" u="sng" dirty="0">
                <a:solidFill>
                  <a:srgbClr val="003366"/>
                </a:solidFill>
              </a:rPr>
              <a:t>Examples:</a:t>
            </a:r>
          </a:p>
          <a:p>
            <a:r>
              <a:rPr lang="en-US" sz="2000" dirty="0">
                <a:solidFill>
                  <a:srgbClr val="003366"/>
                </a:solidFill>
              </a:rPr>
              <a:t>$1200 Non-covered Pension</a:t>
            </a:r>
          </a:p>
          <a:p>
            <a:r>
              <a:rPr lang="en-US" sz="2000" dirty="0">
                <a:solidFill>
                  <a:srgbClr val="003366"/>
                </a:solidFill>
              </a:rPr>
              <a:t>2/3 = $800</a:t>
            </a:r>
          </a:p>
          <a:p>
            <a:endParaRPr lang="en-US" sz="2000" dirty="0">
              <a:solidFill>
                <a:srgbClr val="003366"/>
              </a:solidFill>
            </a:endParaRPr>
          </a:p>
          <a:p>
            <a:r>
              <a:rPr lang="en-US" sz="2000" dirty="0">
                <a:solidFill>
                  <a:srgbClr val="003366"/>
                </a:solidFill>
              </a:rPr>
              <a:t>If Social Security spouse’s or widow(</a:t>
            </a:r>
            <a:r>
              <a:rPr lang="en-US" sz="2000" dirty="0" err="1">
                <a:solidFill>
                  <a:srgbClr val="003366"/>
                </a:solidFill>
              </a:rPr>
              <a:t>er</a:t>
            </a:r>
            <a:r>
              <a:rPr lang="en-US" sz="2000" dirty="0">
                <a:solidFill>
                  <a:srgbClr val="003366"/>
                </a:solidFill>
              </a:rPr>
              <a:t>)’s benefit = $</a:t>
            </a:r>
            <a:r>
              <a:rPr lang="en-US" sz="2000" dirty="0" smtClean="0">
                <a:solidFill>
                  <a:srgbClr val="003366"/>
                </a:solidFill>
              </a:rPr>
              <a:t>750, </a:t>
            </a:r>
          </a:p>
          <a:p>
            <a:r>
              <a:rPr lang="en-US" sz="2000" dirty="0" smtClean="0">
                <a:solidFill>
                  <a:srgbClr val="003366"/>
                </a:solidFill>
              </a:rPr>
              <a:t>no </a:t>
            </a:r>
            <a:r>
              <a:rPr lang="en-US" sz="2000" dirty="0">
                <a:solidFill>
                  <a:srgbClr val="003366"/>
                </a:solidFill>
              </a:rPr>
              <a:t>benefit payable due to offset</a:t>
            </a:r>
          </a:p>
          <a:p>
            <a:endParaRPr lang="en-US" sz="2000" dirty="0">
              <a:solidFill>
                <a:srgbClr val="003366"/>
              </a:solidFill>
            </a:endParaRPr>
          </a:p>
          <a:p>
            <a:r>
              <a:rPr lang="en-US" sz="2000" dirty="0">
                <a:solidFill>
                  <a:srgbClr val="003366"/>
                </a:solidFill>
              </a:rPr>
              <a:t>If Social Security spouse’s or widow(</a:t>
            </a:r>
            <a:r>
              <a:rPr lang="en-US" sz="2000" dirty="0" err="1">
                <a:solidFill>
                  <a:srgbClr val="003366"/>
                </a:solidFill>
              </a:rPr>
              <a:t>er</a:t>
            </a:r>
            <a:r>
              <a:rPr lang="en-US" sz="2000" dirty="0">
                <a:solidFill>
                  <a:srgbClr val="003366"/>
                </a:solidFill>
              </a:rPr>
              <a:t>)’s benefit =$1000,</a:t>
            </a:r>
          </a:p>
          <a:p>
            <a:r>
              <a:rPr lang="en-US" sz="2000" dirty="0" smtClean="0">
                <a:solidFill>
                  <a:srgbClr val="003366"/>
                </a:solidFill>
              </a:rPr>
              <a:t>$</a:t>
            </a:r>
            <a:r>
              <a:rPr lang="en-US" sz="2000" dirty="0">
                <a:solidFill>
                  <a:srgbClr val="003366"/>
                </a:solidFill>
              </a:rPr>
              <a:t>200 would be payable after offset</a:t>
            </a:r>
          </a:p>
        </p:txBody>
      </p:sp>
    </p:spTree>
    <p:extLst>
      <p:ext uri="{BB962C8B-B14F-4D97-AF65-F5344CB8AC3E}">
        <p14:creationId xmlns:p14="http://schemas.microsoft.com/office/powerpoint/2010/main" val="360509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9" name="Rectangle 6"/>
          <p:cNvSpPr>
            <a:spLocks noChangeArrowheads="1"/>
          </p:cNvSpPr>
          <p:nvPr/>
        </p:nvSpPr>
        <p:spPr bwMode="auto">
          <a:xfrm>
            <a:off x="0" y="5481935"/>
            <a:ext cx="9144000" cy="461665"/>
          </a:xfrm>
          <a:prstGeom prst="rect">
            <a:avLst/>
          </a:prstGeom>
          <a:solidFill>
            <a:schemeClr val="tx1"/>
          </a:solidFill>
          <a:ln w="9525">
            <a:noFill/>
            <a:miter lim="800000"/>
            <a:headEnd/>
            <a:tailEnd/>
          </a:ln>
        </p:spPr>
        <p:txBody>
          <a:bodyPr wrap="square">
            <a:spAutoFit/>
          </a:bodyPr>
          <a:lstStyle/>
          <a:p>
            <a:pPr algn="ctr">
              <a:buClr>
                <a:srgbClr val="FF0000"/>
              </a:buClr>
              <a:tabLst>
                <a:tab pos="1206500" algn="ctr"/>
                <a:tab pos="4000500" algn="ctr"/>
              </a:tabLst>
            </a:pPr>
            <a:r>
              <a:rPr lang="en-US" sz="2400" dirty="0" smtClean="0">
                <a:solidFill>
                  <a:schemeClr val="bg1"/>
                </a:solidFill>
              </a:rPr>
              <a:t>socialsecurity.gov/planners/retire/wep.html</a:t>
            </a:r>
            <a:r>
              <a:rPr lang="en-US" sz="2400" i="1" dirty="0" smtClean="0">
                <a:solidFill>
                  <a:schemeClr val="bg1"/>
                </a:solidFill>
              </a:rPr>
              <a:t> </a:t>
            </a:r>
            <a:endParaRPr lang="en-US" sz="2400" i="1" dirty="0">
              <a:solidFill>
                <a:schemeClr val="bg1"/>
              </a:solidFill>
            </a:endParaRPr>
          </a:p>
        </p:txBody>
      </p:sp>
      <p:sp>
        <p:nvSpPr>
          <p:cNvPr id="4" name="Rectangle 3"/>
          <p:cNvSpPr/>
          <p:nvPr/>
        </p:nvSpPr>
        <p:spPr>
          <a:xfrm>
            <a:off x="0" y="914400"/>
            <a:ext cx="9144000" cy="646331"/>
          </a:xfrm>
          <a:prstGeom prst="rect">
            <a:avLst/>
          </a:prstGeom>
        </p:spPr>
        <p:txBody>
          <a:bodyPr wrap="square">
            <a:spAutoFit/>
          </a:bodyPr>
          <a:lstStyle/>
          <a:p>
            <a:pPr algn="ctr"/>
            <a:r>
              <a:rPr lang="en-US" sz="3600" b="1" dirty="0" smtClean="0"/>
              <a:t>Windfall Elimination Provision </a:t>
            </a:r>
            <a:r>
              <a:rPr lang="en-US" sz="3600" b="1" dirty="0"/>
              <a:t>(WEP</a:t>
            </a:r>
            <a:r>
              <a:rPr lang="en-US" sz="3600" b="1" dirty="0" smtClean="0"/>
              <a:t>)</a:t>
            </a:r>
            <a:endParaRPr lang="en-US" sz="3600" b="1" dirty="0"/>
          </a:p>
        </p:txBody>
      </p:sp>
      <p:sp>
        <p:nvSpPr>
          <p:cNvPr id="9" name="Text Box 8"/>
          <p:cNvSpPr txBox="1">
            <a:spLocks noChangeArrowheads="1"/>
          </p:cNvSpPr>
          <p:nvPr/>
        </p:nvSpPr>
        <p:spPr bwMode="auto">
          <a:xfrm>
            <a:off x="152400" y="2917210"/>
            <a:ext cx="8839200" cy="2492990"/>
          </a:xfrm>
          <a:prstGeom prst="rect">
            <a:avLst/>
          </a:prstGeom>
          <a:noFill/>
          <a:ln w="9525">
            <a:noFill/>
            <a:miter lim="800000"/>
            <a:headEnd/>
            <a:tailEnd/>
          </a:ln>
        </p:spPr>
        <p:txBody>
          <a:bodyPr>
            <a:spAutoFit/>
          </a:bodyPr>
          <a:lstStyle/>
          <a:p>
            <a:pPr eaLnBrk="1" hangingPunct="1">
              <a:tabLst>
                <a:tab pos="685800" algn="l"/>
                <a:tab pos="1828800" algn="l"/>
              </a:tabLst>
              <a:defRPr/>
            </a:pPr>
            <a:r>
              <a:rPr lang="en-US" sz="2400" dirty="0" smtClean="0">
                <a:solidFill>
                  <a:srgbClr val="002060"/>
                </a:solidFill>
              </a:rPr>
              <a:t>WEP can apply if:</a:t>
            </a:r>
          </a:p>
          <a:p>
            <a:pPr eaLnBrk="1" hangingPunct="1">
              <a:tabLst>
                <a:tab pos="685800" algn="l"/>
                <a:tab pos="1828800" algn="l"/>
              </a:tabLst>
              <a:defRPr/>
            </a:pPr>
            <a:endParaRPr lang="en-US" sz="1200" b="0" dirty="0">
              <a:solidFill>
                <a:srgbClr val="002060"/>
              </a:solidFill>
            </a:endParaRPr>
          </a:p>
          <a:p>
            <a:pPr marL="800100" lvl="1" indent="-342900">
              <a:buFont typeface="Arial" panose="020B0604020202020204" pitchFamily="34" charset="0"/>
              <a:buChar char="•"/>
            </a:pPr>
            <a:r>
              <a:rPr lang="en-US" sz="2400" dirty="0" smtClean="0"/>
              <a:t>You </a:t>
            </a:r>
            <a:r>
              <a:rPr lang="en-US" sz="2400" dirty="0"/>
              <a:t>reached 62 after 1985; or </a:t>
            </a:r>
          </a:p>
          <a:p>
            <a:pPr marL="800100" lvl="1" indent="-342900">
              <a:buFont typeface="Arial" panose="020B0604020202020204" pitchFamily="34" charset="0"/>
              <a:buChar char="•"/>
            </a:pPr>
            <a:r>
              <a:rPr lang="en-US" sz="2400" dirty="0"/>
              <a:t>You became disabled after 1985; and </a:t>
            </a:r>
          </a:p>
          <a:p>
            <a:pPr marL="800100" lvl="1" indent="-342900">
              <a:buFont typeface="Arial" panose="020B0604020202020204" pitchFamily="34" charset="0"/>
              <a:buChar char="•"/>
            </a:pPr>
            <a:r>
              <a:rPr lang="en-US" sz="2400" dirty="0"/>
              <a:t>You first became eligible for a monthly pension based on work where you didn’t pay Social Security taxes after 1985. </a:t>
            </a:r>
          </a:p>
        </p:txBody>
      </p:sp>
      <p:sp>
        <p:nvSpPr>
          <p:cNvPr id="2" name="Rectangle 1"/>
          <p:cNvSpPr/>
          <p:nvPr/>
        </p:nvSpPr>
        <p:spPr>
          <a:xfrm>
            <a:off x="152400" y="1524000"/>
            <a:ext cx="8839200" cy="1200329"/>
          </a:xfrm>
          <a:prstGeom prst="rect">
            <a:avLst/>
          </a:prstGeom>
        </p:spPr>
        <p:txBody>
          <a:bodyPr wrap="square">
            <a:spAutoFit/>
          </a:bodyPr>
          <a:lstStyle/>
          <a:p>
            <a:pPr algn="ctr">
              <a:buClr>
                <a:srgbClr val="FF3300"/>
              </a:buClr>
              <a:buFont typeface="Wingdings" pitchFamily="2" charset="2"/>
              <a:buNone/>
            </a:pPr>
            <a:r>
              <a:rPr lang="en-US" sz="2400" dirty="0">
                <a:solidFill>
                  <a:srgbClr val="002060"/>
                </a:solidFill>
              </a:rPr>
              <a:t>If any part of your pension is based </a:t>
            </a:r>
            <a:r>
              <a:rPr lang="en-US" sz="2400" dirty="0" smtClean="0">
                <a:solidFill>
                  <a:srgbClr val="002060"/>
                </a:solidFill>
              </a:rPr>
              <a:t>on </a:t>
            </a:r>
            <a:r>
              <a:rPr lang="en-US" sz="2400" dirty="0">
                <a:solidFill>
                  <a:srgbClr val="002060"/>
                </a:solidFill>
              </a:rPr>
              <a:t>work not covered by </a:t>
            </a:r>
            <a:r>
              <a:rPr lang="en-US" sz="2400" dirty="0" smtClean="0">
                <a:solidFill>
                  <a:srgbClr val="002060"/>
                </a:solidFill>
              </a:rPr>
              <a:t>Social Security</a:t>
            </a:r>
            <a:r>
              <a:rPr lang="en-US" sz="2400" dirty="0">
                <a:solidFill>
                  <a:srgbClr val="002060"/>
                </a:solidFill>
              </a:rPr>
              <a:t>, you may be affected by the </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Windfall </a:t>
            </a:r>
            <a:r>
              <a:rPr lang="en-US" sz="2400" dirty="0">
                <a:solidFill>
                  <a:srgbClr val="002060"/>
                </a:solidFill>
              </a:rPr>
              <a:t>Elimination Provision.</a:t>
            </a:r>
          </a:p>
        </p:txBody>
      </p:sp>
    </p:spTree>
    <p:extLst>
      <p:ext uri="{BB962C8B-B14F-4D97-AF65-F5344CB8AC3E}">
        <p14:creationId xmlns:p14="http://schemas.microsoft.com/office/powerpoint/2010/main" val="144692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8388FFBEC97244E835E6710D2B87BBC" ma:contentTypeVersion="0" ma:contentTypeDescription="Create a new document." ma:contentTypeScope="" ma:versionID="9f05b459943d3a09917e1cc552a3750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C1D150-B45C-4469-AD4B-55248EA5D732}">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8B10DF7B-3ED0-4A28-94E4-461E1F76C7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A07D156-053D-4831-B32E-3C814154AA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UPP Template</Template>
  <TotalTime>10927</TotalTime>
  <Words>3109</Words>
  <Application>Microsoft Office PowerPoint</Application>
  <PresentationFormat>On-screen Show (4:3)</PresentationFormat>
  <Paragraphs>274</Paragraphs>
  <Slides>18</Slides>
  <Notes>17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18</vt:i4>
      </vt:variant>
    </vt:vector>
  </HeadingPairs>
  <TitlesOfParts>
    <vt:vector size="31" baseType="lpstr">
      <vt:lpstr>Arial</vt:lpstr>
      <vt:lpstr>Calibri</vt:lpstr>
      <vt:lpstr>Courier New</vt:lpstr>
      <vt:lpstr>Georgia</vt:lpstr>
      <vt:lpstr>Helvetica</vt:lpstr>
      <vt:lpstr>Marlett</vt:lpstr>
      <vt:lpstr>Permanent Marker</vt:lpstr>
      <vt:lpstr>Times</vt:lpstr>
      <vt:lpstr>Times New Roman</vt:lpstr>
      <vt:lpstr>Wingdings</vt:lpstr>
      <vt:lpstr>UPP Template</vt:lpstr>
      <vt:lpstr>1_UPP Template</vt:lpstr>
      <vt:lpstr>2_UPP Template</vt:lpstr>
      <vt:lpstr>Social Security:  With You Through Life’s Journey…</vt:lpstr>
      <vt:lpstr>PowerPoint Presentation</vt:lpstr>
      <vt:lpstr>PowerPoint Presentation</vt:lpstr>
      <vt:lpstr>PowerPoint Presentation</vt:lpstr>
      <vt:lpstr>Retirement Estimator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Social Security Administration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889123</dc:creator>
  <cp:lastModifiedBy>William Shackelford</cp:lastModifiedBy>
  <cp:revision>443</cp:revision>
  <cp:lastPrinted>2017-09-25T14:43:02Z</cp:lastPrinted>
  <dcterms:created xsi:type="dcterms:W3CDTF">2016-09-26T18:33:45Z</dcterms:created>
  <dcterms:modified xsi:type="dcterms:W3CDTF">2017-09-25T14:46:19Z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0x01010058388FFBEC97244E835E6710D2B87BBC</vt:lpwstr>
  </property>
  <property fmtid="{D5CDD505-2E9C-101B-9397-08002B2CF9AE}" pid="3" name="_AdHocReviewCycleID">
    <vt:i4>207809593</vt:i4>
  </property>
  <property fmtid="{D5CDD505-2E9C-101B-9397-08002B2CF9AE}" pid="4" name="_NewReviewCycle">
    <vt:lpwstr/>
  </property>
  <property fmtid="{D5CDD505-2E9C-101B-9397-08002B2CF9AE}" pid="5" name="_EmailSubject">
    <vt:lpwstr>Region X Conference</vt:lpwstr>
  </property>
  <property fmtid="{D5CDD505-2E9C-101B-9397-08002B2CF9AE}" pid="6" name="_AuthorEmail">
    <vt:lpwstr>David.Melton@ssa.gov</vt:lpwstr>
  </property>
  <property fmtid="{D5CDD505-2E9C-101B-9397-08002B2CF9AE}" pid="7" name="_AuthorEmailDisplayName">
    <vt:lpwstr>Melton, David</vt:lpwstr>
  </property>
</Properties>
</file>