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5" r:id="rId4"/>
    <p:sldId id="258" r:id="rId5"/>
    <p:sldId id="264" r:id="rId6"/>
    <p:sldId id="267" r:id="rId7"/>
    <p:sldId id="271" r:id="rId8"/>
    <p:sldId id="259" r:id="rId9"/>
    <p:sldId id="268" r:id="rId10"/>
    <p:sldId id="266" r:id="rId11"/>
    <p:sldId id="269" r:id="rId12"/>
    <p:sldId id="272" r:id="rId13"/>
    <p:sldId id="270" r:id="rId14"/>
    <p:sldId id="273" r:id="rId15"/>
    <p:sldId id="275" r:id="rId16"/>
    <p:sldId id="276" r:id="rId17"/>
    <p:sldId id="274" r:id="rId18"/>
    <p:sldId id="277" r:id="rId19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 snapToGrid="0" snapToObjects="1"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E149231-B891-FC43-917C-0C15EEEF7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1502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D1D6134-14B5-BE4F-8909-9278DB4B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501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41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35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704850"/>
            <a:ext cx="46926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84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25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704850"/>
            <a:ext cx="46926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813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704850"/>
            <a:ext cx="46926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855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704850"/>
            <a:ext cx="46926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005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704850"/>
            <a:ext cx="46926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397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704850"/>
            <a:ext cx="46926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93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91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51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3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28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5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704850"/>
            <a:ext cx="46926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84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64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5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23EC-FBE9-F944-A21C-1D24C6307F6F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1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80A1-6BE7-4540-A521-AABAA8BFD413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9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45918"/>
            <a:ext cx="2057400" cy="50802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5918"/>
            <a:ext cx="6019800" cy="50802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834-5D09-9741-812C-24EE37489303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3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077F-1822-9B4D-B466-2AEAFFB9F37D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6CAF-2E10-9443-B2EA-6B605012E3CF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0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1871"/>
            <a:ext cx="8229600" cy="889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50907"/>
            <a:ext cx="4038600" cy="42752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50907"/>
            <a:ext cx="4038600" cy="42752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6A54-87C1-3044-87B6-99540C6F5A49}" type="datetime1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6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547"/>
            <a:ext cx="8229600" cy="87035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7317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2071"/>
            <a:ext cx="4040188" cy="36140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7317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2071"/>
            <a:ext cx="4041775" cy="36140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E03A-F419-8746-AB7D-AF1A1AEE378A}" type="datetime1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8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4B97-2EDC-A045-AE30-91F808D20E6D}" type="datetime1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2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E3BB-3CD5-5F49-B315-16A4FC60C567}" type="datetime1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5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6658"/>
            <a:ext cx="3008313" cy="8311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76658"/>
            <a:ext cx="5111750" cy="49495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07789"/>
            <a:ext cx="3008313" cy="41183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E605-DDB5-FA4F-8254-9ADC92CA5E61}" type="datetime1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2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36579"/>
            <a:ext cx="5486400" cy="36909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FD75-198B-BC42-BEDC-3470232CBD8E}" type="datetime1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7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96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21793"/>
            <a:ext cx="8229600" cy="1029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1096"/>
            <a:ext cx="8229600" cy="4165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6FB5B-CC64-314D-95FD-88B60606DB48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9937" y="6356350"/>
            <a:ext cx="3873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>
                <a:solidFill>
                  <a:srgbClr val="1F497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24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rgbClr val="1F497D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execdir@narfe.or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NARFE Next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Preparing NARFE for its second century</a:t>
            </a:r>
            <a:endParaRPr lang="en-US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239B-2659-499B-A190-8B0674066D66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5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NARFE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what works but embrace change</a:t>
            </a:r>
          </a:p>
          <a:p>
            <a:r>
              <a:rPr lang="en-US" dirty="0" smtClean="0"/>
              <a:t>What will it take to change?</a:t>
            </a:r>
          </a:p>
          <a:p>
            <a:pPr lvl="1"/>
            <a:r>
              <a:rPr lang="en-US" dirty="0" smtClean="0"/>
              <a:t>Shared sense of identity</a:t>
            </a:r>
          </a:p>
          <a:p>
            <a:pPr lvl="1"/>
            <a:r>
              <a:rPr lang="en-US" dirty="0" smtClean="0"/>
              <a:t>Play to the strengths of chapters, federations and national</a:t>
            </a:r>
          </a:p>
          <a:p>
            <a:pPr lvl="1"/>
            <a:r>
              <a:rPr lang="en-US" dirty="0" smtClean="0"/>
              <a:t>Commitment to best practices</a:t>
            </a:r>
          </a:p>
          <a:p>
            <a:pPr lvl="1"/>
            <a:r>
              <a:rPr lang="en-US" dirty="0" smtClean="0"/>
              <a:t>Focus on the future as we celebrate the past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A823-6486-6640-BA44-21AB985E39DC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6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NARFE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power of change</a:t>
            </a:r>
          </a:p>
          <a:p>
            <a:r>
              <a:rPr lang="en-US" dirty="0" smtClean="0"/>
              <a:t>NARFE members are not opposed to change</a:t>
            </a:r>
          </a:p>
          <a:p>
            <a:pPr lvl="1"/>
            <a:r>
              <a:rPr lang="en-US" dirty="0" smtClean="0"/>
              <a:t>There has been no clear path </a:t>
            </a:r>
          </a:p>
          <a:p>
            <a:pPr lvl="1"/>
            <a:r>
              <a:rPr lang="en-US" dirty="0" smtClean="0"/>
              <a:t>It will be a large-scale effort</a:t>
            </a:r>
          </a:p>
          <a:p>
            <a:r>
              <a:rPr lang="en-US" dirty="0" smtClean="0"/>
              <a:t>There is a need for change</a:t>
            </a:r>
          </a:p>
          <a:p>
            <a:pPr lvl="1"/>
            <a:r>
              <a:rPr lang="en-US" dirty="0" smtClean="0"/>
              <a:t>Current situation not sustainable</a:t>
            </a:r>
          </a:p>
          <a:p>
            <a:r>
              <a:rPr lang="en-US" dirty="0" smtClean="0"/>
              <a:t>There is a demand for change</a:t>
            </a:r>
          </a:p>
          <a:p>
            <a:pPr lvl="1"/>
            <a:r>
              <a:rPr lang="en-US" dirty="0" smtClean="0"/>
              <a:t>Hard decisions will have to be made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A823-6486-6640-BA44-21AB985E39DC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3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1794"/>
            <a:ext cx="8229600" cy="2190348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6378"/>
            <a:ext cx="8229600" cy="41897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200" dirty="0">
                <a:solidFill>
                  <a:schemeClr val="tx2"/>
                </a:solidFill>
              </a:rPr>
              <a:t>Change is hard, </a:t>
            </a:r>
            <a:endParaRPr lang="en-US" sz="52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5200" dirty="0" smtClean="0">
                <a:solidFill>
                  <a:schemeClr val="tx2"/>
                </a:solidFill>
              </a:rPr>
              <a:t>but </a:t>
            </a:r>
            <a:r>
              <a:rPr lang="en-US" sz="5200" dirty="0">
                <a:solidFill>
                  <a:schemeClr val="tx2"/>
                </a:solidFill>
              </a:rPr>
              <a:t>necessary. </a:t>
            </a:r>
          </a:p>
          <a:p>
            <a:pPr marL="0" indent="0" algn="ctr">
              <a:buNone/>
            </a:pPr>
            <a:r>
              <a:rPr lang="en-US" sz="5400" dirty="0" smtClean="0"/>
              <a:t> </a:t>
            </a:r>
            <a:r>
              <a:rPr lang="en-US" sz="4800" dirty="0" smtClean="0"/>
              <a:t>Expectations need to be ambitious but realistic.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A823-6486-6640-BA44-21AB985E39DC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3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NARFE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not just a headquarters effort</a:t>
            </a:r>
          </a:p>
          <a:p>
            <a:r>
              <a:rPr lang="en-US" dirty="0" smtClean="0"/>
              <a:t>We are all in this together</a:t>
            </a:r>
          </a:p>
          <a:p>
            <a:r>
              <a:rPr lang="en-US" dirty="0" smtClean="0"/>
              <a:t>I want to hear from you: </a:t>
            </a:r>
            <a:r>
              <a:rPr lang="en-US" dirty="0" smtClean="0">
                <a:hlinkClick r:id="rId3"/>
              </a:rPr>
              <a:t>execdir@narfe.org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A823-6486-6640-BA44-21AB985E39DC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6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1794"/>
            <a:ext cx="8229600" cy="2190348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8736"/>
            <a:ext cx="8229600" cy="38061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/>
              <a:t>what are the </a:t>
            </a:r>
            <a:r>
              <a:rPr lang="en-US" sz="6000" dirty="0" smtClean="0"/>
              <a:t>most </a:t>
            </a:r>
            <a:r>
              <a:rPr lang="en-US" sz="6000" dirty="0"/>
              <a:t>significant problems you are trying to solve over the next twelve months?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A823-6486-6640-BA44-21AB985E39DC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4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1794"/>
            <a:ext cx="8229600" cy="2190348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8736"/>
            <a:ext cx="8229600" cy="38061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/>
              <a:t>what are the </a:t>
            </a:r>
            <a:r>
              <a:rPr lang="en-US" sz="6000" dirty="0" smtClean="0"/>
              <a:t>most </a:t>
            </a:r>
            <a:r>
              <a:rPr lang="en-US" sz="6000" dirty="0"/>
              <a:t>significant needs you are trying to meet over the next two to four years?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A823-6486-6640-BA44-21AB985E39DC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6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1794"/>
            <a:ext cx="8229600" cy="2190348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057" y="1398908"/>
            <a:ext cx="8525021" cy="42422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600" dirty="0"/>
              <a:t>what are the most significant longer-term goals/aspirations you are trying to achieve over the next five years and beyond?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A823-6486-6640-BA44-21AB985E39DC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5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1794"/>
            <a:ext cx="8229600" cy="2190348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768" y="2344341"/>
            <a:ext cx="8229600" cy="25793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>
                <a:solidFill>
                  <a:schemeClr val="tx2"/>
                </a:solidFill>
              </a:rPr>
              <a:t>how can we make NARFE simpler?</a:t>
            </a:r>
            <a:endParaRPr lang="en-US" sz="8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A823-6486-6640-BA44-21AB985E39DC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6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1794"/>
            <a:ext cx="8229600" cy="2190348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768" y="2104894"/>
            <a:ext cx="8229600" cy="353625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>
                <a:solidFill>
                  <a:schemeClr val="tx2"/>
                </a:solidFill>
              </a:rPr>
              <a:t>t</a:t>
            </a:r>
            <a:r>
              <a:rPr lang="en-US" sz="7200" dirty="0" smtClean="0">
                <a:solidFill>
                  <a:schemeClr val="tx2"/>
                </a:solidFill>
              </a:rPr>
              <a:t>hank you!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chemeClr val="tx2"/>
                </a:solidFill>
              </a:rPr>
              <a:t>y</a:t>
            </a:r>
            <a:r>
              <a:rPr lang="en-US" sz="6000" dirty="0" smtClean="0">
                <a:solidFill>
                  <a:schemeClr val="tx2"/>
                </a:solidFill>
              </a:rPr>
              <a:t>ou can contact Jeff at foresightfirst@gmail.com</a:t>
            </a:r>
            <a:endParaRPr lang="en-US" sz="6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A823-6486-6640-BA44-21AB985E39DC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1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NARFE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2021 is NARFE’s centennial year</a:t>
            </a:r>
          </a:p>
          <a:p>
            <a:pPr lvl="1"/>
            <a:r>
              <a:rPr lang="en-US" dirty="0" smtClean="0"/>
              <a:t>A milestone opportunity</a:t>
            </a:r>
          </a:p>
          <a:p>
            <a:pPr lvl="1"/>
            <a:r>
              <a:rPr lang="en-US" dirty="0" smtClean="0"/>
              <a:t>Position NARFE to enter 2</a:t>
            </a:r>
            <a:r>
              <a:rPr lang="en-US" baseline="30000" dirty="0" smtClean="0"/>
              <a:t>nd</a:t>
            </a:r>
            <a:r>
              <a:rPr lang="en-US" dirty="0" smtClean="0"/>
              <a:t> century as strong as it can be</a:t>
            </a:r>
          </a:p>
          <a:p>
            <a:pPr lvl="1"/>
            <a:r>
              <a:rPr lang="en-US" dirty="0" smtClean="0"/>
              <a:t>Must start work 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4319-927F-43D2-B4AF-8E2D4B265F3C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5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NARFE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100-year-old foundation to build upon</a:t>
            </a:r>
          </a:p>
          <a:p>
            <a:pPr lvl="1"/>
            <a:r>
              <a:rPr lang="en-US" dirty="0" smtClean="0"/>
              <a:t>Benefits expertise</a:t>
            </a:r>
          </a:p>
          <a:p>
            <a:pPr lvl="1"/>
            <a:r>
              <a:rPr lang="en-US" dirty="0" smtClean="0"/>
              <a:t>Advocacy</a:t>
            </a:r>
          </a:p>
          <a:p>
            <a:pPr lvl="1"/>
            <a:r>
              <a:rPr lang="en-US" dirty="0" smtClean="0"/>
              <a:t>Communications</a:t>
            </a:r>
          </a:p>
          <a:p>
            <a:pPr lvl="1"/>
            <a:r>
              <a:rPr lang="en-US" dirty="0" smtClean="0"/>
              <a:t>Marketing</a:t>
            </a:r>
          </a:p>
          <a:p>
            <a:r>
              <a:rPr lang="en-US" dirty="0" smtClean="0"/>
              <a:t>We are the go-to resource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DB0CD-3DB8-4B3B-BD73-14B259672BC5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1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NARFE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must NARFE change?</a:t>
            </a:r>
          </a:p>
          <a:p>
            <a:pPr lvl="1"/>
            <a:r>
              <a:rPr lang="en-US" dirty="0" smtClean="0"/>
              <a:t>Relationship model rather than membership model</a:t>
            </a:r>
          </a:p>
          <a:p>
            <a:pPr lvl="1"/>
            <a:r>
              <a:rPr lang="en-US" dirty="0" smtClean="0"/>
              <a:t>Creation of value that meets evolving needs</a:t>
            </a:r>
          </a:p>
          <a:p>
            <a:pPr lvl="1"/>
            <a:r>
              <a:rPr lang="en-US" dirty="0" smtClean="0"/>
              <a:t>Ability to deliver that value</a:t>
            </a:r>
          </a:p>
          <a:p>
            <a:pPr lvl="1"/>
            <a:r>
              <a:rPr lang="en-US" dirty="0" smtClean="0"/>
              <a:t>Must capture that value to ensure NARFE sustainability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A823-6486-6640-BA44-21AB985E39DC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3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NARFE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Simplify, simplify, simplify</a:t>
            </a:r>
          </a:p>
          <a:p>
            <a:r>
              <a:rPr lang="en-US" dirty="0" smtClean="0"/>
              <a:t>Complexity wastes resources</a:t>
            </a:r>
          </a:p>
          <a:p>
            <a:r>
              <a:rPr lang="en-US" dirty="0" smtClean="0"/>
              <a:t>Ways in which NARFE is too complicated</a:t>
            </a:r>
          </a:p>
          <a:p>
            <a:pPr lvl="1"/>
            <a:r>
              <a:rPr lang="en-US" dirty="0" smtClean="0"/>
              <a:t>Dues model</a:t>
            </a:r>
          </a:p>
          <a:p>
            <a:pPr lvl="1"/>
            <a:r>
              <a:rPr lang="en-US" dirty="0" smtClean="0"/>
              <a:t>Web site</a:t>
            </a:r>
          </a:p>
          <a:p>
            <a:pPr lvl="1"/>
            <a:r>
              <a:rPr lang="en-US" dirty="0" smtClean="0"/>
              <a:t>Governance and bylaws</a:t>
            </a:r>
          </a:p>
          <a:p>
            <a:pPr lvl="1"/>
            <a:r>
              <a:rPr lang="en-US" dirty="0" smtClean="0"/>
              <a:t>Database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077F-1822-9B4D-B466-2AEAFFB9F37D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1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NARFE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is already under way</a:t>
            </a:r>
          </a:p>
          <a:p>
            <a:pPr lvl="1"/>
            <a:r>
              <a:rPr lang="en-US" dirty="0" smtClean="0"/>
              <a:t>Professional management</a:t>
            </a:r>
          </a:p>
          <a:p>
            <a:pPr lvl="1"/>
            <a:r>
              <a:rPr lang="en-US" dirty="0" smtClean="0"/>
              <a:t>Bylaws changes</a:t>
            </a:r>
          </a:p>
          <a:p>
            <a:pPr lvl="1"/>
            <a:r>
              <a:rPr lang="en-US" dirty="0" smtClean="0"/>
              <a:t>Federal Benefits Institute</a:t>
            </a:r>
          </a:p>
          <a:p>
            <a:pPr lvl="1"/>
            <a:r>
              <a:rPr lang="en-US" dirty="0" smtClean="0"/>
              <a:t>National conference – FedCon18</a:t>
            </a:r>
          </a:p>
          <a:p>
            <a:pPr lvl="1"/>
            <a:r>
              <a:rPr lang="en-US" dirty="0" smtClean="0"/>
              <a:t>CDLs</a:t>
            </a:r>
          </a:p>
          <a:p>
            <a:pPr lvl="1"/>
            <a:r>
              <a:rPr lang="en-US" dirty="0" smtClean="0"/>
              <a:t>Digital communications</a:t>
            </a:r>
          </a:p>
          <a:p>
            <a:pPr lvl="1"/>
            <a:r>
              <a:rPr lang="en-US" dirty="0" smtClean="0"/>
              <a:t>Business model innovation project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077F-1822-9B4D-B466-2AEAFFB9F37D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4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8725"/>
            <a:ext cx="8229600" cy="13191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NARFE Next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6378"/>
            <a:ext cx="8229600" cy="41897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Second century </a:t>
            </a:r>
            <a:r>
              <a:rPr lang="en-US" sz="4800" dirty="0"/>
              <a:t>e</a:t>
            </a:r>
            <a:r>
              <a:rPr lang="en-US" sz="4800" dirty="0" smtClean="0"/>
              <a:t>xcellence requires . . . </a:t>
            </a:r>
          </a:p>
          <a:p>
            <a:pPr marL="0" indent="0" algn="ctr">
              <a:buNone/>
            </a:pPr>
            <a:r>
              <a:rPr lang="en-US" sz="4800" i="1" dirty="0" smtClean="0"/>
              <a:t>A clear path to Simpler Value: An initiative to determine what NARFE needs to be doing, how it should be done and what needs to happen to get the organization where it wants to be.</a:t>
            </a:r>
            <a:endParaRPr lang="en-US" sz="4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A823-6486-6640-BA44-21AB985E39DC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NARFE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Simpler Value project</a:t>
            </a:r>
          </a:p>
          <a:p>
            <a:pPr lvl="1"/>
            <a:r>
              <a:rPr lang="en-US" dirty="0" smtClean="0"/>
              <a:t>Business model innovation through simplification</a:t>
            </a:r>
          </a:p>
          <a:p>
            <a:pPr lvl="1"/>
            <a:r>
              <a:rPr lang="en-US" dirty="0" smtClean="0"/>
              <a:t>Project will run through September 2018</a:t>
            </a:r>
          </a:p>
          <a:p>
            <a:pPr lvl="1"/>
            <a:r>
              <a:rPr lang="en-US" dirty="0" smtClean="0"/>
              <a:t>Involve a cross-section of the federal community</a:t>
            </a:r>
          </a:p>
          <a:p>
            <a:pPr lvl="1"/>
            <a:r>
              <a:rPr lang="en-US" dirty="0" smtClean="0"/>
              <a:t>Outcome will be recommendations about what NARFE needs to be doing, how it should be done and what needs to happen to get the organization there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A823-6486-6640-BA44-21AB985E39DC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7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NARFE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business model?</a:t>
            </a:r>
          </a:p>
          <a:p>
            <a:pPr lvl="1"/>
            <a:r>
              <a:rPr lang="en-US" dirty="0" smtClean="0"/>
              <a:t>How does NARFE create, deliver and capture value?</a:t>
            </a:r>
          </a:p>
          <a:p>
            <a:pPr lvl="1"/>
            <a:r>
              <a:rPr lang="en-US" dirty="0" smtClean="0"/>
              <a:t>The business of NARFE is not NARFE business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A823-6486-6640-BA44-21AB985E39DC}" type="datetime1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Active and Retired Federal Employees Association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0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RFE HQ Templat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NARFE HQ Template 2.potx</Template>
  <TotalTime>545</TotalTime>
  <Words>636</Words>
  <Application>Microsoft Office PowerPoint</Application>
  <PresentationFormat>On-screen Show (4:3)</PresentationFormat>
  <Paragraphs>164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Arial Black</vt:lpstr>
      <vt:lpstr>Calibri</vt:lpstr>
      <vt:lpstr>NARFE HQ Template 2</vt:lpstr>
      <vt:lpstr>NARFE Next</vt:lpstr>
      <vt:lpstr>NARFE Next</vt:lpstr>
      <vt:lpstr>NARFE Next</vt:lpstr>
      <vt:lpstr>NARFE Next</vt:lpstr>
      <vt:lpstr>NARFE Next</vt:lpstr>
      <vt:lpstr>NARFE Next</vt:lpstr>
      <vt:lpstr>  NARFE Next  </vt:lpstr>
      <vt:lpstr>NARFE Next</vt:lpstr>
      <vt:lpstr>NARFE Next</vt:lpstr>
      <vt:lpstr>NARFE Next</vt:lpstr>
      <vt:lpstr>NARFE Next</vt:lpstr>
      <vt:lpstr>  </vt:lpstr>
      <vt:lpstr>NARFE Next</vt:lpstr>
      <vt:lpstr>  </vt:lpstr>
      <vt:lpstr>  </vt:lpstr>
      <vt:lpstr>  </vt:lpstr>
      <vt:lpstr>  </vt:lpstr>
      <vt:lpstr>  </vt:lpstr>
    </vt:vector>
  </TitlesOfParts>
  <Company>narfe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narfe4</dc:creator>
  <cp:lastModifiedBy>William Shackelford</cp:lastModifiedBy>
  <cp:revision>28</cp:revision>
  <cp:lastPrinted>2017-10-03T12:53:02Z</cp:lastPrinted>
  <dcterms:created xsi:type="dcterms:W3CDTF">2017-06-12T19:00:51Z</dcterms:created>
  <dcterms:modified xsi:type="dcterms:W3CDTF">2017-10-03T12:54:26Z</dcterms:modified>
</cp:coreProperties>
</file>