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 id="2147483671" r:id="rId2"/>
  </p:sldMasterIdLst>
  <p:notesMasterIdLst>
    <p:notesMasterId r:id="rId23"/>
  </p:notesMasterIdLst>
  <p:sldIdLst>
    <p:sldId id="260" r:id="rId3"/>
    <p:sldId id="262" r:id="rId4"/>
    <p:sldId id="295" r:id="rId5"/>
    <p:sldId id="263" r:id="rId6"/>
    <p:sldId id="264" r:id="rId7"/>
    <p:sldId id="300" r:id="rId8"/>
    <p:sldId id="298" r:id="rId9"/>
    <p:sldId id="299" r:id="rId10"/>
    <p:sldId id="302" r:id="rId11"/>
    <p:sldId id="303" r:id="rId12"/>
    <p:sldId id="311" r:id="rId13"/>
    <p:sldId id="297" r:id="rId14"/>
    <p:sldId id="306" r:id="rId15"/>
    <p:sldId id="305" r:id="rId16"/>
    <p:sldId id="304" r:id="rId17"/>
    <p:sldId id="307" r:id="rId18"/>
    <p:sldId id="308" r:id="rId19"/>
    <p:sldId id="309" r:id="rId20"/>
    <p:sldId id="310" r:id="rId21"/>
    <p:sldId id="296" r:id="rId2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5D8C"/>
    <a:srgbClr val="073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showGuides="1">
      <p:cViewPr varScale="1">
        <p:scale>
          <a:sx n="74" d="100"/>
          <a:sy n="74" d="100"/>
        </p:scale>
        <p:origin x="840"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27740FB0-00C3-43FF-8FA1-B36CCED5C3C3}" type="datetimeFigureOut">
              <a:rPr lang="en-US" smtClean="0"/>
              <a:pPr/>
              <a:t>9/22/2017</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861E858E-FC7F-4A5E-A224-2E688F070283}" type="slidenum">
              <a:rPr lang="en-US" smtClean="0"/>
              <a:pPr/>
              <a:t>‹#›</a:t>
            </a:fld>
            <a:endParaRPr lang="en-US"/>
          </a:p>
        </p:txBody>
      </p:sp>
    </p:spTree>
    <p:extLst>
      <p:ext uri="{BB962C8B-B14F-4D97-AF65-F5344CB8AC3E}">
        <p14:creationId xmlns:p14="http://schemas.microsoft.com/office/powerpoint/2010/main" val="708569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61E858E-FC7F-4A5E-A224-2E688F070283}" type="slidenum">
              <a:rPr lang="en-US" smtClean="0"/>
              <a:pPr/>
              <a:t>1</a:t>
            </a:fld>
            <a:endParaRPr lang="en-US"/>
          </a:p>
        </p:txBody>
      </p:sp>
    </p:spTree>
    <p:extLst>
      <p:ext uri="{BB962C8B-B14F-4D97-AF65-F5344CB8AC3E}">
        <p14:creationId xmlns:p14="http://schemas.microsoft.com/office/powerpoint/2010/main" val="3158517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53">
              <a:defRPr sz="2500">
                <a:solidFill>
                  <a:schemeClr val="tx1"/>
                </a:solidFill>
                <a:latin typeface="Times" pitchFamily="18" charset="0"/>
              </a:defRPr>
            </a:lvl1pPr>
            <a:lvl2pPr marL="749989" indent="-286476" defTabSz="931853">
              <a:defRPr sz="2500">
                <a:solidFill>
                  <a:schemeClr val="tx1"/>
                </a:solidFill>
                <a:latin typeface="Times" pitchFamily="18" charset="0"/>
              </a:defRPr>
            </a:lvl2pPr>
            <a:lvl3pPr marL="1155561" indent="-228537" defTabSz="931853">
              <a:defRPr sz="2500">
                <a:solidFill>
                  <a:schemeClr val="tx1"/>
                </a:solidFill>
                <a:latin typeface="Times" pitchFamily="18" charset="0"/>
              </a:defRPr>
            </a:lvl3pPr>
            <a:lvl4pPr marL="1619073" indent="-228537" defTabSz="931853">
              <a:defRPr sz="2500">
                <a:solidFill>
                  <a:schemeClr val="tx1"/>
                </a:solidFill>
                <a:latin typeface="Times" pitchFamily="18" charset="0"/>
              </a:defRPr>
            </a:lvl4pPr>
            <a:lvl5pPr marL="2082586" indent="-228537" defTabSz="931853">
              <a:defRPr sz="2500">
                <a:solidFill>
                  <a:schemeClr val="tx1"/>
                </a:solidFill>
                <a:latin typeface="Times" pitchFamily="18" charset="0"/>
              </a:defRPr>
            </a:lvl5pPr>
            <a:lvl6pPr marL="2546098" indent="-228537" defTabSz="931853" eaLnBrk="0" fontAlgn="base" hangingPunct="0">
              <a:spcBef>
                <a:spcPct val="0"/>
              </a:spcBef>
              <a:spcAft>
                <a:spcPct val="0"/>
              </a:spcAft>
              <a:defRPr sz="2500">
                <a:solidFill>
                  <a:schemeClr val="tx1"/>
                </a:solidFill>
                <a:latin typeface="Times" pitchFamily="18" charset="0"/>
              </a:defRPr>
            </a:lvl6pPr>
            <a:lvl7pPr marL="3009609" indent="-228537" defTabSz="931853" eaLnBrk="0" fontAlgn="base" hangingPunct="0">
              <a:spcBef>
                <a:spcPct val="0"/>
              </a:spcBef>
              <a:spcAft>
                <a:spcPct val="0"/>
              </a:spcAft>
              <a:defRPr sz="2500">
                <a:solidFill>
                  <a:schemeClr val="tx1"/>
                </a:solidFill>
                <a:latin typeface="Times" pitchFamily="18" charset="0"/>
              </a:defRPr>
            </a:lvl7pPr>
            <a:lvl8pPr marL="3473122" indent="-228537" defTabSz="931853" eaLnBrk="0" fontAlgn="base" hangingPunct="0">
              <a:spcBef>
                <a:spcPct val="0"/>
              </a:spcBef>
              <a:spcAft>
                <a:spcPct val="0"/>
              </a:spcAft>
              <a:defRPr sz="2500">
                <a:solidFill>
                  <a:schemeClr val="tx1"/>
                </a:solidFill>
                <a:latin typeface="Times" pitchFamily="18" charset="0"/>
              </a:defRPr>
            </a:lvl8pPr>
            <a:lvl9pPr marL="3936634" indent="-228537" defTabSz="931853" eaLnBrk="0" fontAlgn="base" hangingPunct="0">
              <a:spcBef>
                <a:spcPct val="0"/>
              </a:spcBef>
              <a:spcAft>
                <a:spcPct val="0"/>
              </a:spcAft>
              <a:defRPr sz="2500">
                <a:solidFill>
                  <a:schemeClr val="tx1"/>
                </a:solidFill>
                <a:latin typeface="Times" pitchFamily="18" charset="0"/>
              </a:defRPr>
            </a:lvl9pPr>
          </a:lstStyle>
          <a:p>
            <a:fld id="{3C7243A1-1B07-4F39-A1DC-C78462764008}" type="slidenum">
              <a:rPr lang="en-US" altLang="en-US" sz="1200"/>
              <a:pPr/>
              <a:t>10</a:t>
            </a:fld>
            <a:endParaRPr lang="en-US" alt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800" dirty="0"/>
          </a:p>
          <a:p>
            <a:pPr eaLnBrk="1" hangingPunct="1"/>
            <a:r>
              <a:rPr lang="en-US" altLang="en-US" sz="800" dirty="0"/>
              <a:t>After successful log in, users are at the Main Menu</a:t>
            </a:r>
            <a:r>
              <a:rPr lang="en-US" altLang="en-US" sz="800" dirty="0"/>
              <a:t>.</a:t>
            </a:r>
          </a:p>
          <a:p>
            <a:pPr eaLnBrk="1" hangingPunct="1"/>
            <a:r>
              <a:rPr lang="en-US" altLang="en-US" sz="800" dirty="0"/>
              <a:t>A demo of SOL will be running at my table outside of the </a:t>
            </a:r>
            <a:endParaRPr lang="en-US" altLang="en-US" sz="800" dirty="0"/>
          </a:p>
          <a:p>
            <a:pPr eaLnBrk="1" hangingPunct="1"/>
            <a:endParaRPr lang="en-US" altLang="en-US" sz="800" dirty="0"/>
          </a:p>
          <a:p>
            <a:pPr eaLnBrk="1" hangingPunct="1"/>
            <a:r>
              <a:rPr lang="en-US" altLang="en-US" sz="800" dirty="0"/>
              <a:t>From the main page, users can navigate to every process that’s available within SOL. </a:t>
            </a:r>
          </a:p>
          <a:p>
            <a:pPr eaLnBrk="1" hangingPunct="1"/>
            <a:r>
              <a:rPr lang="en-US" altLang="en-US" sz="800" dirty="0"/>
              <a:t>All changes that are made must be confirmed or it won’t be processed. For instance, to change an address, the user has to enter new address and press enter before the next page (verify changes) comes up.  The user has to accept/verify the change before the last page – the confirmation page – comes up.  </a:t>
            </a:r>
          </a:p>
          <a:p>
            <a:pPr eaLnBrk="1" hangingPunct="1"/>
            <a:endParaRPr lang="en-US" altLang="en-US" sz="800" dirty="0"/>
          </a:p>
          <a:p>
            <a:pPr eaLnBrk="1" hangingPunct="1"/>
            <a:r>
              <a:rPr lang="en-US" altLang="en-US" sz="800" dirty="0"/>
              <a:t>The site is easy to navigate.  No matter where the user is, he can go back to the main page by selecting the “main page” button in the top right. </a:t>
            </a:r>
          </a:p>
          <a:p>
            <a:pPr eaLnBrk="1" hangingPunct="1"/>
            <a:endParaRPr lang="en-US" altLang="en-US" sz="800" dirty="0"/>
          </a:p>
          <a:p>
            <a:pPr eaLnBrk="1" hangingPunct="1"/>
            <a:r>
              <a:rPr lang="en-US" altLang="en-US" sz="800" dirty="0"/>
              <a:t>Note the welcome information at the top – date and time of last logon.  Another way to alert users of account access. The information at the top includes information regarding the last date and time of the month in which changes/updates can be made for whatever payment OPM is working on. This information is obtained from what OPM used to refer to as the “Cutoff schedule”.</a:t>
            </a:r>
          </a:p>
          <a:p>
            <a:pPr eaLnBrk="1" hangingPunct="1"/>
            <a:endParaRPr lang="en-US" altLang="en-US" sz="800" dirty="0"/>
          </a:p>
          <a:p>
            <a:pPr eaLnBrk="1" hangingPunct="1"/>
            <a:r>
              <a:rPr lang="en-US" altLang="en-US" sz="800" dirty="0"/>
              <a:t>Main menu options, such as view your annuity statement or change your mailing address, are on the left side.  </a:t>
            </a:r>
          </a:p>
          <a:p>
            <a:pPr eaLnBrk="1" hangingPunct="1"/>
            <a:endParaRPr lang="en-US" altLang="en-US" sz="800" dirty="0"/>
          </a:p>
          <a:p>
            <a:pPr eaLnBrk="1" hangingPunct="1"/>
            <a:r>
              <a:rPr lang="en-US" altLang="en-US" sz="800" dirty="0"/>
              <a:t>Miscellaneous actions, such as update email address and view history of online transactions are here.  </a:t>
            </a:r>
          </a:p>
          <a:p>
            <a:pPr eaLnBrk="1" hangingPunct="1"/>
            <a:endParaRPr lang="en-US" altLang="en-US" sz="800" dirty="0"/>
          </a:p>
          <a:p>
            <a:pPr eaLnBrk="1" hangingPunct="1"/>
            <a:r>
              <a:rPr lang="en-US" altLang="en-US" sz="800" dirty="0"/>
              <a:t>Nothing can be changed or updated without the user acknowledging the “confirmation” page. If the user does not accept the changes/updates, it will not be processed. To confirm changes/updates, the user can view the transactions in the “View History” link under miscellaneous.</a:t>
            </a:r>
          </a:p>
          <a:p>
            <a:pPr eaLnBrk="1" hangingPunct="1"/>
            <a:endParaRPr lang="en-US" altLang="en-US" sz="800" dirty="0"/>
          </a:p>
          <a:p>
            <a:pPr eaLnBrk="1" hangingPunct="1"/>
            <a:r>
              <a:rPr lang="en-US" altLang="en-US" sz="800" dirty="0"/>
              <a:t>Updates that are made to the account are not processed in “real time”, the updates are processed in our overnight cycle, which is usually each business night. Overnight cycle processes are not updated over the weekends. For instance, if a change is made after 3 pm on a Friday, it will be processed on during the overnight cycle on Monday night.</a:t>
            </a:r>
          </a:p>
          <a:p>
            <a:pPr eaLnBrk="1" hangingPunct="1"/>
            <a:endParaRPr lang="en-US" altLang="en-US" sz="800" dirty="0"/>
          </a:p>
          <a:p>
            <a:pPr eaLnBrk="1" hangingPunct="1"/>
            <a:r>
              <a:rPr lang="en-US" altLang="en-US" sz="800" dirty="0"/>
              <a:t>Along the right side are useful links, such as health insurance information, tax withholding calculator and link to Social Security.  Clicking on these links will take the user outside of the Services Online website.  Users will NOT be logged out of SOL</a:t>
            </a:r>
          </a:p>
          <a:p>
            <a:endParaRPr lang="en-US" altLang="en-US" sz="800" dirty="0"/>
          </a:p>
          <a:p>
            <a:r>
              <a:rPr lang="en-US" altLang="en-US" sz="800" dirty="0"/>
              <a:t>______</a:t>
            </a:r>
          </a:p>
        </p:txBody>
      </p:sp>
    </p:spTree>
    <p:extLst>
      <p:ext uri="{BB962C8B-B14F-4D97-AF65-F5344CB8AC3E}">
        <p14:creationId xmlns:p14="http://schemas.microsoft.com/office/powerpoint/2010/main" val="22955772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We’ve made getting to SOL easy.  </a:t>
            </a:r>
          </a:p>
          <a:p>
            <a:endParaRPr lang="en-US" altLang="en-US" dirty="0" smtClean="0"/>
          </a:p>
          <a:p>
            <a:r>
              <a:rPr lang="en-US" altLang="en-US" dirty="0" smtClean="0"/>
              <a:t>Users can access from the OPM main website (www.opm.gov).  Go to the Retirement page by selecting Retirees and Families.  At the Retirement page, click on Services </a:t>
            </a:r>
            <a:r>
              <a:rPr lang="en-US" altLang="en-US" dirty="0" err="1" smtClean="0"/>
              <a:t>OnLine</a:t>
            </a:r>
            <a:r>
              <a:rPr lang="en-US" altLang="en-US" dirty="0" smtClean="0"/>
              <a:t>.</a:t>
            </a:r>
          </a:p>
          <a:p>
            <a:endParaRPr lang="en-US" altLang="en-US" dirty="0" smtClean="0"/>
          </a:p>
          <a:p>
            <a:r>
              <a:rPr lang="en-US" altLang="en-US" dirty="0" smtClean="0"/>
              <a:t>Or, users can access directly at https://www.servicesonline.opm.gov/.  Remember to use https – the “s” indicates it’s a secure site.  </a:t>
            </a:r>
          </a:p>
          <a:p>
            <a:endParaRPr lang="en-US" altLang="en-US" dirty="0" smtClean="0"/>
          </a:p>
          <a:p>
            <a:r>
              <a:rPr lang="en-US" altLang="en-US" dirty="0" smtClean="0"/>
              <a:t>Desktop and mobile devices can be used, however mobile devices may not have all of the functionality.</a:t>
            </a:r>
          </a:p>
          <a:p>
            <a:endParaRPr lang="en-US" altLang="en-US" dirty="0" smtClean="0"/>
          </a:p>
        </p:txBody>
      </p:sp>
    </p:spTree>
    <p:extLst>
      <p:ext uri="{BB962C8B-B14F-4D97-AF65-F5344CB8AC3E}">
        <p14:creationId xmlns:p14="http://schemas.microsoft.com/office/powerpoint/2010/main" val="936217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We’ve made getting to SOL easy.  </a:t>
            </a:r>
          </a:p>
          <a:p>
            <a:endParaRPr lang="en-US" altLang="en-US" smtClean="0"/>
          </a:p>
          <a:p>
            <a:r>
              <a:rPr lang="en-US" altLang="en-US" smtClean="0"/>
              <a:t>Users can access from the OPM main website (www.opm.gov).  Go to the Retirement page by selecting Retirees and Families.  At the Retirement page, click on Services OnLine.</a:t>
            </a:r>
          </a:p>
          <a:p>
            <a:endParaRPr lang="en-US" altLang="en-US" smtClean="0"/>
          </a:p>
          <a:p>
            <a:r>
              <a:rPr lang="en-US" altLang="en-US" smtClean="0"/>
              <a:t>Or, users can access directly at https://www.servicesonline.opm.gov/.  Remember to use https – the “s” indicates it’s a secure site.  </a:t>
            </a:r>
          </a:p>
          <a:p>
            <a:endParaRPr lang="en-US" altLang="en-US" smtClean="0"/>
          </a:p>
          <a:p>
            <a:r>
              <a:rPr lang="en-US" altLang="en-US" smtClean="0"/>
              <a:t>Desktop and mobile devices can be used, however mobile devices may not have all of the functionality.</a:t>
            </a:r>
          </a:p>
          <a:p>
            <a:endParaRPr lang="en-US" altLang="en-US" smtClean="0"/>
          </a:p>
        </p:txBody>
      </p:sp>
    </p:spTree>
    <p:extLst>
      <p:ext uri="{BB962C8B-B14F-4D97-AF65-F5344CB8AC3E}">
        <p14:creationId xmlns:p14="http://schemas.microsoft.com/office/powerpoint/2010/main" val="689077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We’ve made getting to SOL easy.  </a:t>
            </a:r>
          </a:p>
          <a:p>
            <a:endParaRPr lang="en-US" altLang="en-US" smtClean="0"/>
          </a:p>
          <a:p>
            <a:r>
              <a:rPr lang="en-US" altLang="en-US" smtClean="0"/>
              <a:t>Users can access from the OPM main website (www.opm.gov).  Go to the Retirement page by selecting Retirees and Families.  At the Retirement page, click on Services OnLine.</a:t>
            </a:r>
          </a:p>
          <a:p>
            <a:endParaRPr lang="en-US" altLang="en-US" smtClean="0"/>
          </a:p>
          <a:p>
            <a:r>
              <a:rPr lang="en-US" altLang="en-US" smtClean="0"/>
              <a:t>Or, users can access directly at https://www.servicesonline.opm.gov/.  Remember to use https – the “s” indicates it’s a secure site.  </a:t>
            </a:r>
          </a:p>
          <a:p>
            <a:endParaRPr lang="en-US" altLang="en-US" smtClean="0"/>
          </a:p>
          <a:p>
            <a:r>
              <a:rPr lang="en-US" altLang="en-US" smtClean="0"/>
              <a:t>Desktop and mobile devices can be used, however mobile devices may not have all of the functionality.</a:t>
            </a:r>
          </a:p>
          <a:p>
            <a:endParaRPr lang="en-US" altLang="en-US" smtClean="0"/>
          </a:p>
        </p:txBody>
      </p:sp>
    </p:spTree>
    <p:extLst>
      <p:ext uri="{BB962C8B-B14F-4D97-AF65-F5344CB8AC3E}">
        <p14:creationId xmlns:p14="http://schemas.microsoft.com/office/powerpoint/2010/main" val="2060235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679" indent="-176679">
              <a:buFont typeface="Arial" panose="020B0604020202020204" pitchFamily="34" charset="0"/>
              <a:buChar char="•"/>
            </a:pPr>
            <a:r>
              <a:rPr lang="en-US" altLang="en-US" dirty="0" smtClean="0"/>
              <a:t>Available</a:t>
            </a:r>
            <a:r>
              <a:rPr lang="en-US" altLang="en-US" baseline="0" dirty="0" smtClean="0"/>
              <a:t> at opm.gov, under Retirement heading</a:t>
            </a:r>
            <a:endParaRPr lang="en-US" altLang="en-US" dirty="0" smtClean="0"/>
          </a:p>
          <a:p>
            <a:pPr marL="176679" indent="-176679">
              <a:buFont typeface="Arial" panose="020B0604020202020204" pitchFamily="34" charset="0"/>
              <a:buChar char="•"/>
            </a:pPr>
            <a:r>
              <a:rPr lang="en-US" altLang="en-US" dirty="0" smtClean="0"/>
              <a:t>Also</a:t>
            </a:r>
            <a:r>
              <a:rPr lang="en-US" altLang="en-US" baseline="0" dirty="0" smtClean="0"/>
              <a:t> under Retirement heading:</a:t>
            </a:r>
          </a:p>
          <a:p>
            <a:pPr marL="647824" lvl="1" indent="-176679">
              <a:buFont typeface="Arial" panose="020B0604020202020204" pitchFamily="34" charset="0"/>
              <a:buChar char="•"/>
            </a:pPr>
            <a:r>
              <a:rPr lang="en-US" altLang="en-US" baseline="0" dirty="0" smtClean="0"/>
              <a:t>CSRS Info</a:t>
            </a:r>
          </a:p>
          <a:p>
            <a:pPr marL="647824" lvl="1" indent="-176679">
              <a:buFont typeface="Arial" panose="020B0604020202020204" pitchFamily="34" charset="0"/>
              <a:buChar char="•"/>
            </a:pPr>
            <a:r>
              <a:rPr lang="en-US" altLang="en-US" baseline="0" dirty="0" smtClean="0"/>
              <a:t>FERS Info</a:t>
            </a:r>
          </a:p>
          <a:p>
            <a:pPr marL="647824" lvl="1" indent="-176679">
              <a:buFont typeface="Arial" panose="020B0604020202020204" pitchFamily="34" charset="0"/>
              <a:buChar char="•"/>
            </a:pPr>
            <a:r>
              <a:rPr lang="en-US" altLang="en-US" baseline="0" dirty="0" smtClean="0"/>
              <a:t>Phased Retirement</a:t>
            </a:r>
          </a:p>
          <a:p>
            <a:pPr marL="647824" lvl="1" indent="-176679">
              <a:buFont typeface="Arial" panose="020B0604020202020204" pitchFamily="34" charset="0"/>
              <a:buChar char="•"/>
            </a:pPr>
            <a:r>
              <a:rPr lang="en-US" altLang="en-US" baseline="0" dirty="0" smtClean="0"/>
              <a:t>Special Notices</a:t>
            </a:r>
          </a:p>
          <a:p>
            <a:pPr marL="647824" lvl="1" indent="-176679">
              <a:buFont typeface="Arial" panose="020B0604020202020204" pitchFamily="34" charset="0"/>
              <a:buChar char="•"/>
            </a:pPr>
            <a:r>
              <a:rPr lang="en-US" altLang="en-US" baseline="0" dirty="0" smtClean="0"/>
              <a:t>Calculators</a:t>
            </a:r>
          </a:p>
          <a:p>
            <a:pPr marL="647824" lvl="1" indent="-176679">
              <a:buFont typeface="Arial" panose="020B0604020202020204" pitchFamily="34" charset="0"/>
              <a:buChar char="•"/>
            </a:pPr>
            <a:r>
              <a:rPr lang="en-US" altLang="en-US" baseline="0" dirty="0" smtClean="0"/>
              <a:t>Publications and Forms</a:t>
            </a:r>
          </a:p>
          <a:p>
            <a:pPr marL="647824" lvl="1" indent="-176679">
              <a:buFont typeface="Arial" panose="020B0604020202020204" pitchFamily="34" charset="0"/>
              <a:buChar char="•"/>
            </a:pPr>
            <a:r>
              <a:rPr lang="en-US" altLang="en-US" baseline="0" dirty="0" smtClean="0"/>
              <a:t>Retirement FAQs</a:t>
            </a:r>
          </a:p>
          <a:p>
            <a:pPr marL="647824" lvl="1" indent="-176679">
              <a:buFont typeface="Arial" panose="020B0604020202020204" pitchFamily="34" charset="0"/>
              <a:buChar char="•"/>
            </a:pPr>
            <a:r>
              <a:rPr lang="en-US" altLang="en-US" baseline="0" dirty="0" smtClean="0"/>
              <a:t>Contact Info</a:t>
            </a:r>
          </a:p>
          <a:p>
            <a:pPr marL="176679" indent="-176679">
              <a:buFont typeface="Arial" panose="020B0604020202020204" pitchFamily="34" charset="0"/>
              <a:buChar char="•"/>
            </a:pPr>
            <a:r>
              <a:rPr lang="en-US" altLang="en-US" baseline="0" dirty="0" smtClean="0"/>
              <a:t>Also many good resources under Insurance</a:t>
            </a:r>
          </a:p>
          <a:p>
            <a:pPr marL="176679" indent="-176679">
              <a:buFont typeface="Arial" panose="020B0604020202020204" pitchFamily="34" charset="0"/>
              <a:buChar char="•"/>
            </a:pPr>
            <a:endParaRPr lang="en-US" altLang="en-US" dirty="0" smtClean="0"/>
          </a:p>
          <a:p>
            <a:endParaRPr lang="en-US" altLang="en-US" dirty="0" smtClean="0"/>
          </a:p>
          <a:p>
            <a:r>
              <a:rPr lang="en-US" altLang="en-US" dirty="0" smtClean="0"/>
              <a:t>Users can access from the OPM main website (www.opm.gov).  Go to the Retirement page by selecting Retirees and Families.  At the Retirement page, click on Services </a:t>
            </a:r>
            <a:r>
              <a:rPr lang="en-US" altLang="en-US" dirty="0" err="1" smtClean="0"/>
              <a:t>OnLine</a:t>
            </a:r>
            <a:r>
              <a:rPr lang="en-US" altLang="en-US" dirty="0" smtClean="0"/>
              <a:t>.</a:t>
            </a:r>
          </a:p>
          <a:p>
            <a:endParaRPr lang="en-US" altLang="en-US" dirty="0" smtClean="0"/>
          </a:p>
          <a:p>
            <a:r>
              <a:rPr lang="en-US" altLang="en-US" dirty="0" smtClean="0"/>
              <a:t>Or, users can access directly at https://www.servicesonline.opm.gov/.  Remember to use https – the “s” indicates it’s a secure site.  </a:t>
            </a:r>
          </a:p>
          <a:p>
            <a:endParaRPr lang="en-US" altLang="en-US" dirty="0" smtClean="0"/>
          </a:p>
          <a:p>
            <a:r>
              <a:rPr lang="en-US" altLang="en-US" dirty="0" smtClean="0"/>
              <a:t>Desktop and mobile devices can be used, however mobile devices may not have all of the functionality.</a:t>
            </a:r>
          </a:p>
          <a:p>
            <a:endParaRPr lang="en-US" altLang="en-US" dirty="0" smtClean="0"/>
          </a:p>
        </p:txBody>
      </p:sp>
    </p:spTree>
    <p:extLst>
      <p:ext uri="{BB962C8B-B14F-4D97-AF65-F5344CB8AC3E}">
        <p14:creationId xmlns:p14="http://schemas.microsoft.com/office/powerpoint/2010/main" val="3151916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Access from the OPM main website (www.opm.gov).  Go to the Retirement page by selecting Retirement at top</a:t>
            </a:r>
          </a:p>
          <a:p>
            <a:r>
              <a:rPr lang="en-US" altLang="en-US" dirty="0" smtClean="0"/>
              <a:t>Then select “Resources for:</a:t>
            </a:r>
            <a:r>
              <a:rPr lang="en-US" altLang="en-US" baseline="0" dirty="0" smtClean="0"/>
              <a:t> Retirees or Family Members</a:t>
            </a:r>
            <a:endParaRPr lang="en-US" altLang="en-US" dirty="0" smtClean="0"/>
          </a:p>
          <a:p>
            <a:endParaRPr lang="en-US" altLang="en-US" dirty="0" smtClean="0"/>
          </a:p>
          <a:p>
            <a:r>
              <a:rPr lang="en-US" altLang="en-US" dirty="0" smtClean="0"/>
              <a:t>Or, users can access directly at https://www.servicesonline.opm.gov/.  Remember to use https – the “s” indicates it’s a secure site.  </a:t>
            </a:r>
          </a:p>
          <a:p>
            <a:endParaRPr lang="en-US" altLang="en-US" dirty="0" smtClean="0"/>
          </a:p>
          <a:p>
            <a:r>
              <a:rPr lang="en-US" altLang="en-US" dirty="0" smtClean="0"/>
              <a:t>Desktop and mobile devices can be used, however mobile devices may not have all of the functionality.</a:t>
            </a:r>
          </a:p>
          <a:p>
            <a:endParaRPr lang="en-US" altLang="en-US" dirty="0" smtClean="0"/>
          </a:p>
        </p:txBody>
      </p:sp>
    </p:spTree>
    <p:extLst>
      <p:ext uri="{BB962C8B-B14F-4D97-AF65-F5344CB8AC3E}">
        <p14:creationId xmlns:p14="http://schemas.microsoft.com/office/powerpoint/2010/main" val="23052535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679" indent="-176679">
              <a:buFont typeface="Arial" panose="020B0604020202020204" pitchFamily="34" charset="0"/>
              <a:buChar char="•"/>
            </a:pPr>
            <a:r>
              <a:rPr lang="en-US" altLang="en-US" dirty="0" smtClean="0"/>
              <a:t>No enrollment could be effective prior</a:t>
            </a:r>
            <a:r>
              <a:rPr lang="en-US" altLang="en-US" baseline="0" dirty="0" smtClean="0"/>
              <a:t> to 1/1/2016</a:t>
            </a:r>
          </a:p>
          <a:p>
            <a:pPr marL="176679" indent="-176679">
              <a:buFont typeface="Arial" panose="020B0604020202020204" pitchFamily="34" charset="0"/>
              <a:buChar char="•"/>
            </a:pPr>
            <a:r>
              <a:rPr lang="en-US" altLang="en-US" baseline="0" dirty="0" smtClean="0"/>
              <a:t>Annuitants can decrease their coverage at any time, meaning Self and Family can change to Self Plus One or Self Only and Self Plus One can change to Self Only</a:t>
            </a:r>
          </a:p>
          <a:p>
            <a:pPr marL="176679" indent="-176679">
              <a:buFont typeface="Arial" panose="020B0604020202020204" pitchFamily="34" charset="0"/>
              <a:buChar char="•"/>
            </a:pPr>
            <a:endParaRPr lang="en-US" altLang="en-US" dirty="0" smtClean="0"/>
          </a:p>
        </p:txBody>
      </p:sp>
    </p:spTree>
    <p:extLst>
      <p:ext uri="{BB962C8B-B14F-4D97-AF65-F5344CB8AC3E}">
        <p14:creationId xmlns:p14="http://schemas.microsoft.com/office/powerpoint/2010/main" val="2232417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679" indent="-176679">
              <a:buFont typeface="Arial" panose="020B0604020202020204" pitchFamily="34" charset="0"/>
              <a:buChar char="•"/>
            </a:pPr>
            <a:r>
              <a:rPr lang="en-US" altLang="en-US" dirty="0" smtClean="0"/>
              <a:t>Qualified Life Even as</a:t>
            </a:r>
            <a:r>
              <a:rPr lang="en-US" altLang="en-US" baseline="0" dirty="0" smtClean="0"/>
              <a:t> listed on OPM 2809</a:t>
            </a:r>
          </a:p>
          <a:p>
            <a:pPr marL="176679" indent="-176679">
              <a:buFont typeface="Arial" panose="020B0604020202020204" pitchFamily="34" charset="0"/>
              <a:buChar char="•"/>
            </a:pPr>
            <a:r>
              <a:rPr lang="en-US" altLang="en-US" baseline="0" dirty="0" smtClean="0"/>
              <a:t>QLE must be appropriate for the requested change, for example an annuitant enrolled in Self Only who gets married can elect Self Plus One or Self and Family</a:t>
            </a:r>
          </a:p>
          <a:p>
            <a:pPr marL="176679" indent="-176679">
              <a:buFont typeface="Arial" panose="020B0604020202020204" pitchFamily="34" charset="0"/>
              <a:buChar char="•"/>
            </a:pPr>
            <a:r>
              <a:rPr lang="en-US" altLang="en-US" baseline="0" dirty="0" smtClean="0"/>
              <a:t>The eligible family member designated is listed on the OPM 2809</a:t>
            </a:r>
          </a:p>
          <a:p>
            <a:pPr marL="176679" indent="-176679">
              <a:buFont typeface="Arial" panose="020B0604020202020204" pitchFamily="34" charset="0"/>
              <a:buChar char="•"/>
            </a:pPr>
            <a:r>
              <a:rPr lang="en-US" altLang="en-US" baseline="0" dirty="0" smtClean="0"/>
              <a:t>A child disabled prior to age 26 who is over 26 can also be covered</a:t>
            </a:r>
          </a:p>
          <a:p>
            <a:pPr marL="176679" indent="-176679">
              <a:buFont typeface="Arial" panose="020B0604020202020204" pitchFamily="34" charset="0"/>
              <a:buChar char="•"/>
            </a:pPr>
            <a:r>
              <a:rPr lang="en-US" altLang="en-US" baseline="0" dirty="0" smtClean="0"/>
              <a:t>To change the designated family member under a QLE, it must be appropriate to the request, for example, if the designated child turns 26, the spouse could be designated  </a:t>
            </a:r>
            <a:endParaRPr lang="en-US" altLang="en-US" dirty="0" smtClean="0"/>
          </a:p>
        </p:txBody>
      </p:sp>
    </p:spTree>
    <p:extLst>
      <p:ext uri="{BB962C8B-B14F-4D97-AF65-F5344CB8AC3E}">
        <p14:creationId xmlns:p14="http://schemas.microsoft.com/office/powerpoint/2010/main" val="11181201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679" indent="-176679">
              <a:buFont typeface="Arial" panose="020B0604020202020204" pitchFamily="34" charset="0"/>
              <a:buChar char="•"/>
            </a:pPr>
            <a:r>
              <a:rPr lang="en-US" altLang="en-US" dirty="0" smtClean="0"/>
              <a:t>If</a:t>
            </a:r>
            <a:r>
              <a:rPr lang="en-US" altLang="en-US" baseline="0" dirty="0" smtClean="0"/>
              <a:t> the annuitant has more than 1 eligible family member that needs coverage, Self + 1 wouldn’t be appropriate</a:t>
            </a:r>
          </a:p>
          <a:p>
            <a:pPr marL="176679" indent="-176679">
              <a:buFont typeface="Arial" panose="020B0604020202020204" pitchFamily="34" charset="0"/>
              <a:buChar char="•"/>
            </a:pPr>
            <a:r>
              <a:rPr lang="en-US" altLang="en-US" baseline="0" dirty="0" smtClean="0"/>
              <a:t>If the annuitant has a court order requiring them to cover a child, that child would be the only family member eligible to be covered by Self + 1</a:t>
            </a:r>
          </a:p>
          <a:p>
            <a:pPr marL="176679" indent="-176679">
              <a:buFont typeface="Arial" panose="020B0604020202020204" pitchFamily="34" charset="0"/>
              <a:buChar char="•"/>
            </a:pPr>
            <a:r>
              <a:rPr lang="en-US" altLang="en-US" baseline="0" dirty="0" smtClean="0"/>
              <a:t>If the annuitant is covering a child rather than the spouse and dies, the spouse may be eligible for a survivor annuity, but could not keep the FEHB enrollment</a:t>
            </a:r>
          </a:p>
          <a:p>
            <a:pPr marL="176679" indent="-176679">
              <a:buFont typeface="Arial" panose="020B0604020202020204" pitchFamily="34" charset="0"/>
              <a:buChar char="•"/>
            </a:pPr>
            <a:r>
              <a:rPr lang="en-US" altLang="en-US" baseline="0" dirty="0" smtClean="0"/>
              <a:t>2 self only enrollments are generally cheaper but can only be done if both enrollees are annuitants and/or employees  </a:t>
            </a:r>
          </a:p>
          <a:p>
            <a:pPr marL="176679" indent="-176679">
              <a:buFont typeface="Arial" panose="020B0604020202020204" pitchFamily="34" charset="0"/>
              <a:buChar char="•"/>
            </a:pPr>
            <a:r>
              <a:rPr lang="en-US" altLang="en-US" baseline="0" dirty="0" smtClean="0"/>
              <a:t>Some self plus one enrollments are actually more expensive than self and family</a:t>
            </a:r>
            <a:endParaRPr lang="en-US" altLang="en-US" dirty="0" smtClean="0"/>
          </a:p>
        </p:txBody>
      </p:sp>
    </p:spTree>
    <p:extLst>
      <p:ext uri="{BB962C8B-B14F-4D97-AF65-F5344CB8AC3E}">
        <p14:creationId xmlns:p14="http://schemas.microsoft.com/office/powerpoint/2010/main" val="1199976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679" indent="-176679">
              <a:buFont typeface="Arial" panose="020B0604020202020204" pitchFamily="34" charset="0"/>
              <a:buChar char="•"/>
            </a:pPr>
            <a:r>
              <a:rPr lang="en-US" altLang="en-US" dirty="0" smtClean="0"/>
              <a:t>Includes Q&amp;As, Fast Facts and agency guidance</a:t>
            </a:r>
          </a:p>
          <a:p>
            <a:pPr marL="176679" indent="-176679">
              <a:buFont typeface="Arial" panose="020B0604020202020204" pitchFamily="34" charset="0"/>
              <a:buChar char="•"/>
            </a:pPr>
            <a:endParaRPr lang="en-US" altLang="en-US" dirty="0" smtClean="0"/>
          </a:p>
        </p:txBody>
      </p:sp>
    </p:spTree>
    <p:extLst>
      <p:ext uri="{BB962C8B-B14F-4D97-AF65-F5344CB8AC3E}">
        <p14:creationId xmlns:p14="http://schemas.microsoft.com/office/powerpoint/2010/main" val="1910474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xfrm>
            <a:off x="238659" y="4264886"/>
            <a:ext cx="6723804" cy="4419136"/>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8958" indent="-288958">
              <a:buFont typeface="Arial" panose="020B0604020202020204" pitchFamily="34" charset="0"/>
              <a:buChar char="•"/>
            </a:pPr>
            <a:r>
              <a:rPr lang="en-US" altLang="en-US" sz="1900" b="1" dirty="0"/>
              <a:t>Approximately 30% of covered employees are under CSRS and CSRS Offset</a:t>
            </a:r>
          </a:p>
          <a:p>
            <a:endParaRPr lang="en-US" altLang="en-US" sz="1900" dirty="0"/>
          </a:p>
          <a:p>
            <a:pPr marL="294465" indent="-294465">
              <a:buFont typeface="Arial" panose="020B0604020202020204" pitchFamily="34" charset="0"/>
              <a:buChar char="•"/>
              <a:defRPr/>
            </a:pPr>
            <a:r>
              <a:rPr lang="en-US" altLang="en-US" sz="1900" b="1" dirty="0"/>
              <a:t>There </a:t>
            </a:r>
            <a:r>
              <a:rPr lang="en-US" altLang="en-US" sz="1900" b="1" dirty="0"/>
              <a:t>are other retirement systems for specific employees</a:t>
            </a:r>
          </a:p>
          <a:p>
            <a:pPr marL="286272" indent="-286272">
              <a:buFont typeface="Arial" panose="020B0604020202020204" pitchFamily="34" charset="0"/>
              <a:buChar char="•"/>
              <a:defRPr/>
            </a:pPr>
            <a:r>
              <a:rPr lang="en-US" altLang="en-US" sz="1900" b="1" dirty="0"/>
              <a:t>Foreign Service</a:t>
            </a:r>
          </a:p>
          <a:p>
            <a:pPr marL="286272" indent="-286272">
              <a:buFont typeface="Arial" panose="020B0604020202020204" pitchFamily="34" charset="0"/>
              <a:buChar char="•"/>
              <a:defRPr/>
            </a:pPr>
            <a:r>
              <a:rPr lang="en-US" altLang="en-US" sz="1900" b="1" dirty="0"/>
              <a:t>Federal Reserve Board</a:t>
            </a:r>
          </a:p>
          <a:p>
            <a:pPr marL="286272" indent="-286272">
              <a:buFont typeface="Arial" panose="020B0604020202020204" pitchFamily="34" charset="0"/>
              <a:buChar char="•"/>
              <a:defRPr/>
            </a:pPr>
            <a:r>
              <a:rPr lang="en-US" altLang="en-US" sz="1900" b="1" dirty="0"/>
              <a:t>Tennessee Valley Authority</a:t>
            </a:r>
          </a:p>
          <a:p>
            <a:pPr marL="286272" indent="-286272">
              <a:buFont typeface="Arial" panose="020B0604020202020204" pitchFamily="34" charset="0"/>
              <a:buChar char="•"/>
              <a:defRPr/>
            </a:pPr>
            <a:endParaRPr lang="en-US" altLang="en-US" sz="1900" b="1" dirty="0"/>
          </a:p>
          <a:p>
            <a:pPr marL="286272" indent="-286272">
              <a:buFont typeface="Arial" panose="020B0604020202020204" pitchFamily="34" charset="0"/>
              <a:buChar char="•"/>
              <a:defRPr/>
            </a:pPr>
            <a:r>
              <a:rPr lang="en-US" altLang="en-US" sz="1900" b="1" dirty="0"/>
              <a:t>Participants excluded from CSRS and FERS </a:t>
            </a:r>
          </a:p>
          <a:p>
            <a:pPr>
              <a:defRPr/>
            </a:pPr>
            <a:endParaRPr lang="en-US" altLang="en-US" sz="1900" dirty="0"/>
          </a:p>
          <a:p>
            <a:pPr>
              <a:defRPr/>
            </a:pPr>
            <a:endParaRPr lang="en-US" altLang="en-US" sz="1900" dirty="0"/>
          </a:p>
        </p:txBody>
      </p:sp>
      <p:sp>
        <p:nvSpPr>
          <p:cNvPr id="64516" name="Slide Number Placeholder 3"/>
          <p:cNvSpPr>
            <a:spLocks noGrp="1"/>
          </p:cNvSpPr>
          <p:nvPr>
            <p:ph type="sldNum" sz="quarter" idx="5"/>
          </p:nvPr>
        </p:nvSpPr>
        <p:spPr/>
        <p:txBody>
          <a:bodyPr/>
          <a:lstStyle/>
          <a:p>
            <a:pPr>
              <a:defRPr/>
            </a:pPr>
            <a:fld id="{05B96E15-95E3-4210-ACBB-B74E53C23441}" type="slidenum">
              <a:rPr lang="en-US" smtClean="0"/>
              <a:pPr>
                <a:defRPr/>
              </a:pPr>
              <a:t>2</a:t>
            </a:fld>
            <a:endParaRPr lang="en-US" smtClean="0"/>
          </a:p>
        </p:txBody>
      </p:sp>
    </p:spTree>
    <p:extLst>
      <p:ext uri="{BB962C8B-B14F-4D97-AF65-F5344CB8AC3E}">
        <p14:creationId xmlns:p14="http://schemas.microsoft.com/office/powerpoint/2010/main" val="226173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xfrm>
            <a:off x="238659" y="4264886"/>
            <a:ext cx="6723804" cy="4419136"/>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10000"/>
          </a:bodyPr>
          <a:lstStyle/>
          <a:p>
            <a:pPr marL="294465" indent="-294465">
              <a:buFont typeface="Arial" panose="020B0604020202020204" pitchFamily="34" charset="0"/>
              <a:buChar char="•"/>
              <a:defRPr/>
            </a:pPr>
            <a:r>
              <a:rPr lang="en-US" altLang="en-US" sz="1900" dirty="0"/>
              <a:t>FEHB </a:t>
            </a:r>
            <a:r>
              <a:rPr lang="en-US" sz="1900" dirty="0"/>
              <a:t>Open Season runs from the Monday of the second full workweek in November through the Monday of the second full workweek in December.</a:t>
            </a:r>
          </a:p>
          <a:p>
            <a:pPr marL="765610" lvl="1" indent="-294465">
              <a:buFont typeface="Arial" panose="020B0604020202020204" pitchFamily="34" charset="0"/>
              <a:buChar char="•"/>
              <a:defRPr/>
            </a:pPr>
            <a:r>
              <a:rPr lang="en-US" sz="1900" dirty="0"/>
              <a:t>Annuitant changes effective 1/1/17	</a:t>
            </a:r>
          </a:p>
          <a:p>
            <a:pPr marL="294465" indent="-294465">
              <a:buFont typeface="Arial" panose="020B0604020202020204" pitchFamily="34" charset="0"/>
              <a:buChar char="•"/>
              <a:defRPr/>
            </a:pPr>
            <a:r>
              <a:rPr lang="en-US" altLang="en-US" sz="1900" dirty="0"/>
              <a:t>FEGLI Open Season for Federal employees (but not annuitants) 9/1 – 9/30/16</a:t>
            </a:r>
          </a:p>
          <a:p>
            <a:pPr marL="765610" lvl="1" indent="-294465">
              <a:buFont typeface="Arial" panose="020B0604020202020204" pitchFamily="34" charset="0"/>
              <a:buChar char="•"/>
              <a:defRPr/>
            </a:pPr>
            <a:r>
              <a:rPr lang="en-US" altLang="en-US" sz="1900" dirty="0"/>
              <a:t>First FEGLI Open Season since 2004</a:t>
            </a:r>
          </a:p>
          <a:p>
            <a:pPr marL="765610" lvl="1" indent="-294465">
              <a:buFont typeface="Arial" panose="020B0604020202020204" pitchFamily="34" charset="0"/>
              <a:buChar char="•"/>
              <a:defRPr/>
            </a:pPr>
            <a:r>
              <a:rPr lang="en-US" altLang="en-US" sz="1900" dirty="0"/>
              <a:t>Changes effective first pp on and after 10/1/17</a:t>
            </a:r>
          </a:p>
          <a:p>
            <a:pPr marL="294465" indent="-294465">
              <a:buFont typeface="Arial" panose="020B0604020202020204" pitchFamily="34" charset="0"/>
              <a:buChar char="•"/>
              <a:defRPr/>
            </a:pPr>
            <a:r>
              <a:rPr lang="en-US" altLang="en-US" sz="1900" dirty="0"/>
              <a:t>FSA and FEDVIP changes are done thru the BENEFEDS portal at www.benefeds.com</a:t>
            </a:r>
          </a:p>
          <a:p>
            <a:pPr marL="765610" lvl="1" indent="-294465">
              <a:buFont typeface="Arial" panose="020B0604020202020204" pitchFamily="34" charset="0"/>
              <a:buChar char="•"/>
              <a:defRPr/>
            </a:pPr>
            <a:r>
              <a:rPr lang="en-US" sz="1900" dirty="0"/>
              <a:t>Open Season runs from the Monday of the second full workweek in November through the Monday of the second full workweek in December.</a:t>
            </a:r>
            <a:endParaRPr lang="en-US" altLang="en-US" sz="1900" dirty="0"/>
          </a:p>
          <a:p>
            <a:pPr marL="294465" indent="-294465">
              <a:buFont typeface="Arial" panose="020B0604020202020204" pitchFamily="34" charset="0"/>
              <a:buChar char="•"/>
              <a:defRPr/>
            </a:pPr>
            <a:r>
              <a:rPr lang="en-US" altLang="en-US" sz="1900" dirty="0"/>
              <a:t>FLTCIP is administered by the Long Term Care Partners LLC and changes are made at www.ltcfeds.com</a:t>
            </a:r>
          </a:p>
          <a:p>
            <a:pPr marL="765610" lvl="1" indent="-294465">
              <a:buFont typeface="Arial" panose="020B0604020202020204" pitchFamily="34" charset="0"/>
              <a:buChar char="•"/>
              <a:defRPr/>
            </a:pPr>
            <a:r>
              <a:rPr lang="en-US" altLang="en-US" sz="1900" dirty="0"/>
              <a:t>2016 Enrollee Decision Period for those affected by the premium increases effective July 2016</a:t>
            </a:r>
          </a:p>
          <a:p>
            <a:pPr marL="294465" indent="-294465">
              <a:buFont typeface="Arial" panose="020B0604020202020204" pitchFamily="34" charset="0"/>
              <a:buChar char="•"/>
              <a:defRPr/>
            </a:pPr>
            <a:endParaRPr lang="en-US" altLang="en-US" sz="1900" dirty="0"/>
          </a:p>
        </p:txBody>
      </p:sp>
      <p:sp>
        <p:nvSpPr>
          <p:cNvPr id="64516" name="Slide Number Placeholder 3"/>
          <p:cNvSpPr>
            <a:spLocks noGrp="1"/>
          </p:cNvSpPr>
          <p:nvPr>
            <p:ph type="sldNum" sz="quarter" idx="5"/>
          </p:nvPr>
        </p:nvSpPr>
        <p:spPr/>
        <p:txBody>
          <a:bodyPr/>
          <a:lstStyle/>
          <a:p>
            <a:pPr>
              <a:defRPr/>
            </a:pPr>
            <a:fld id="{05B96E15-95E3-4210-ACBB-B74E53C23441}" type="slidenum">
              <a:rPr lang="en-US" smtClean="0"/>
              <a:pPr>
                <a:defRPr/>
              </a:pPr>
              <a:t>3</a:t>
            </a:fld>
            <a:endParaRPr lang="en-US" smtClean="0"/>
          </a:p>
        </p:txBody>
      </p:sp>
    </p:spTree>
    <p:extLst>
      <p:ext uri="{BB962C8B-B14F-4D97-AF65-F5344CB8AC3E}">
        <p14:creationId xmlns:p14="http://schemas.microsoft.com/office/powerpoint/2010/main" val="156572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xfrm>
            <a:off x="155924" y="4264886"/>
            <a:ext cx="6806539" cy="441913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900" dirty="0"/>
          </a:p>
        </p:txBody>
      </p:sp>
      <p:sp>
        <p:nvSpPr>
          <p:cNvPr id="65540" name="Slide Number Placeholder 3"/>
          <p:cNvSpPr>
            <a:spLocks noGrp="1"/>
          </p:cNvSpPr>
          <p:nvPr>
            <p:ph type="sldNum" sz="quarter" idx="5"/>
          </p:nvPr>
        </p:nvSpPr>
        <p:spPr/>
        <p:txBody>
          <a:bodyPr/>
          <a:lstStyle/>
          <a:p>
            <a:pPr>
              <a:defRPr/>
            </a:pPr>
            <a:fld id="{8BC31135-2FB4-4ECD-AA54-81D5DB1E2DFB}" type="slidenum">
              <a:rPr lang="en-US" smtClean="0"/>
              <a:pPr>
                <a:defRPr/>
              </a:pPr>
              <a:t>4</a:t>
            </a:fld>
            <a:endParaRPr lang="en-US" smtClean="0"/>
          </a:p>
        </p:txBody>
      </p:sp>
    </p:spTree>
    <p:extLst>
      <p:ext uri="{BB962C8B-B14F-4D97-AF65-F5344CB8AC3E}">
        <p14:creationId xmlns:p14="http://schemas.microsoft.com/office/powerpoint/2010/main" val="3052566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37042" lvl="2">
              <a:buSzPct val="150000"/>
              <a:buFont typeface="Arial" pitchFamily="34" charset="0"/>
              <a:buChar char="•"/>
              <a:defRPr/>
            </a:pPr>
            <a:r>
              <a:rPr lang="en-US" dirty="0" smtClean="0"/>
              <a:t>99% Electronic Funds Transfer </a:t>
            </a:r>
          </a:p>
          <a:p>
            <a:pPr marL="1037042" lvl="2">
              <a:buSzPct val="150000"/>
              <a:buFont typeface="Arial" pitchFamily="34" charset="0"/>
              <a:buChar char="•"/>
              <a:defRPr/>
            </a:pPr>
            <a:r>
              <a:rPr lang="en-US" dirty="0" smtClean="0"/>
              <a:t>Global Disbursements</a:t>
            </a:r>
          </a:p>
          <a:p>
            <a:pPr marL="1037042" lvl="2">
              <a:buSzPct val="150000"/>
              <a:buFont typeface="Arial" pitchFamily="34" charset="0"/>
              <a:buChar char="•"/>
              <a:defRPr/>
            </a:pPr>
            <a:r>
              <a:rPr lang="en-US" dirty="0" smtClean="0"/>
              <a:t>Opened new Phone Center in Butler PA in 2016</a:t>
            </a:r>
          </a:p>
          <a:p>
            <a:endParaRPr lang="en-US" dirty="0"/>
          </a:p>
        </p:txBody>
      </p:sp>
      <p:sp>
        <p:nvSpPr>
          <p:cNvPr id="4" name="Slide Number Placeholder 3"/>
          <p:cNvSpPr>
            <a:spLocks noGrp="1"/>
          </p:cNvSpPr>
          <p:nvPr>
            <p:ph type="sldNum" sz="quarter" idx="10"/>
          </p:nvPr>
        </p:nvSpPr>
        <p:spPr/>
        <p:txBody>
          <a:bodyPr/>
          <a:lstStyle/>
          <a:p>
            <a:pPr>
              <a:defRPr/>
            </a:pPr>
            <a:fld id="{CFEF77C0-0FDB-48E9-A886-7810774FFFC7}" type="slidenum">
              <a:rPr lang="en-US" smtClean="0"/>
              <a:pPr>
                <a:defRPr/>
              </a:pPr>
              <a:t>5</a:t>
            </a:fld>
            <a:endParaRPr lang="en-US"/>
          </a:p>
        </p:txBody>
      </p:sp>
    </p:spTree>
    <p:extLst>
      <p:ext uri="{BB962C8B-B14F-4D97-AF65-F5344CB8AC3E}">
        <p14:creationId xmlns:p14="http://schemas.microsoft.com/office/powerpoint/2010/main" val="759932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We’ve made getting to SOL easy. </a:t>
            </a:r>
          </a:p>
          <a:p>
            <a:endParaRPr lang="en-US" altLang="en-US" dirty="0" smtClean="0"/>
          </a:p>
          <a:p>
            <a:endParaRPr lang="en-US" altLang="en-US" dirty="0" smtClean="0"/>
          </a:p>
          <a:p>
            <a:r>
              <a:rPr lang="en-US" altLang="en-US" dirty="0" smtClean="0"/>
              <a:t>Users can access from the OPM main website (www.opm.gov).  Go to the Retirement page by selecting Retirees and Families.  At the Retirement page, click on Services </a:t>
            </a:r>
            <a:r>
              <a:rPr lang="en-US" altLang="en-US" dirty="0" err="1" smtClean="0"/>
              <a:t>OnLine</a:t>
            </a:r>
            <a:r>
              <a:rPr lang="en-US" altLang="en-US" dirty="0" smtClean="0"/>
              <a:t>.</a:t>
            </a:r>
          </a:p>
          <a:p>
            <a:endParaRPr lang="en-US" altLang="en-US" dirty="0" smtClean="0"/>
          </a:p>
          <a:p>
            <a:r>
              <a:rPr lang="en-US" altLang="en-US" dirty="0" smtClean="0"/>
              <a:t>Or, users can access directly at https://www.servicesonline.opm.gov/.  Remember to use https – the “s” indicates it’s a secure site.  </a:t>
            </a:r>
          </a:p>
          <a:p>
            <a:endParaRPr lang="en-US" altLang="en-US" dirty="0" smtClean="0"/>
          </a:p>
          <a:p>
            <a:r>
              <a:rPr lang="en-US" altLang="en-US" dirty="0" smtClean="0"/>
              <a:t>Desktop and mobile devices can be used, however mobile devices may not have all of the functionality.</a:t>
            </a:r>
          </a:p>
          <a:p>
            <a:endParaRPr lang="en-US" altLang="en-US" dirty="0" smtClean="0"/>
          </a:p>
        </p:txBody>
      </p:sp>
    </p:spTree>
    <p:extLst>
      <p:ext uri="{BB962C8B-B14F-4D97-AF65-F5344CB8AC3E}">
        <p14:creationId xmlns:p14="http://schemas.microsoft.com/office/powerpoint/2010/main" val="11638500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We’ve made getting to SOL easy.  </a:t>
            </a:r>
          </a:p>
          <a:p>
            <a:endParaRPr lang="en-US" altLang="en-US" dirty="0" smtClean="0"/>
          </a:p>
          <a:p>
            <a:r>
              <a:rPr lang="en-US" altLang="en-US" dirty="0" smtClean="0"/>
              <a:t>Users can access from the OPM main website (www.opm.gov).  Go to the Retirement page by selecting Retirees and Families.  At the Retirement page, click on Services </a:t>
            </a:r>
            <a:r>
              <a:rPr lang="en-US" altLang="en-US" dirty="0" err="1" smtClean="0"/>
              <a:t>OnLine</a:t>
            </a:r>
            <a:r>
              <a:rPr lang="en-US" altLang="en-US" dirty="0" smtClean="0"/>
              <a:t>.</a:t>
            </a:r>
          </a:p>
          <a:p>
            <a:endParaRPr lang="en-US" altLang="en-US" dirty="0" smtClean="0"/>
          </a:p>
          <a:p>
            <a:r>
              <a:rPr lang="en-US" altLang="en-US" dirty="0" smtClean="0"/>
              <a:t>Or, users can access directly at https://www.servicesonline.opm.gov/.  Remember to use https – the “s” indicates it’s a secure site.  </a:t>
            </a:r>
          </a:p>
          <a:p>
            <a:endParaRPr lang="en-US" altLang="en-US" dirty="0" smtClean="0"/>
          </a:p>
          <a:p>
            <a:r>
              <a:rPr lang="en-US" altLang="en-US" dirty="0" smtClean="0"/>
              <a:t>Desktop and mobile devices can be used, however mobile devices may not have all of the functionality.</a:t>
            </a:r>
          </a:p>
          <a:p>
            <a:endParaRPr lang="en-US" altLang="en-US" dirty="0" smtClean="0"/>
          </a:p>
        </p:txBody>
      </p:sp>
    </p:spTree>
    <p:extLst>
      <p:ext uri="{BB962C8B-B14F-4D97-AF65-F5344CB8AC3E}">
        <p14:creationId xmlns:p14="http://schemas.microsoft.com/office/powerpoint/2010/main" val="1888334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6679" indent="-176679">
              <a:buFont typeface="Arial" panose="020B0604020202020204" pitchFamily="34" charset="0"/>
              <a:buChar char="•"/>
            </a:pPr>
            <a:r>
              <a:rPr lang="en-US" altLang="en-US" dirty="0" smtClean="0"/>
              <a:t>I will be running a demo of SOL at my table outside of the Conference</a:t>
            </a:r>
            <a:r>
              <a:rPr lang="en-US" altLang="en-US" baseline="0" dirty="0" smtClean="0"/>
              <a:t> Room</a:t>
            </a:r>
          </a:p>
          <a:p>
            <a:pPr marL="176679" indent="-176679">
              <a:buFont typeface="Arial" panose="020B0604020202020204" pitchFamily="34" charset="0"/>
              <a:buChar char="•"/>
            </a:pPr>
            <a:endParaRPr lang="en-US" altLang="en-US" baseline="0" dirty="0" smtClean="0"/>
          </a:p>
          <a:p>
            <a:r>
              <a:rPr lang="en-US" altLang="en-US" dirty="0" smtClean="0"/>
              <a:t>We’ve made getting to SOL easy.  </a:t>
            </a:r>
          </a:p>
          <a:p>
            <a:endParaRPr lang="en-US" altLang="en-US" dirty="0" smtClean="0"/>
          </a:p>
          <a:p>
            <a:r>
              <a:rPr lang="en-US" altLang="en-US" dirty="0" smtClean="0"/>
              <a:t>Users can access from the OPM main website (www.opm.gov).  Go to the Retirement page by selecting Retirees and Families.  At the Retirement page, click on Services </a:t>
            </a:r>
            <a:r>
              <a:rPr lang="en-US" altLang="en-US" dirty="0" err="1" smtClean="0"/>
              <a:t>OnLine</a:t>
            </a:r>
            <a:r>
              <a:rPr lang="en-US" altLang="en-US" dirty="0" smtClean="0"/>
              <a:t>.</a:t>
            </a:r>
          </a:p>
          <a:p>
            <a:endParaRPr lang="en-US" altLang="en-US" dirty="0" smtClean="0"/>
          </a:p>
          <a:p>
            <a:r>
              <a:rPr lang="en-US" altLang="en-US" dirty="0" smtClean="0"/>
              <a:t>Or, users can access directly at https://www.servicesonline.opm.gov/.  Remember to use https – the “s” indicates it’s a secure site.  </a:t>
            </a:r>
          </a:p>
          <a:p>
            <a:endParaRPr lang="en-US" altLang="en-US" dirty="0" smtClean="0"/>
          </a:p>
          <a:p>
            <a:r>
              <a:rPr lang="en-US" altLang="en-US" dirty="0" smtClean="0"/>
              <a:t>Desktop and mobile devices can be used, however mobile devices may not have all of the functionality.</a:t>
            </a:r>
          </a:p>
        </p:txBody>
      </p:sp>
    </p:spTree>
    <p:extLst>
      <p:ext uri="{BB962C8B-B14F-4D97-AF65-F5344CB8AC3E}">
        <p14:creationId xmlns:p14="http://schemas.microsoft.com/office/powerpoint/2010/main" val="1616655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All annuitants have access and receive a password, with exceptions. The exceptions regarding access include Retirees that have been declared incapable of handling their own affairs and OPM has appointed a Representative Payee to maintain their annuity payments. Upon approval of the representative payee, that individual is informed of their role in maintaining the retirees payments.</a:t>
            </a:r>
          </a:p>
          <a:p>
            <a:endParaRPr lang="en-US" altLang="en-US" dirty="0" smtClean="0"/>
          </a:p>
          <a:p>
            <a:r>
              <a:rPr lang="en-US" altLang="en-US" dirty="0" smtClean="0"/>
              <a:t>First time users are prompted to set up a password on initial login and to setup Security Questions.  These security questions are used as identify verification if the users should forget their password.   </a:t>
            </a:r>
          </a:p>
          <a:p>
            <a:r>
              <a:rPr lang="en-US" altLang="en-US" dirty="0" smtClean="0"/>
              <a:t> </a:t>
            </a:r>
          </a:p>
          <a:p>
            <a:r>
              <a:rPr lang="en-US" altLang="en-US" dirty="0" smtClean="0"/>
              <a:t>If an annuitant is locked out  due to 15 months of inactivity they must call our Retirement Information Office to have their account unlocked.</a:t>
            </a:r>
          </a:p>
          <a:p>
            <a:r>
              <a:rPr lang="en-US" altLang="en-US" dirty="0" smtClean="0"/>
              <a:t>(lock outs….3 unsuccessful attempts and/or 15 months of inactivity)</a:t>
            </a:r>
          </a:p>
          <a:p>
            <a:endParaRPr lang="en-US" altLang="en-US" dirty="0" smtClean="0"/>
          </a:p>
          <a:p>
            <a:r>
              <a:rPr lang="en-US" altLang="en-US" dirty="0" smtClean="0"/>
              <a:t>3 unsuccessful attempts can request a new password on SOL provided the security questions have been established and the account is not locked due to 15 months inactivity.</a:t>
            </a:r>
          </a:p>
          <a:p>
            <a:pPr eaLnBrk="1" hangingPunct="1"/>
            <a:endParaRPr lang="en-US" altLang="en-US" dirty="0" smtClean="0"/>
          </a:p>
          <a:p>
            <a:endParaRPr lang="en-US" altLang="en-US" dirty="0" smtClean="0"/>
          </a:p>
          <a:p>
            <a:endParaRPr lang="en-US" altLang="en-US" dirty="0" smtClean="0"/>
          </a:p>
          <a:p>
            <a:endParaRPr lang="en-US" altLang="en-US" dirty="0"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53">
              <a:defRPr sz="2500">
                <a:solidFill>
                  <a:schemeClr val="tx1"/>
                </a:solidFill>
                <a:latin typeface="Times" pitchFamily="18" charset="0"/>
              </a:defRPr>
            </a:lvl1pPr>
            <a:lvl2pPr marL="749989" indent="-286476" defTabSz="931853">
              <a:defRPr sz="2500">
                <a:solidFill>
                  <a:schemeClr val="tx1"/>
                </a:solidFill>
                <a:latin typeface="Times" pitchFamily="18" charset="0"/>
              </a:defRPr>
            </a:lvl2pPr>
            <a:lvl3pPr marL="1155561" indent="-228537" defTabSz="931853">
              <a:defRPr sz="2500">
                <a:solidFill>
                  <a:schemeClr val="tx1"/>
                </a:solidFill>
                <a:latin typeface="Times" pitchFamily="18" charset="0"/>
              </a:defRPr>
            </a:lvl3pPr>
            <a:lvl4pPr marL="1619073" indent="-228537" defTabSz="931853">
              <a:defRPr sz="2500">
                <a:solidFill>
                  <a:schemeClr val="tx1"/>
                </a:solidFill>
                <a:latin typeface="Times" pitchFamily="18" charset="0"/>
              </a:defRPr>
            </a:lvl4pPr>
            <a:lvl5pPr marL="2082586" indent="-228537" defTabSz="931853">
              <a:defRPr sz="2500">
                <a:solidFill>
                  <a:schemeClr val="tx1"/>
                </a:solidFill>
                <a:latin typeface="Times" pitchFamily="18" charset="0"/>
              </a:defRPr>
            </a:lvl5pPr>
            <a:lvl6pPr marL="2546098" indent="-228537" defTabSz="931853" eaLnBrk="0" fontAlgn="base" hangingPunct="0">
              <a:spcBef>
                <a:spcPct val="0"/>
              </a:spcBef>
              <a:spcAft>
                <a:spcPct val="0"/>
              </a:spcAft>
              <a:defRPr sz="2500">
                <a:solidFill>
                  <a:schemeClr val="tx1"/>
                </a:solidFill>
                <a:latin typeface="Times" pitchFamily="18" charset="0"/>
              </a:defRPr>
            </a:lvl6pPr>
            <a:lvl7pPr marL="3009609" indent="-228537" defTabSz="931853" eaLnBrk="0" fontAlgn="base" hangingPunct="0">
              <a:spcBef>
                <a:spcPct val="0"/>
              </a:spcBef>
              <a:spcAft>
                <a:spcPct val="0"/>
              </a:spcAft>
              <a:defRPr sz="2500">
                <a:solidFill>
                  <a:schemeClr val="tx1"/>
                </a:solidFill>
                <a:latin typeface="Times" pitchFamily="18" charset="0"/>
              </a:defRPr>
            </a:lvl7pPr>
            <a:lvl8pPr marL="3473122" indent="-228537" defTabSz="931853" eaLnBrk="0" fontAlgn="base" hangingPunct="0">
              <a:spcBef>
                <a:spcPct val="0"/>
              </a:spcBef>
              <a:spcAft>
                <a:spcPct val="0"/>
              </a:spcAft>
              <a:defRPr sz="2500">
                <a:solidFill>
                  <a:schemeClr val="tx1"/>
                </a:solidFill>
                <a:latin typeface="Times" pitchFamily="18" charset="0"/>
              </a:defRPr>
            </a:lvl8pPr>
            <a:lvl9pPr marL="3936634" indent="-228537" defTabSz="931853" eaLnBrk="0" fontAlgn="base" hangingPunct="0">
              <a:spcBef>
                <a:spcPct val="0"/>
              </a:spcBef>
              <a:spcAft>
                <a:spcPct val="0"/>
              </a:spcAft>
              <a:defRPr sz="2500">
                <a:solidFill>
                  <a:schemeClr val="tx1"/>
                </a:solidFill>
                <a:latin typeface="Times" pitchFamily="18" charset="0"/>
              </a:defRPr>
            </a:lvl9pPr>
          </a:lstStyle>
          <a:p>
            <a:fld id="{F1C8EFBB-0F69-4E40-A04A-56C588EBB587}" type="slidenum">
              <a:rPr lang="en-US" altLang="en-US" sz="1200"/>
              <a:pPr/>
              <a:t>9</a:t>
            </a:fld>
            <a:endParaRPr lang="en-US" altLang="en-US" sz="1200"/>
          </a:p>
        </p:txBody>
      </p:sp>
      <p:sp>
        <p:nvSpPr>
          <p:cNvPr id="39941" name="TextBox 2"/>
          <p:cNvSpPr txBox="1">
            <a:spLocks noChangeArrowheads="1"/>
          </p:cNvSpPr>
          <p:nvPr/>
        </p:nvSpPr>
        <p:spPr bwMode="auto">
          <a:xfrm>
            <a:off x="7102477" y="4649410"/>
            <a:ext cx="5450472" cy="3098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89" tIns="46694" rIns="93389" bIns="46694">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en-US" sz="800"/>
              <a:t>Personal and financial information is safe!</a:t>
            </a:r>
          </a:p>
          <a:p>
            <a:r>
              <a:rPr lang="en-US" altLang="en-US" sz="800"/>
              <a:t>At each login, users must accept the terms of use and read the security alert.  </a:t>
            </a:r>
          </a:p>
          <a:p>
            <a:endParaRPr lang="en-US" altLang="en-US" sz="800"/>
          </a:p>
          <a:p>
            <a:r>
              <a:rPr lang="en-US" altLang="en-US" sz="800"/>
              <a:t>Users must have a claim number and a password in order to login.  </a:t>
            </a:r>
          </a:p>
          <a:p>
            <a:r>
              <a:rPr lang="en-US" altLang="en-US" sz="800"/>
              <a:t>The Claim number is included in the Welcome Package which is mailed to all new retirement applicants.  </a:t>
            </a:r>
          </a:p>
          <a:p>
            <a:r>
              <a:rPr lang="en-US" altLang="en-US" sz="800"/>
              <a:t>Temporary password is mailed separately – 5 to 7 days after the interim pay letter.  This delay prevents the letter and the password from arriving at the same time.</a:t>
            </a:r>
          </a:p>
          <a:p>
            <a:endParaRPr lang="en-US" altLang="en-US" sz="800"/>
          </a:p>
          <a:p>
            <a:r>
              <a:rPr lang="en-US" altLang="en-US" sz="800"/>
              <a:t>We capture and utilize email addresses to send out periodic alerts and notices about the importance of protecting personal information online.</a:t>
            </a:r>
          </a:p>
          <a:p>
            <a:endParaRPr lang="en-US" altLang="en-US" sz="800"/>
          </a:p>
          <a:p>
            <a:r>
              <a:rPr lang="en-US" altLang="en-US" sz="800"/>
              <a:t>Users can request a new password by selecting the Forgot Claim Number or Password link on this page.  </a:t>
            </a:r>
          </a:p>
          <a:p>
            <a:endParaRPr lang="en-US" altLang="en-US" sz="800"/>
          </a:p>
          <a:p>
            <a:r>
              <a:rPr lang="en-US" altLang="en-US" sz="800"/>
              <a:t>This page shows the actions that can be completed within SOL.</a:t>
            </a:r>
          </a:p>
          <a:p>
            <a:endParaRPr lang="en-US" altLang="en-US" sz="800"/>
          </a:p>
          <a:p>
            <a:r>
              <a:rPr lang="en-US" altLang="en-US" sz="800"/>
              <a:t>At the bottom (blue bar, left side) – an analysis will let you know if your system will support SOL.  We stay current with upgrades and patches.  </a:t>
            </a:r>
          </a:p>
          <a:p>
            <a:endParaRPr lang="en-US" altLang="en-US" sz="800"/>
          </a:p>
          <a:p>
            <a:r>
              <a:rPr lang="en-US" altLang="en-US" sz="800"/>
              <a:t>Need more help?  Scroll up and click on the link – Using Services OnLine.  Step by step troubleshooting for all the common errors – including suggestions for making sure system is compatible with SOL --- and accessing SOL using a MacBook or smartphone.</a:t>
            </a:r>
          </a:p>
          <a:p>
            <a:endParaRPr lang="en-US" altLang="en-US" sz="800"/>
          </a:p>
          <a:p>
            <a:r>
              <a:rPr lang="en-US" altLang="en-US" sz="800"/>
              <a:t>Notices such as scheduled outages are also posted on this page (blue bar, right side).</a:t>
            </a:r>
          </a:p>
          <a:p>
            <a:endParaRPr lang="en-US" altLang="en-US" sz="800"/>
          </a:p>
        </p:txBody>
      </p:sp>
    </p:spTree>
    <p:extLst>
      <p:ext uri="{BB962C8B-B14F-4D97-AF65-F5344CB8AC3E}">
        <p14:creationId xmlns:p14="http://schemas.microsoft.com/office/powerpoint/2010/main" val="1707324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21FF6B-B379-42E5-8B0A-0C3BFAC1A63A}" type="datetime1">
              <a:rPr lang="en-US" smtClean="0"/>
              <a:pPr/>
              <a:t>9/22/2017</a:t>
            </a:fld>
            <a:endParaRPr lang="en-US" dirty="0"/>
          </a:p>
        </p:txBody>
      </p:sp>
      <p:sp>
        <p:nvSpPr>
          <p:cNvPr id="4" name="Slide Number Placeholder 3"/>
          <p:cNvSpPr>
            <a:spLocks noGrp="1"/>
          </p:cNvSpPr>
          <p:nvPr>
            <p:ph type="sldNum" sz="quarter" idx="12"/>
          </p:nvPr>
        </p:nvSpPr>
        <p:spPr/>
        <p:txBody>
          <a:bodyPr/>
          <a:lstStyle/>
          <a:p>
            <a:fld id="{9A130CC6-AF16-4E75-B386-B0184CCD31FF}" type="slidenum">
              <a:rPr lang="en-US" smtClean="0"/>
              <a:pPr/>
              <a:t>‹#›</a:t>
            </a:fld>
            <a:endParaRPr lang="en-US"/>
          </a:p>
        </p:txBody>
      </p:sp>
      <p:sp>
        <p:nvSpPr>
          <p:cNvPr id="7" name="Title 1"/>
          <p:cNvSpPr>
            <a:spLocks noGrp="1"/>
          </p:cNvSpPr>
          <p:nvPr>
            <p:ph type="ctrTitle"/>
          </p:nvPr>
        </p:nvSpPr>
        <p:spPr>
          <a:xfrm>
            <a:off x="685800" y="1752600"/>
            <a:ext cx="7772400" cy="2362199"/>
          </a:xfrm>
          <a:prstGeom prst="rect">
            <a:avLst/>
          </a:prstGeom>
        </p:spPr>
        <p:txBody>
          <a:bodyPr/>
          <a:lstStyle>
            <a:lvl1pPr>
              <a:defRPr sz="3600" b="1">
                <a:solidFill>
                  <a:schemeClr val="tx1">
                    <a:lumMod val="65000"/>
                    <a:lumOff val="35000"/>
                  </a:schemeClr>
                </a:solidFill>
              </a:defRPr>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7620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2326B801-753D-45D9-B9B6-689922E38DD5}" type="datetime1">
              <a:rPr lang="en-US" smtClean="0"/>
              <a:pPr/>
              <a:t>9/22/2017</a:t>
            </a:fld>
            <a:endParaRPr lang="en-US"/>
          </a:p>
        </p:txBody>
      </p:sp>
      <p:sp>
        <p:nvSpPr>
          <p:cNvPr id="6" name="Slide Number Placeholder 5"/>
          <p:cNvSpPr>
            <a:spLocks noGrp="1"/>
          </p:cNvSpPr>
          <p:nvPr>
            <p:ph type="sldNum" sz="quarter" idx="12"/>
          </p:nvPr>
        </p:nvSpPr>
        <p:spPr/>
        <p:txBody>
          <a:bodyPr/>
          <a:lstStyle/>
          <a:p>
            <a:fld id="{9A130CC6-AF16-4E75-B386-B0184CCD31FF}" type="slidenum">
              <a:rPr lang="en-US" smtClean="0"/>
              <a:pPr/>
              <a:t>‹#›</a:t>
            </a:fld>
            <a:endParaRPr lang="en-US"/>
          </a:p>
        </p:txBody>
      </p:sp>
      <p:sp>
        <p:nvSpPr>
          <p:cNvPr id="7" name="Title 1"/>
          <p:cNvSpPr>
            <a:spLocks noGrp="1"/>
          </p:cNvSpPr>
          <p:nvPr>
            <p:ph type="ctrTitle"/>
          </p:nvPr>
        </p:nvSpPr>
        <p:spPr>
          <a:xfrm>
            <a:off x="685800" y="1752601"/>
            <a:ext cx="7772400" cy="1676400"/>
          </a:xfrm>
          <a:prstGeom prst="rect">
            <a:avLst/>
          </a:prstGeom>
        </p:spPr>
        <p:txBody>
          <a:bodyPr/>
          <a:lstStyle>
            <a:lvl1pPr>
              <a:defRPr sz="3600" b="1">
                <a:solidFill>
                  <a:schemeClr val="tx1">
                    <a:lumMod val="65000"/>
                    <a:lumOff val="35000"/>
                  </a:schemeClr>
                </a:solidFill>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0" y="566928"/>
            <a:ext cx="9144000" cy="1033272"/>
          </a:xfrm>
          <a:prstGeom prst="rect">
            <a:avLst/>
          </a:prstGeom>
          <a:solidFill>
            <a:schemeClr val="tx1">
              <a:alpha val="15000"/>
            </a:schemeClr>
          </a:solidFill>
        </p:spPr>
        <p:txBody>
          <a:bodyPr lIns="630936" tIns="27432" rIns="630936" bIns="0" anchor="b" anchorCtr="0"/>
          <a:lstStyle>
            <a:lvl1pPr>
              <a:lnSpc>
                <a:spcPts val="3600"/>
              </a:lnSpc>
              <a:defRPr sz="3600" b="1">
                <a:solidFill>
                  <a:schemeClr val="tx1">
                    <a:lumMod val="65000"/>
                    <a:lumOff val="35000"/>
                  </a:schemeClr>
                </a:solidFill>
              </a:defRPr>
            </a:lvl1pPr>
          </a:lstStyle>
          <a:p>
            <a:r>
              <a:rPr lang="en-US" dirty="0" smtClean="0"/>
              <a:t>Title of Content Slide</a:t>
            </a:r>
            <a:endParaRPr lang="en-US" dirty="0"/>
          </a:p>
        </p:txBody>
      </p:sp>
      <p:sp>
        <p:nvSpPr>
          <p:cNvPr id="3" name="Date Placeholder 3"/>
          <p:cNvSpPr>
            <a:spLocks noGrp="1"/>
          </p:cNvSpPr>
          <p:nvPr>
            <p:ph type="dt" sz="half" idx="2"/>
          </p:nvPr>
        </p:nvSpPr>
        <p:spPr>
          <a:xfrm>
            <a:off x="0" y="6629400"/>
            <a:ext cx="9144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A0DCC1D8-50A2-42D4-9BE4-ABBC7D5C1335}" type="datetime1">
              <a:rPr lang="en-US" smtClean="0"/>
              <a:pPr/>
              <a:t>9/22/2017</a:t>
            </a:fld>
            <a:endParaRPr lang="en-US" dirty="0"/>
          </a:p>
        </p:txBody>
      </p:sp>
      <p:sp>
        <p:nvSpPr>
          <p:cNvPr id="4"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09600" y="2057400"/>
            <a:ext cx="80772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1"/>
          <p:cNvSpPr>
            <a:spLocks noGrp="1"/>
          </p:cNvSpPr>
          <p:nvPr>
            <p:ph type="ctrTitle" hasCustomPrompt="1"/>
          </p:nvPr>
        </p:nvSpPr>
        <p:spPr>
          <a:xfrm>
            <a:off x="0" y="566928"/>
            <a:ext cx="9144000" cy="1033272"/>
          </a:xfrm>
          <a:prstGeom prst="rect">
            <a:avLst/>
          </a:prstGeom>
          <a:solidFill>
            <a:schemeClr val="tx1">
              <a:alpha val="15000"/>
            </a:schemeClr>
          </a:solidFill>
        </p:spPr>
        <p:txBody>
          <a:bodyPr lIns="630936" tIns="27432" rIns="630936" bIns="0" anchor="b" anchorCtr="0"/>
          <a:lstStyle>
            <a:lvl1pPr>
              <a:lnSpc>
                <a:spcPts val="3600"/>
              </a:lnSpc>
              <a:defRPr sz="3600" b="1">
                <a:solidFill>
                  <a:schemeClr val="tx1">
                    <a:lumMod val="65000"/>
                    <a:lumOff val="35000"/>
                  </a:schemeClr>
                </a:solidFill>
              </a:defRPr>
            </a:lvl1pPr>
          </a:lstStyle>
          <a:p>
            <a:r>
              <a:rPr lang="en-US" dirty="0" smtClean="0"/>
              <a:t>Title of Content Slide</a:t>
            </a:r>
            <a:endParaRPr lang="en-US" dirty="0"/>
          </a:p>
        </p:txBody>
      </p:sp>
      <p:sp>
        <p:nvSpPr>
          <p:cNvPr id="5" name="Date Placeholder 3"/>
          <p:cNvSpPr>
            <a:spLocks noGrp="1"/>
          </p:cNvSpPr>
          <p:nvPr>
            <p:ph type="dt" sz="half" idx="2"/>
          </p:nvPr>
        </p:nvSpPr>
        <p:spPr>
          <a:xfrm>
            <a:off x="0" y="6629400"/>
            <a:ext cx="9144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BCF1C7BF-5679-4067-BBCC-9FBC2E7CE7E4}" type="datetime1">
              <a:rPr lang="en-US" smtClean="0"/>
              <a:pPr/>
              <a:t>9/22/2017</a:t>
            </a:fld>
            <a:endParaRPr lang="en-US" dirty="0"/>
          </a:p>
        </p:txBody>
      </p:sp>
      <p:sp>
        <p:nvSpPr>
          <p:cNvPr id="8"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9" name="Picture Placeholder 8"/>
          <p:cNvSpPr>
            <a:spLocks noGrp="1"/>
          </p:cNvSpPr>
          <p:nvPr>
            <p:ph type="pic" sz="quarter" idx="13"/>
          </p:nvPr>
        </p:nvSpPr>
        <p:spPr>
          <a:xfrm>
            <a:off x="228600" y="2057400"/>
            <a:ext cx="8686800" cy="4267200"/>
          </a:xfrm>
          <a:prstGeom prst="rect">
            <a:avLst/>
          </a:prstGeom>
        </p:spPr>
        <p:txBody>
          <a:bodyPr/>
          <a:lstStyle/>
          <a:p>
            <a:endParaRPr lang="en-US"/>
          </a:p>
        </p:txBody>
      </p:sp>
      <p:sp>
        <p:nvSpPr>
          <p:cNvPr id="4" name="Title 1"/>
          <p:cNvSpPr>
            <a:spLocks noGrp="1"/>
          </p:cNvSpPr>
          <p:nvPr>
            <p:ph type="ctrTitle" hasCustomPrompt="1"/>
          </p:nvPr>
        </p:nvSpPr>
        <p:spPr>
          <a:xfrm>
            <a:off x="0" y="566928"/>
            <a:ext cx="9144000" cy="1033272"/>
          </a:xfrm>
          <a:prstGeom prst="rect">
            <a:avLst/>
          </a:prstGeom>
          <a:solidFill>
            <a:schemeClr val="tx1">
              <a:alpha val="15000"/>
            </a:schemeClr>
          </a:solidFill>
        </p:spPr>
        <p:txBody>
          <a:bodyPr lIns="630936" tIns="27432" rIns="630936" bIns="0" anchor="b" anchorCtr="0"/>
          <a:lstStyle>
            <a:lvl1pPr>
              <a:lnSpc>
                <a:spcPts val="3600"/>
              </a:lnSpc>
              <a:defRPr sz="3600" b="1">
                <a:solidFill>
                  <a:schemeClr val="tx1">
                    <a:lumMod val="65000"/>
                    <a:lumOff val="35000"/>
                  </a:schemeClr>
                </a:solidFill>
              </a:defRPr>
            </a:lvl1pPr>
          </a:lstStyle>
          <a:p>
            <a:r>
              <a:rPr lang="en-US" dirty="0" smtClean="0"/>
              <a:t>Title of Content Slide</a:t>
            </a:r>
            <a:endParaRPr lang="en-US" dirty="0"/>
          </a:p>
        </p:txBody>
      </p:sp>
      <p:sp>
        <p:nvSpPr>
          <p:cNvPr id="5" name="Date Placeholder 3"/>
          <p:cNvSpPr>
            <a:spLocks noGrp="1"/>
          </p:cNvSpPr>
          <p:nvPr>
            <p:ph type="dt" sz="half" idx="2"/>
          </p:nvPr>
        </p:nvSpPr>
        <p:spPr>
          <a:xfrm>
            <a:off x="0" y="6629400"/>
            <a:ext cx="9144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9779DC0B-A72A-41D1-8B16-A29B3AE1E96C}" type="datetime1">
              <a:rPr lang="en-US" smtClean="0"/>
              <a:pPr/>
              <a:t>9/22/2017</a:t>
            </a:fld>
            <a:endParaRPr lang="en-US" dirty="0"/>
          </a:p>
        </p:txBody>
      </p:sp>
      <p:sp>
        <p:nvSpPr>
          <p:cNvPr id="6"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0"/>
            <a:ext cx="7315200" cy="1189038"/>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600200" y="1371600"/>
            <a:ext cx="7315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57225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629400"/>
            <a:ext cx="9144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77767042-74F2-49B2-B37E-B5B47CDD0B45}" type="datetime1">
              <a:rPr lang="en-US" smtClean="0"/>
              <a:pPr/>
              <a:t>9/22/2017</a:t>
            </a:fld>
            <a:endParaRPr lang="en-US" dirty="0"/>
          </a:p>
        </p:txBody>
      </p:sp>
      <p:sp>
        <p:nvSpPr>
          <p:cNvPr id="6"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cstate="print">
            <a:lum/>
          </a:blip>
          <a:srcRect/>
          <a:stretch>
            <a:fillRect/>
          </a:stretch>
        </a:blipFill>
        <a:effectLst/>
      </p:bgPr>
    </p:bg>
    <p:spTree>
      <p:nvGrpSpPr>
        <p:cNvPr id="1" name=""/>
        <p:cNvGrpSpPr/>
        <p:nvPr/>
      </p:nvGrpSpPr>
      <p:grpSpPr>
        <a:xfrm>
          <a:off x="0" y="0"/>
          <a:ext cx="0" cy="0"/>
          <a:chOff x="0" y="0"/>
          <a:chExt cx="0" cy="0"/>
        </a:xfrm>
      </p:grpSpPr>
      <p:sp>
        <p:nvSpPr>
          <p:cNvPr id="8" name="Date Placeholder 3"/>
          <p:cNvSpPr>
            <a:spLocks noGrp="1"/>
          </p:cNvSpPr>
          <p:nvPr>
            <p:ph type="dt" sz="half" idx="2"/>
          </p:nvPr>
        </p:nvSpPr>
        <p:spPr>
          <a:xfrm>
            <a:off x="0" y="6629400"/>
            <a:ext cx="914400" cy="228600"/>
          </a:xfrm>
          <a:prstGeom prst="rect">
            <a:avLst/>
          </a:prstGeom>
        </p:spPr>
        <p:txBody>
          <a:bodyPr vert="horz" lIns="91440" tIns="45720" rIns="91440" bIns="45720" rtlCol="0" anchor="ctr"/>
          <a:lstStyle>
            <a:lvl1pPr algn="l">
              <a:defRPr sz="1200">
                <a:solidFill>
                  <a:schemeClr val="bg1">
                    <a:lumMod val="95000"/>
                  </a:schemeClr>
                </a:solidFill>
              </a:defRPr>
            </a:lvl1pPr>
          </a:lstStyle>
          <a:p>
            <a:fld id="{46EA1ED4-C61F-4BF4-BD1C-276CE66090E1}" type="datetime1">
              <a:rPr lang="en-US" smtClean="0"/>
              <a:pPr/>
              <a:t>9/22/2017</a:t>
            </a:fld>
            <a:endParaRPr lang="en-US" dirty="0"/>
          </a:p>
        </p:txBody>
      </p:sp>
      <p:sp>
        <p:nvSpPr>
          <p:cNvPr id="9" name="Slide Number Placeholder 5"/>
          <p:cNvSpPr>
            <a:spLocks noGrp="1"/>
          </p:cNvSpPr>
          <p:nvPr>
            <p:ph type="sldNum" sz="quarter" idx="4"/>
          </p:nvPr>
        </p:nvSpPr>
        <p:spPr>
          <a:xfrm>
            <a:off x="8229600" y="6629400"/>
            <a:ext cx="914400" cy="228600"/>
          </a:xfrm>
          <a:prstGeom prst="rect">
            <a:avLst/>
          </a:prstGeom>
        </p:spPr>
        <p:txBody>
          <a:bodyPr vert="horz" lIns="91440" tIns="45720" rIns="91440" bIns="45720" rtlCol="0" anchor="ctr"/>
          <a:lstStyle>
            <a:lvl1pPr algn="r">
              <a:defRPr sz="1200">
                <a:solidFill>
                  <a:schemeClr val="bg1">
                    <a:lumMod val="95000"/>
                  </a:schemeClr>
                </a:solidFill>
              </a:defRPr>
            </a:lvl1pPr>
          </a:lstStyle>
          <a:p>
            <a:fld id="{9A130CC6-AF16-4E75-B386-B0184CCD31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74" r:id="rId2"/>
    <p:sldLayoutId id="2147483675" r:id="rId3"/>
    <p:sldLayoutId id="2147483676" r:id="rId4"/>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mailto:Retire@opm.gov"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opm.gov/retirement-services/retirees-or-family-member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opm.gov/"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www.opm.gov/healthcare-insurance/special-initiatives/self-plus-on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hyperlink" Target="http://www.opm.gov/"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opm.gov/"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www.servicesonline.opm.gov/" TargetMode="External"/><Relationship Id="rId4" Type="http://schemas.openxmlformats.org/officeDocument/2006/relationships/hyperlink" Target="http://www.opm.gov/retir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219200" y="4267200"/>
            <a:ext cx="6400800" cy="1219200"/>
          </a:xfrm>
        </p:spPr>
        <p:txBody>
          <a:bodyPr/>
          <a:lstStyle/>
          <a:p>
            <a:r>
              <a:rPr lang="en-US" sz="3600" b="1" dirty="0" smtClean="0"/>
              <a:t>NARFE Region X Conference</a:t>
            </a:r>
          </a:p>
          <a:p>
            <a:r>
              <a:rPr lang="en-US" sz="3600" b="1" dirty="0" smtClean="0"/>
              <a:t>Martinsburg WV October 2017</a:t>
            </a:r>
            <a:endParaRPr lang="en-US" sz="3600" b="1" dirty="0"/>
          </a:p>
        </p:txBody>
      </p:sp>
      <p:sp>
        <p:nvSpPr>
          <p:cNvPr id="4" name="Title 3"/>
          <p:cNvSpPr>
            <a:spLocks noGrp="1"/>
          </p:cNvSpPr>
          <p:nvPr>
            <p:ph type="ctrTitle"/>
          </p:nvPr>
        </p:nvSpPr>
        <p:spPr>
          <a:xfrm>
            <a:off x="0" y="1752601"/>
            <a:ext cx="9144000" cy="1676400"/>
          </a:xfrm>
        </p:spPr>
        <p:txBody>
          <a:bodyPr/>
          <a:lstStyle/>
          <a:p>
            <a:pPr>
              <a:lnSpc>
                <a:spcPct val="90000"/>
              </a:lnSpc>
            </a:pPr>
            <a:r>
              <a:rPr lang="en-US" altLang="en-US" sz="4000" dirty="0" smtClean="0"/>
              <a:t>U.S. Office of Personnel Management Retirement Services</a:t>
            </a:r>
            <a:endParaRPr lang="en-US" altLang="en-US" sz="4000" dirty="0"/>
          </a:p>
        </p:txBody>
      </p:sp>
      <p:sp>
        <p:nvSpPr>
          <p:cNvPr id="11" name="Date Placeholder 10"/>
          <p:cNvSpPr>
            <a:spLocks noGrp="1"/>
          </p:cNvSpPr>
          <p:nvPr>
            <p:ph type="dt" sz="half" idx="10"/>
          </p:nvPr>
        </p:nvSpPr>
        <p:spPr/>
        <p:txBody>
          <a:bodyPr/>
          <a:lstStyle/>
          <a:p>
            <a:fld id="{F8A47C47-C8A4-4359-979A-013BC3BD032C}" type="datetime1">
              <a:rPr lang="en-US" smtClean="0"/>
              <a:pPr/>
              <a:t>9/22/2017</a:t>
            </a:fld>
            <a:endParaRPr lang="en-US"/>
          </a:p>
        </p:txBody>
      </p:sp>
      <p:sp>
        <p:nvSpPr>
          <p:cNvPr id="12" name="Slide Number Placeholder 11"/>
          <p:cNvSpPr>
            <a:spLocks noGrp="1"/>
          </p:cNvSpPr>
          <p:nvPr>
            <p:ph type="sldNum" sz="quarter" idx="12"/>
          </p:nvPr>
        </p:nvSpPr>
        <p:spPr/>
        <p:txBody>
          <a:bodyPr/>
          <a:lstStyle/>
          <a:p>
            <a:fld id="{9A130CC6-AF16-4E75-B386-B0184CCD31F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ctrTitle"/>
          </p:nvPr>
        </p:nvSpPr>
        <p:spPr/>
        <p:txBody>
          <a:bodyPr/>
          <a:lstStyle/>
          <a:p>
            <a:pPr eaLnBrk="1" hangingPunct="1"/>
            <a:r>
              <a:rPr lang="en-US" altLang="en-US" smtClean="0"/>
              <a:t>Services Online Main Menu</a:t>
            </a:r>
          </a:p>
        </p:txBody>
      </p:sp>
      <p:sp>
        <p:nvSpPr>
          <p:cNvPr id="8195"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6CA97D6-FFF5-42F5-98BF-A563D73D5225}" type="slidenum">
              <a:rPr lang="en-US" altLang="en-US" sz="1400" smtClean="0">
                <a:solidFill>
                  <a:schemeClr val="bg1"/>
                </a:solidFill>
              </a:rPr>
              <a:pPr/>
              <a:t>10</a:t>
            </a:fld>
            <a:endParaRPr lang="en-US" altLang="en-US" sz="1400" dirty="0" smtClean="0">
              <a:solidFill>
                <a:schemeClr val="bg1"/>
              </a:solidFill>
            </a:endParaRPr>
          </a:p>
        </p:txBody>
      </p:sp>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1600200"/>
            <a:ext cx="4895850" cy="4946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7913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Services Online (SOL)</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11</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905000"/>
            <a:ext cx="8839200" cy="4572000"/>
          </a:xfrm>
          <a:prstGeom prst="rect">
            <a:avLst/>
          </a:prstGeom>
        </p:spPr>
        <p:txBody>
          <a:bodyPr/>
          <a:lstStyle/>
          <a:p>
            <a:pPr eaLnBrk="1" hangingPunct="1">
              <a:defRPr/>
            </a:pPr>
            <a:r>
              <a:rPr lang="en-US" dirty="0" smtClean="0"/>
              <a:t>Maintaining your SOL account:</a:t>
            </a:r>
          </a:p>
          <a:p>
            <a:pPr lvl="1">
              <a:buFont typeface="Arial" panose="020B0604020202020204" pitchFamily="34" charset="0"/>
              <a:buChar char="•"/>
              <a:defRPr/>
            </a:pPr>
            <a:r>
              <a:rPr lang="en-US" dirty="0" smtClean="0"/>
              <a:t>Must Access at least once in 15 months to avoid lockout</a:t>
            </a:r>
          </a:p>
          <a:p>
            <a:pPr lvl="1">
              <a:buFont typeface="Arial" panose="020B0604020202020204" pitchFamily="34" charset="0"/>
              <a:buChar char="•"/>
              <a:defRPr/>
            </a:pPr>
            <a:r>
              <a:rPr lang="en-US" dirty="0" smtClean="0"/>
              <a:t>If locked out, must call, email or write  OPM to request temp PW</a:t>
            </a:r>
          </a:p>
          <a:p>
            <a:pPr lvl="1">
              <a:buFont typeface="Arial" panose="020B0604020202020204" pitchFamily="34" charset="0"/>
              <a:buChar char="•"/>
              <a:defRPr/>
            </a:pPr>
            <a:r>
              <a:rPr lang="en-US" dirty="0" smtClean="0"/>
              <a:t>If temp PW sent via email, receive next business day</a:t>
            </a:r>
          </a:p>
          <a:p>
            <a:pPr lvl="1">
              <a:buFont typeface="Arial" panose="020B0604020202020204" pitchFamily="34" charset="0"/>
              <a:buChar char="•"/>
              <a:defRPr/>
            </a:pPr>
            <a:r>
              <a:rPr lang="en-US" dirty="0" smtClean="0"/>
              <a:t>If sent via mail, 7 – 10 days</a:t>
            </a:r>
          </a:p>
          <a:p>
            <a:pPr lvl="1">
              <a:buFont typeface="Arial" panose="020B0604020202020204" pitchFamily="34" charset="0"/>
              <a:buChar char="•"/>
              <a:defRPr/>
            </a:pPr>
            <a:r>
              <a:rPr lang="en-US" dirty="0" smtClean="0"/>
              <a:t>Use temp password, follow prompts to change PW</a:t>
            </a:r>
          </a:p>
          <a:p>
            <a:pPr lvl="1">
              <a:defRPr/>
            </a:pPr>
            <a:endParaRPr lang="en-US" dirty="0" smtClean="0"/>
          </a:p>
        </p:txBody>
      </p:sp>
    </p:spTree>
    <p:extLst>
      <p:ext uri="{BB962C8B-B14F-4D97-AF65-F5344CB8AC3E}">
        <p14:creationId xmlns:p14="http://schemas.microsoft.com/office/powerpoint/2010/main" val="3774133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Other Contact Information</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12</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143000" y="1905000"/>
            <a:ext cx="7315200" cy="4572000"/>
          </a:xfrm>
          <a:prstGeom prst="rect">
            <a:avLst/>
          </a:prstGeom>
        </p:spPr>
        <p:txBody>
          <a:bodyPr/>
          <a:lstStyle/>
          <a:p>
            <a:pPr eaLnBrk="1" hangingPunct="1">
              <a:defRPr/>
            </a:pPr>
            <a:r>
              <a:rPr lang="en-US" dirty="0" smtClean="0"/>
              <a:t>Email us at </a:t>
            </a:r>
            <a:r>
              <a:rPr lang="en-US" dirty="0" smtClean="0">
                <a:hlinkClick r:id="rId3"/>
              </a:rPr>
              <a:t>Retire@opm.gov</a:t>
            </a:r>
            <a:endParaRPr lang="en-US" dirty="0" smtClean="0"/>
          </a:p>
          <a:p>
            <a:pPr eaLnBrk="1" hangingPunct="1">
              <a:defRPr/>
            </a:pPr>
            <a:r>
              <a:rPr lang="en-US" dirty="0" smtClean="0"/>
              <a:t>Call Us at 1-888-767-6738</a:t>
            </a:r>
          </a:p>
          <a:p>
            <a:pPr>
              <a:defRPr/>
            </a:pPr>
            <a:r>
              <a:rPr lang="en-US" dirty="0" smtClean="0"/>
              <a:t>TTY: 855-887-4957</a:t>
            </a:r>
          </a:p>
          <a:p>
            <a:pPr>
              <a:defRPr/>
            </a:pPr>
            <a:r>
              <a:rPr lang="en-US" dirty="0" smtClean="0"/>
              <a:t>Business hours for Call Center are 7:40 am – 5:00 pm (</a:t>
            </a:r>
            <a:r>
              <a:rPr lang="en-US" dirty="0"/>
              <a:t>EST/EDT) </a:t>
            </a:r>
            <a:endParaRPr lang="en-US" dirty="0" smtClean="0"/>
          </a:p>
        </p:txBody>
      </p:sp>
    </p:spTree>
    <p:extLst>
      <p:ext uri="{BB962C8B-B14F-4D97-AF65-F5344CB8AC3E}">
        <p14:creationId xmlns:p14="http://schemas.microsoft.com/office/powerpoint/2010/main" val="1617848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Other Contact Information</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13</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143000" y="1905000"/>
            <a:ext cx="7315200" cy="4572000"/>
          </a:xfrm>
          <a:prstGeom prst="rect">
            <a:avLst/>
          </a:prstGeom>
        </p:spPr>
        <p:txBody>
          <a:bodyPr/>
          <a:lstStyle/>
          <a:p>
            <a:pPr eaLnBrk="1" hangingPunct="1">
              <a:defRPr/>
            </a:pPr>
            <a:r>
              <a:rPr lang="en-US" dirty="0" smtClean="0"/>
              <a:t>Write us at:</a:t>
            </a:r>
          </a:p>
          <a:p>
            <a:pPr marL="0" indent="0" algn="ctr" eaLnBrk="1" hangingPunct="1">
              <a:buNone/>
              <a:defRPr/>
            </a:pPr>
            <a:r>
              <a:rPr lang="en-US" sz="2800" dirty="0" smtClean="0"/>
              <a:t>U.S. Office of Personnel Management</a:t>
            </a:r>
          </a:p>
          <a:p>
            <a:pPr marL="0" indent="0" algn="ctr" eaLnBrk="1" hangingPunct="1">
              <a:buNone/>
              <a:defRPr/>
            </a:pPr>
            <a:r>
              <a:rPr lang="en-US" sz="2800" dirty="0" smtClean="0"/>
              <a:t>Retirement Operations Center</a:t>
            </a:r>
          </a:p>
          <a:p>
            <a:pPr marL="0" indent="0" algn="ctr" eaLnBrk="1" hangingPunct="1">
              <a:buNone/>
              <a:defRPr/>
            </a:pPr>
            <a:r>
              <a:rPr lang="en-US" sz="2800" dirty="0" smtClean="0"/>
              <a:t>PO Box 45</a:t>
            </a:r>
          </a:p>
          <a:p>
            <a:pPr marL="0" indent="0" algn="ctr" eaLnBrk="1" hangingPunct="1">
              <a:buNone/>
              <a:defRPr/>
            </a:pPr>
            <a:r>
              <a:rPr lang="en-US" sz="2800" dirty="0" err="1" smtClean="0"/>
              <a:t>Boyers</a:t>
            </a:r>
            <a:r>
              <a:rPr lang="en-US" sz="2800" dirty="0" smtClean="0"/>
              <a:t> PA 16017</a:t>
            </a:r>
          </a:p>
          <a:p>
            <a:pPr>
              <a:defRPr/>
            </a:pPr>
            <a:r>
              <a:rPr lang="en-US" dirty="0" smtClean="0"/>
              <a:t>Walk In Center: </a:t>
            </a:r>
          </a:p>
          <a:p>
            <a:pPr marL="0" indent="0" algn="ctr">
              <a:buNone/>
              <a:defRPr/>
            </a:pPr>
            <a:r>
              <a:rPr lang="en-US" sz="2800" dirty="0" smtClean="0"/>
              <a:t>1900 E Street, NW, Room 1323,</a:t>
            </a:r>
          </a:p>
          <a:p>
            <a:pPr marL="0" indent="0" algn="ctr">
              <a:buNone/>
              <a:defRPr/>
            </a:pPr>
            <a:r>
              <a:rPr lang="en-US" sz="2800" dirty="0" smtClean="0"/>
              <a:t>Washington DC 20415</a:t>
            </a:r>
          </a:p>
          <a:p>
            <a:pPr eaLnBrk="1" hangingPunct="1">
              <a:buFontTx/>
              <a:buNone/>
              <a:defRPr/>
            </a:pPr>
            <a:endParaRPr lang="en-US" dirty="0" smtClean="0"/>
          </a:p>
        </p:txBody>
      </p:sp>
    </p:spTree>
    <p:extLst>
      <p:ext uri="{BB962C8B-B14F-4D97-AF65-F5344CB8AC3E}">
        <p14:creationId xmlns:p14="http://schemas.microsoft.com/office/powerpoint/2010/main" val="3609873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Other Resources and Links</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14</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905000"/>
            <a:ext cx="8763000" cy="4572000"/>
          </a:xfrm>
          <a:prstGeom prst="rect">
            <a:avLst/>
          </a:prstGeom>
        </p:spPr>
        <p:txBody>
          <a:bodyPr/>
          <a:lstStyle/>
          <a:p>
            <a:pPr>
              <a:defRPr/>
            </a:pPr>
            <a:r>
              <a:rPr lang="en-US" dirty="0" smtClean="0"/>
              <a:t>Additional information also available </a:t>
            </a:r>
            <a:r>
              <a:rPr lang="en-US" dirty="0"/>
              <a:t>at: https://</a:t>
            </a:r>
            <a:r>
              <a:rPr lang="en-US" dirty="0" smtClean="0"/>
              <a:t>www.opm.gov/retirement-services/my-annuity-and-benefits:</a:t>
            </a:r>
          </a:p>
          <a:p>
            <a:pPr lvl="1">
              <a:buFont typeface="Arial" panose="020B0604020202020204" pitchFamily="34" charset="0"/>
              <a:buChar char="•"/>
              <a:defRPr/>
            </a:pPr>
            <a:r>
              <a:rPr lang="en-US" dirty="0" smtClean="0"/>
              <a:t>New Retiree – frequently requested info</a:t>
            </a:r>
          </a:p>
          <a:p>
            <a:pPr lvl="1">
              <a:buFont typeface="Arial" panose="020B0604020202020204" pitchFamily="34" charset="0"/>
              <a:buChar char="•"/>
              <a:defRPr/>
            </a:pPr>
            <a:r>
              <a:rPr lang="en-US" dirty="0" smtClean="0"/>
              <a:t>Life Events – how benefits are affected by marriage, divorce, death, etc. </a:t>
            </a:r>
          </a:p>
          <a:p>
            <a:pPr lvl="1">
              <a:buFont typeface="Arial" panose="020B0604020202020204" pitchFamily="34" charset="0"/>
              <a:buChar char="•"/>
              <a:defRPr/>
            </a:pPr>
            <a:r>
              <a:rPr lang="en-US" dirty="0" smtClean="0"/>
              <a:t>Moving Checklist – relevant transactions for a move</a:t>
            </a:r>
          </a:p>
          <a:p>
            <a:pPr lvl="1">
              <a:buFont typeface="Arial" panose="020B0604020202020204" pitchFamily="34" charset="0"/>
              <a:buChar char="•"/>
              <a:defRPr/>
            </a:pPr>
            <a:r>
              <a:rPr lang="en-US" dirty="0" smtClean="0"/>
              <a:t>Death and Survivor Benefits – monthly and lump sum</a:t>
            </a:r>
          </a:p>
          <a:p>
            <a:pPr lvl="1">
              <a:buFont typeface="Arial" panose="020B0604020202020204" pitchFamily="34" charset="0"/>
              <a:buChar char="•"/>
              <a:defRPr/>
            </a:pPr>
            <a:r>
              <a:rPr lang="en-US" dirty="0" smtClean="0"/>
              <a:t>FERS Disability Retirees – 12 month and age 62</a:t>
            </a:r>
          </a:p>
        </p:txBody>
      </p:sp>
    </p:spTree>
    <p:extLst>
      <p:ext uri="{BB962C8B-B14F-4D97-AF65-F5344CB8AC3E}">
        <p14:creationId xmlns:p14="http://schemas.microsoft.com/office/powerpoint/2010/main" val="1445805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Other Resources and Links</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15</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905000"/>
            <a:ext cx="8763000" cy="4572000"/>
          </a:xfrm>
          <a:prstGeom prst="rect">
            <a:avLst/>
          </a:prstGeom>
        </p:spPr>
        <p:txBody>
          <a:bodyPr/>
          <a:lstStyle/>
          <a:p>
            <a:pPr>
              <a:defRPr/>
            </a:pPr>
            <a:r>
              <a:rPr lang="en-US" dirty="0" smtClean="0"/>
              <a:t>Additional information and forms are available </a:t>
            </a:r>
            <a:r>
              <a:rPr lang="en-US" dirty="0"/>
              <a:t>at: </a:t>
            </a:r>
            <a:r>
              <a:rPr lang="en-US" dirty="0">
                <a:hlinkClick r:id="rId3"/>
              </a:rPr>
              <a:t>https://www.opm.gov/retirement-services/retirees-or-family-members</a:t>
            </a:r>
            <a:r>
              <a:rPr lang="en-US" dirty="0" smtClean="0">
                <a:hlinkClick r:id="rId3"/>
              </a:rPr>
              <a:t>/</a:t>
            </a:r>
            <a:endParaRPr lang="en-US" dirty="0" smtClean="0"/>
          </a:p>
          <a:p>
            <a:pPr lvl="1">
              <a:buFont typeface="Arial" panose="020B0604020202020204" pitchFamily="34" charset="0"/>
              <a:buChar char="•"/>
              <a:defRPr/>
            </a:pPr>
            <a:r>
              <a:rPr lang="en-US" dirty="0" smtClean="0"/>
              <a:t>Guidance and Publications</a:t>
            </a:r>
          </a:p>
          <a:p>
            <a:pPr lvl="1">
              <a:buFont typeface="Arial" panose="020B0604020202020204" pitchFamily="34" charset="0"/>
              <a:buChar char="•"/>
              <a:defRPr/>
            </a:pPr>
            <a:r>
              <a:rPr lang="en-US" dirty="0" smtClean="0"/>
              <a:t>Related Resources (SSA, TSP, among other)</a:t>
            </a:r>
          </a:p>
          <a:p>
            <a:pPr lvl="1">
              <a:buFont typeface="Arial" panose="020B0604020202020204" pitchFamily="34" charset="0"/>
              <a:buChar char="•"/>
              <a:defRPr/>
            </a:pPr>
            <a:r>
              <a:rPr lang="en-US" dirty="0" smtClean="0"/>
              <a:t>Quick Links (SOL, Forms, Tools, Report Death)</a:t>
            </a:r>
          </a:p>
          <a:p>
            <a:pPr lvl="1">
              <a:buFont typeface="Arial" panose="020B0604020202020204" pitchFamily="34" charset="0"/>
              <a:buChar char="•"/>
              <a:defRPr/>
            </a:pPr>
            <a:r>
              <a:rPr lang="en-US" dirty="0" smtClean="0"/>
              <a:t>After Retirement (links for new retirees, life events, etc.)</a:t>
            </a:r>
          </a:p>
        </p:txBody>
      </p:sp>
    </p:spTree>
    <p:extLst>
      <p:ext uri="{BB962C8B-B14F-4D97-AF65-F5344CB8AC3E}">
        <p14:creationId xmlns:p14="http://schemas.microsoft.com/office/powerpoint/2010/main" val="1800477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Self Plus One FEHB Enrollment</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16</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905000"/>
            <a:ext cx="8763000" cy="4572000"/>
          </a:xfrm>
          <a:prstGeom prst="rect">
            <a:avLst/>
          </a:prstGeom>
        </p:spPr>
        <p:txBody>
          <a:bodyPr/>
          <a:lstStyle/>
          <a:p>
            <a:pPr>
              <a:defRPr/>
            </a:pPr>
            <a:r>
              <a:rPr lang="en-US" dirty="0" smtClean="0"/>
              <a:t>The Bipartisan Budget Act of 2013 established the Self Plus One FEHB enrollment type</a:t>
            </a:r>
          </a:p>
          <a:p>
            <a:pPr>
              <a:defRPr/>
            </a:pPr>
            <a:r>
              <a:rPr lang="en-US" dirty="0" smtClean="0"/>
              <a:t>Annuitants first eligible to enroll in the 2015 Open Season, enrollments effective 1/1/2016</a:t>
            </a:r>
          </a:p>
          <a:p>
            <a:pPr>
              <a:defRPr/>
            </a:pPr>
            <a:r>
              <a:rPr lang="en-US" dirty="0" smtClean="0"/>
              <a:t>Annuitants may decrease their coverage at any time, request for Self Plus One coverage made outside of Open Season is effective the first day of the month following receipt</a:t>
            </a:r>
          </a:p>
          <a:p>
            <a:pPr lvl="1">
              <a:buFont typeface="Arial" panose="020B0604020202020204" pitchFamily="34" charset="0"/>
              <a:buChar char="•"/>
              <a:defRPr/>
            </a:pPr>
            <a:endParaRPr lang="en-US" dirty="0" smtClean="0"/>
          </a:p>
          <a:p>
            <a:pPr lvl="1">
              <a:buFont typeface="Arial" panose="020B0604020202020204" pitchFamily="34" charset="0"/>
              <a:buChar char="•"/>
              <a:defRPr/>
            </a:pPr>
            <a:endParaRPr lang="en-US" dirty="0" smtClean="0"/>
          </a:p>
        </p:txBody>
      </p:sp>
    </p:spTree>
    <p:extLst>
      <p:ext uri="{BB962C8B-B14F-4D97-AF65-F5344CB8AC3E}">
        <p14:creationId xmlns:p14="http://schemas.microsoft.com/office/powerpoint/2010/main" val="26082869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Self Plus One FEHB Enrollment</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17</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0" y="1752600"/>
            <a:ext cx="9067800" cy="4572000"/>
          </a:xfrm>
          <a:prstGeom prst="rect">
            <a:avLst/>
          </a:prstGeom>
        </p:spPr>
        <p:txBody>
          <a:bodyPr/>
          <a:lstStyle/>
          <a:p>
            <a:pPr>
              <a:defRPr/>
            </a:pPr>
            <a:r>
              <a:rPr lang="en-US" dirty="0" smtClean="0"/>
              <a:t>Change from Self Only to Self Plus One or Change from Self Plus One to </a:t>
            </a:r>
            <a:r>
              <a:rPr lang="en-US" dirty="0"/>
              <a:t>Self and Family requires a QLE or Open Season</a:t>
            </a:r>
          </a:p>
          <a:p>
            <a:pPr>
              <a:defRPr/>
            </a:pPr>
            <a:r>
              <a:rPr lang="en-US" dirty="0" smtClean="0"/>
              <a:t>Enrollment covers the enrollee plus one eligible family member designated by the enrollee </a:t>
            </a:r>
            <a:endParaRPr lang="en-US" dirty="0"/>
          </a:p>
          <a:p>
            <a:pPr>
              <a:defRPr/>
            </a:pPr>
            <a:r>
              <a:rPr lang="en-US" dirty="0" smtClean="0"/>
              <a:t>Eligible family member can include a legally married spouse or a child under age 26 </a:t>
            </a:r>
          </a:p>
          <a:p>
            <a:pPr>
              <a:defRPr/>
            </a:pPr>
            <a:r>
              <a:rPr lang="en-US" dirty="0" smtClean="0"/>
              <a:t>Open Season or QLE required to change the eligible family member, you must complete an OPM 2809</a:t>
            </a:r>
          </a:p>
        </p:txBody>
      </p:sp>
    </p:spTree>
    <p:extLst>
      <p:ext uri="{BB962C8B-B14F-4D97-AF65-F5344CB8AC3E}">
        <p14:creationId xmlns:p14="http://schemas.microsoft.com/office/powerpoint/2010/main" val="1267363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Self Plus One FEHB Enrollment</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18</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752600"/>
            <a:ext cx="8763000" cy="4572000"/>
          </a:xfrm>
          <a:prstGeom prst="rect">
            <a:avLst/>
          </a:prstGeom>
        </p:spPr>
        <p:txBody>
          <a:bodyPr/>
          <a:lstStyle/>
          <a:p>
            <a:pPr>
              <a:defRPr/>
            </a:pPr>
            <a:r>
              <a:rPr lang="en-US" dirty="0" smtClean="0"/>
              <a:t>Is a Self Plus One enrollment right for me?</a:t>
            </a:r>
          </a:p>
          <a:p>
            <a:pPr lvl="1">
              <a:buFont typeface="Arial" panose="020B0604020202020204" pitchFamily="34" charset="0"/>
              <a:buChar char="•"/>
              <a:defRPr/>
            </a:pPr>
            <a:r>
              <a:rPr lang="en-US" dirty="0" smtClean="0"/>
              <a:t>Only one family member may be covered</a:t>
            </a:r>
          </a:p>
          <a:p>
            <a:pPr lvl="1">
              <a:buFont typeface="Arial" panose="020B0604020202020204" pitchFamily="34" charset="0"/>
              <a:buChar char="•"/>
              <a:defRPr/>
            </a:pPr>
            <a:r>
              <a:rPr lang="en-US" dirty="0" smtClean="0"/>
              <a:t>In the event of your death, the </a:t>
            </a:r>
            <a:r>
              <a:rPr lang="en-US" dirty="0"/>
              <a:t>covered family member must be eligible for a survivor annuity to </a:t>
            </a:r>
            <a:r>
              <a:rPr lang="en-US" dirty="0" smtClean="0"/>
              <a:t>continue coverage, an uncovered family member would not be eligible to continue coverage</a:t>
            </a:r>
          </a:p>
          <a:p>
            <a:pPr lvl="1">
              <a:buFont typeface="Arial" panose="020B0604020202020204" pitchFamily="34" charset="0"/>
              <a:buChar char="•"/>
              <a:defRPr/>
            </a:pPr>
            <a:r>
              <a:rPr lang="en-US" dirty="0" smtClean="0"/>
              <a:t>Pay close attention to the benefits and rates for your current plan and any other plans you are interested in, Self Plus One isn’t necessarily cheaper than a Self </a:t>
            </a:r>
            <a:r>
              <a:rPr lang="en-US" dirty="0"/>
              <a:t>and Family </a:t>
            </a:r>
            <a:r>
              <a:rPr lang="en-US" dirty="0" smtClean="0"/>
              <a:t>or 2 - Self Only enrollment(s)</a:t>
            </a:r>
          </a:p>
          <a:p>
            <a:pPr lvl="1">
              <a:buFont typeface="Arial" panose="020B0604020202020204" pitchFamily="34" charset="0"/>
              <a:buChar char="•"/>
              <a:defRPr/>
            </a:pPr>
            <a:endParaRPr lang="en-US" dirty="0" smtClean="0"/>
          </a:p>
        </p:txBody>
      </p:sp>
    </p:spTree>
    <p:extLst>
      <p:ext uri="{BB962C8B-B14F-4D97-AF65-F5344CB8AC3E}">
        <p14:creationId xmlns:p14="http://schemas.microsoft.com/office/powerpoint/2010/main" val="4279532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Self Plus One FEHB Enrollment</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19</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752600"/>
            <a:ext cx="8763000" cy="4572000"/>
          </a:xfrm>
          <a:prstGeom prst="rect">
            <a:avLst/>
          </a:prstGeom>
        </p:spPr>
        <p:txBody>
          <a:bodyPr/>
          <a:lstStyle/>
          <a:p>
            <a:pPr marL="0" indent="0">
              <a:buNone/>
              <a:defRPr/>
            </a:pPr>
            <a:r>
              <a:rPr lang="en-US" dirty="0" smtClean="0"/>
              <a:t>For more info on Self Plus One enrollments, visit:</a:t>
            </a:r>
          </a:p>
          <a:p>
            <a:pPr>
              <a:defRPr/>
            </a:pPr>
            <a:r>
              <a:rPr lang="en-US" dirty="0" smtClean="0">
                <a:hlinkClick r:id="rId3"/>
              </a:rPr>
              <a:t>www.opm.gov</a:t>
            </a:r>
            <a:endParaRPr lang="en-US" dirty="0" smtClean="0"/>
          </a:p>
          <a:p>
            <a:pPr lvl="1">
              <a:buFont typeface="Arial" panose="020B0604020202020204" pitchFamily="34" charset="0"/>
              <a:buChar char="•"/>
              <a:defRPr/>
            </a:pPr>
            <a:r>
              <a:rPr lang="en-US" dirty="0" smtClean="0"/>
              <a:t>Hover cursor over the Insurance header</a:t>
            </a:r>
          </a:p>
          <a:p>
            <a:pPr lvl="1">
              <a:buFont typeface="Arial" panose="020B0604020202020204" pitchFamily="34" charset="0"/>
              <a:buChar char="•"/>
              <a:defRPr/>
            </a:pPr>
            <a:r>
              <a:rPr lang="en-US" dirty="0" smtClean="0"/>
              <a:t>Cursor to Healthcare and select</a:t>
            </a:r>
          </a:p>
          <a:p>
            <a:pPr lvl="1">
              <a:buFont typeface="Arial" panose="020B0604020202020204" pitchFamily="34" charset="0"/>
              <a:buChar char="•"/>
              <a:defRPr/>
            </a:pPr>
            <a:r>
              <a:rPr lang="en-US" dirty="0" smtClean="0"/>
              <a:t>Click on Read More under The New Self Plus One Enrollment Type</a:t>
            </a:r>
          </a:p>
          <a:p>
            <a:pPr>
              <a:defRPr/>
            </a:pPr>
            <a:r>
              <a:rPr lang="en-US" dirty="0" smtClean="0">
                <a:hlinkClick r:id="rId4"/>
              </a:rPr>
              <a:t>www.opm.gov/healthcare-insurance/special-initiatives/self-plus-one</a:t>
            </a:r>
            <a:endParaRPr lang="en-US" dirty="0" smtClean="0"/>
          </a:p>
          <a:p>
            <a:pPr>
              <a:defRPr/>
            </a:pPr>
            <a:endParaRPr lang="en-US" dirty="0" smtClean="0"/>
          </a:p>
        </p:txBody>
      </p:sp>
    </p:spTree>
    <p:extLst>
      <p:ext uri="{BB962C8B-B14F-4D97-AF65-F5344CB8AC3E}">
        <p14:creationId xmlns:p14="http://schemas.microsoft.com/office/powerpoint/2010/main" val="3138454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308070" y="914400"/>
            <a:ext cx="8736806" cy="685800"/>
          </a:xfrm>
        </p:spPr>
        <p:txBody>
          <a:bodyPr/>
          <a:lstStyle/>
          <a:p>
            <a:pPr eaLnBrk="1" hangingPunct="1"/>
            <a:r>
              <a:rPr lang="en-US" altLang="en-US" sz="3600" b="1" dirty="0" smtClean="0"/>
              <a:t>OPM Administered Retirement Systems</a:t>
            </a:r>
          </a:p>
        </p:txBody>
      </p:sp>
      <p:sp>
        <p:nvSpPr>
          <p:cNvPr id="6147" name="Rectangle 3"/>
          <p:cNvSpPr>
            <a:spLocks noChangeArrowheads="1"/>
          </p:cNvSpPr>
          <p:nvPr/>
        </p:nvSpPr>
        <p:spPr bwMode="auto">
          <a:xfrm>
            <a:off x="380999" y="1752600"/>
            <a:ext cx="8405813" cy="504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350838" indent="-3508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1200"/>
              </a:spcBef>
              <a:buFontTx/>
              <a:buChar char="•"/>
              <a:defRPr/>
            </a:pPr>
            <a:r>
              <a:rPr lang="en-US" altLang="en-US" sz="2800" dirty="0" smtClean="0"/>
              <a:t>Civil Service Retirement System (CSRS) </a:t>
            </a:r>
          </a:p>
          <a:p>
            <a:pPr lvl="1">
              <a:spcBef>
                <a:spcPts val="1200"/>
              </a:spcBef>
              <a:buFontTx/>
              <a:buChar char="•"/>
              <a:defRPr/>
            </a:pPr>
            <a:r>
              <a:rPr lang="en-US" altLang="en-US" sz="2400" dirty="0" smtClean="0"/>
              <a:t>CSRS Offset (CSRS and Social Security coverage) </a:t>
            </a:r>
          </a:p>
          <a:p>
            <a:pPr>
              <a:spcBef>
                <a:spcPts val="1200"/>
              </a:spcBef>
              <a:buFontTx/>
              <a:buChar char="•"/>
              <a:defRPr/>
            </a:pPr>
            <a:r>
              <a:rPr lang="en-US" altLang="en-US" sz="2800" dirty="0" smtClean="0"/>
              <a:t>Federal Employees Retirement System (FERS)</a:t>
            </a:r>
          </a:p>
          <a:p>
            <a:pPr lvl="1">
              <a:spcBef>
                <a:spcPts val="1200"/>
              </a:spcBef>
              <a:buFontTx/>
              <a:buChar char="•"/>
              <a:defRPr/>
            </a:pPr>
            <a:r>
              <a:rPr lang="en-US" altLang="en-US" sz="2400" dirty="0" smtClean="0"/>
              <a:t>FERS Revised Annuity Employee (FERS-RAE)</a:t>
            </a:r>
          </a:p>
          <a:p>
            <a:pPr lvl="1">
              <a:spcBef>
                <a:spcPts val="1200"/>
              </a:spcBef>
              <a:buFontTx/>
              <a:buChar char="•"/>
              <a:defRPr/>
            </a:pPr>
            <a:r>
              <a:rPr lang="en-US" altLang="en-US" sz="2400" dirty="0"/>
              <a:t>FERS </a:t>
            </a:r>
            <a:r>
              <a:rPr lang="en-US" altLang="en-US" sz="2400" dirty="0" smtClean="0"/>
              <a:t>Further Revised </a:t>
            </a:r>
            <a:r>
              <a:rPr lang="en-US" altLang="en-US" sz="2400" dirty="0"/>
              <a:t>Annuity </a:t>
            </a:r>
            <a:r>
              <a:rPr lang="en-US" altLang="en-US" sz="2400" dirty="0" smtClean="0"/>
              <a:t>Employee (FERS-FRAE</a:t>
            </a:r>
            <a:r>
              <a:rPr lang="en-US" altLang="en-US" sz="2400" dirty="0"/>
              <a:t>)</a:t>
            </a:r>
          </a:p>
          <a:p>
            <a:pPr>
              <a:spcBef>
                <a:spcPts val="1200"/>
              </a:spcBef>
              <a:buFontTx/>
              <a:buChar char="•"/>
              <a:defRPr/>
            </a:pPr>
            <a:endParaRPr lang="en-US" altLang="en-US" sz="2800" dirty="0" smtClean="0"/>
          </a:p>
          <a:p>
            <a:pPr marL="0" indent="0">
              <a:spcBef>
                <a:spcPts val="1200"/>
              </a:spcBef>
              <a:defRPr/>
            </a:pPr>
            <a:endParaRPr lang="en-US" altLang="en-US" sz="2800" dirty="0" smtClean="0"/>
          </a:p>
          <a:p>
            <a:pPr eaLnBrk="1" hangingPunct="1">
              <a:spcBef>
                <a:spcPts val="1200"/>
              </a:spcBef>
              <a:spcAft>
                <a:spcPct val="20000"/>
              </a:spcAft>
              <a:buFontTx/>
              <a:buChar char="•"/>
              <a:defRPr/>
            </a:pPr>
            <a:endParaRPr lang="en-US" altLang="en-US" sz="3200" dirty="0" smtClean="0"/>
          </a:p>
        </p:txBody>
      </p:sp>
      <p:sp>
        <p:nvSpPr>
          <p:cNvPr id="6148" name="Text Box 4"/>
          <p:cNvSpPr txBox="1">
            <a:spLocks noChangeArrowheads="1"/>
          </p:cNvSpPr>
          <p:nvPr/>
        </p:nvSpPr>
        <p:spPr bwMode="auto">
          <a:xfrm>
            <a:off x="8786813" y="6491288"/>
            <a:ext cx="3571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200"/>
              </a:spcBef>
              <a:buChar char="•"/>
              <a:defRPr sz="2400">
                <a:solidFill>
                  <a:schemeClr val="tx1"/>
                </a:solidFill>
                <a:latin typeface="Arial" charset="0"/>
              </a:defRPr>
            </a:lvl1pPr>
            <a:lvl2pPr marL="742950" indent="-285750" eaLnBrk="0" hangingPunct="0">
              <a:buChar char="•"/>
              <a:defRPr sz="2000">
                <a:solidFill>
                  <a:schemeClr val="tx1"/>
                </a:solidFill>
                <a:latin typeface="Arial" charset="0"/>
              </a:defRPr>
            </a:lvl2pPr>
            <a:lvl3pPr marL="1143000" indent="-228600" eaLnBrk="0" hangingPunct="0">
              <a:buChar char="•"/>
              <a:defRPr>
                <a:solidFill>
                  <a:schemeClr val="tx1"/>
                </a:solidFill>
                <a:latin typeface="Arial" charset="0"/>
              </a:defRPr>
            </a:lvl3pPr>
            <a:lvl4pPr marL="1600200" indent="-228600" eaLnBrk="0" hangingPunct="0">
              <a:buChar char="•"/>
              <a:defRPr>
                <a:solidFill>
                  <a:schemeClr val="tx1"/>
                </a:solidFill>
                <a:latin typeface="Arial" charset="0"/>
              </a:defRPr>
            </a:lvl4pPr>
            <a:lvl5pPr marL="2057400" indent="-228600" eaLnBrk="0" hangingPunct="0">
              <a:buChar char="•"/>
              <a:defRPr>
                <a:solidFill>
                  <a:schemeClr val="tx1"/>
                </a:solidFill>
                <a:latin typeface="Arial" charset="0"/>
              </a:defRPr>
            </a:lvl5pPr>
            <a:lvl6pPr marL="2514600" indent="-228600" eaLnBrk="0" fontAlgn="base" hangingPunct="0">
              <a:spcBef>
                <a:spcPct val="0"/>
              </a:spcBef>
              <a:spcAft>
                <a:spcPct val="0"/>
              </a:spcAft>
              <a:buChar char="•"/>
              <a:defRPr>
                <a:solidFill>
                  <a:schemeClr val="tx1"/>
                </a:solidFill>
                <a:latin typeface="Arial" charset="0"/>
              </a:defRPr>
            </a:lvl6pPr>
            <a:lvl7pPr marL="2971800" indent="-228600" eaLnBrk="0" fontAlgn="base" hangingPunct="0">
              <a:spcBef>
                <a:spcPct val="0"/>
              </a:spcBef>
              <a:spcAft>
                <a:spcPct val="0"/>
              </a:spcAft>
              <a:buChar char="•"/>
              <a:defRPr>
                <a:solidFill>
                  <a:schemeClr val="tx1"/>
                </a:solidFill>
                <a:latin typeface="Arial" charset="0"/>
              </a:defRPr>
            </a:lvl7pPr>
            <a:lvl8pPr marL="3429000" indent="-228600" eaLnBrk="0" fontAlgn="base" hangingPunct="0">
              <a:spcBef>
                <a:spcPct val="0"/>
              </a:spcBef>
              <a:spcAft>
                <a:spcPct val="0"/>
              </a:spcAft>
              <a:buChar char="•"/>
              <a:defRPr>
                <a:solidFill>
                  <a:schemeClr val="tx1"/>
                </a:solidFill>
                <a:latin typeface="Arial" charset="0"/>
              </a:defRPr>
            </a:lvl8pPr>
            <a:lvl9pPr marL="3886200" indent="-228600" eaLnBrk="0" fontAlgn="base" hangingPunct="0">
              <a:spcBef>
                <a:spcPct val="0"/>
              </a:spcBef>
              <a:spcAft>
                <a:spcPct val="0"/>
              </a:spcAft>
              <a:buChar char="•"/>
              <a:defRPr>
                <a:solidFill>
                  <a:schemeClr val="tx1"/>
                </a:solidFill>
                <a:latin typeface="Arial" charset="0"/>
              </a:defRPr>
            </a:lvl9pPr>
          </a:lstStyle>
          <a:p>
            <a:pPr eaLnBrk="1" hangingPunct="1">
              <a:spcBef>
                <a:spcPct val="50000"/>
              </a:spcBef>
              <a:buFontTx/>
              <a:buNone/>
            </a:pPr>
            <a:r>
              <a:rPr lang="en-US" altLang="en-US" sz="1800"/>
              <a:t>2</a:t>
            </a:r>
          </a:p>
        </p:txBody>
      </p:sp>
    </p:spTree>
    <p:extLst>
      <p:ext uri="{BB962C8B-B14F-4D97-AF65-F5344CB8AC3E}">
        <p14:creationId xmlns:p14="http://schemas.microsoft.com/office/powerpoint/2010/main" val="1480698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15200" cy="838200"/>
          </a:xfrm>
        </p:spPr>
        <p:txBody>
          <a:bodyPr/>
          <a:lstStyle/>
          <a:p>
            <a:r>
              <a:rPr lang="en-US" altLang="en-US" b="1" dirty="0"/>
              <a:t>More Info and Questions</a:t>
            </a:r>
            <a:br>
              <a:rPr lang="en-US" altLang="en-US" b="1" dirty="0"/>
            </a:br>
            <a:endParaRPr lang="en-US" dirty="0"/>
          </a:p>
        </p:txBody>
      </p:sp>
      <p:sp>
        <p:nvSpPr>
          <p:cNvPr id="3" name="Content Placeholder 2"/>
          <p:cNvSpPr>
            <a:spLocks noGrp="1"/>
          </p:cNvSpPr>
          <p:nvPr>
            <p:ph idx="1"/>
          </p:nvPr>
        </p:nvSpPr>
        <p:spPr>
          <a:xfrm>
            <a:off x="762000" y="1371600"/>
            <a:ext cx="7848600" cy="4953000"/>
          </a:xfrm>
        </p:spPr>
        <p:txBody>
          <a:bodyPr/>
          <a:lstStyle/>
          <a:p>
            <a:r>
              <a:rPr lang="en-US" altLang="en-US" dirty="0"/>
              <a:t>For more info, visit the Retirement </a:t>
            </a:r>
            <a:r>
              <a:rPr lang="en-US" altLang="en-US" dirty="0" smtClean="0"/>
              <a:t>and Insurance tabs </a:t>
            </a:r>
            <a:r>
              <a:rPr lang="en-US" altLang="en-US" dirty="0"/>
              <a:t>at: </a:t>
            </a:r>
            <a:r>
              <a:rPr lang="en-US" altLang="en-US" dirty="0" smtClean="0">
                <a:hlinkClick r:id="rId2"/>
              </a:rPr>
              <a:t>www.opm.gov</a:t>
            </a:r>
            <a:endParaRPr lang="en-US" altLang="en-US" dirty="0" smtClean="0"/>
          </a:p>
          <a:p>
            <a:r>
              <a:rPr lang="en-US" altLang="en-US" dirty="0" smtClean="0"/>
              <a:t>Questions?</a:t>
            </a:r>
            <a:endParaRPr lang="en-US" altLang="en-US" dirty="0"/>
          </a:p>
          <a:p>
            <a:endParaRPr lang="en-US" dirty="0"/>
          </a:p>
        </p:txBody>
      </p:sp>
      <p:pic>
        <p:nvPicPr>
          <p:cNvPr id="5" name="Picture 2" descr="j013456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2362200"/>
            <a:ext cx="3390299" cy="3593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6101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234695" y="762000"/>
            <a:ext cx="8736807" cy="920750"/>
          </a:xfrm>
        </p:spPr>
        <p:txBody>
          <a:bodyPr/>
          <a:lstStyle/>
          <a:p>
            <a:pPr eaLnBrk="1" hangingPunct="1"/>
            <a:r>
              <a:rPr lang="en-US" altLang="en-US" sz="3600" b="1" dirty="0" smtClean="0"/>
              <a:t>Other Benefits Administered By OPM</a:t>
            </a:r>
          </a:p>
        </p:txBody>
      </p:sp>
      <p:sp>
        <p:nvSpPr>
          <p:cNvPr id="6147" name="Rectangle 3"/>
          <p:cNvSpPr>
            <a:spLocks noChangeArrowheads="1"/>
          </p:cNvSpPr>
          <p:nvPr/>
        </p:nvSpPr>
        <p:spPr bwMode="auto">
          <a:xfrm>
            <a:off x="228598" y="1600200"/>
            <a:ext cx="8915401" cy="597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350838" indent="-35083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ts val="1200"/>
              </a:spcBef>
              <a:buFontTx/>
              <a:buChar char="•"/>
              <a:defRPr/>
            </a:pPr>
            <a:r>
              <a:rPr lang="en-US" altLang="en-US" sz="2800" dirty="0" smtClean="0"/>
              <a:t>Federal Employees Health Benefits Program (FEHB)</a:t>
            </a:r>
          </a:p>
          <a:p>
            <a:pPr lvl="1">
              <a:spcBef>
                <a:spcPts val="1200"/>
              </a:spcBef>
              <a:buFontTx/>
              <a:buChar char="•"/>
              <a:defRPr/>
            </a:pPr>
            <a:r>
              <a:rPr lang="en-US" altLang="en-US" sz="2400" dirty="0" smtClean="0"/>
              <a:t>Employees, Annuitants and Family Members </a:t>
            </a:r>
          </a:p>
          <a:p>
            <a:pPr>
              <a:spcBef>
                <a:spcPts val="1200"/>
              </a:spcBef>
              <a:buFontTx/>
              <a:buChar char="•"/>
              <a:defRPr/>
            </a:pPr>
            <a:r>
              <a:rPr lang="en-US" altLang="en-US" sz="2800" dirty="0" smtClean="0"/>
              <a:t>Federal Employees Group Life Insurance Program (FEGLI)</a:t>
            </a:r>
          </a:p>
          <a:p>
            <a:pPr lvl="1">
              <a:spcBef>
                <a:spcPts val="1200"/>
              </a:spcBef>
              <a:buFontTx/>
              <a:buChar char="•"/>
              <a:defRPr/>
            </a:pPr>
            <a:r>
              <a:rPr lang="en-US" altLang="en-US" sz="2400" dirty="0"/>
              <a:t>Employees, Annuitants and Family Members </a:t>
            </a:r>
          </a:p>
          <a:p>
            <a:pPr>
              <a:spcBef>
                <a:spcPts val="1200"/>
              </a:spcBef>
              <a:buFontTx/>
              <a:buChar char="•"/>
              <a:defRPr/>
            </a:pPr>
            <a:r>
              <a:rPr lang="en-US" altLang="en-US" sz="2800" dirty="0" smtClean="0"/>
              <a:t>Supplemental Insurance Programs</a:t>
            </a:r>
          </a:p>
          <a:p>
            <a:pPr marL="800100" lvl="1" indent="-342900">
              <a:spcBef>
                <a:spcPts val="1200"/>
              </a:spcBef>
              <a:buFont typeface="Arial" panose="020B0604020202020204" pitchFamily="34" charset="0"/>
              <a:buChar char="•"/>
              <a:defRPr/>
            </a:pPr>
            <a:r>
              <a:rPr lang="en-US" altLang="en-US" sz="2400" dirty="0" smtClean="0"/>
              <a:t>Flexible Spending Accounts (FSA - employees only)</a:t>
            </a:r>
          </a:p>
          <a:p>
            <a:pPr marL="800100" lvl="1" indent="-342900">
              <a:spcBef>
                <a:spcPts val="1200"/>
              </a:spcBef>
              <a:buFont typeface="Arial" panose="020B0604020202020204" pitchFamily="34" charset="0"/>
              <a:buChar char="•"/>
              <a:defRPr/>
            </a:pPr>
            <a:r>
              <a:rPr lang="en-US" altLang="en-US" sz="2400" dirty="0" smtClean="0"/>
              <a:t>Federal Dental and Vision Insurance (FEDVIP)</a:t>
            </a:r>
          </a:p>
          <a:p>
            <a:pPr marL="800100" lvl="1" indent="-342900">
              <a:spcBef>
                <a:spcPts val="1200"/>
              </a:spcBef>
              <a:buFont typeface="Arial" panose="020B0604020202020204" pitchFamily="34" charset="0"/>
              <a:buChar char="•"/>
              <a:defRPr/>
            </a:pPr>
            <a:r>
              <a:rPr lang="en-US" altLang="en-US" sz="2400" dirty="0" smtClean="0"/>
              <a:t>Federal Long Term Care Insurance Program (FLTCIP)</a:t>
            </a:r>
          </a:p>
          <a:p>
            <a:pPr marL="0" indent="0">
              <a:spcBef>
                <a:spcPts val="1200"/>
              </a:spcBef>
              <a:defRPr/>
            </a:pPr>
            <a:endParaRPr lang="en-US" altLang="en-US" sz="2800" dirty="0" smtClean="0"/>
          </a:p>
          <a:p>
            <a:pPr eaLnBrk="1" hangingPunct="1">
              <a:spcBef>
                <a:spcPts val="1200"/>
              </a:spcBef>
              <a:spcAft>
                <a:spcPct val="20000"/>
              </a:spcAft>
              <a:buFontTx/>
              <a:buChar char="•"/>
              <a:defRPr/>
            </a:pPr>
            <a:endParaRPr lang="en-US" altLang="en-US" sz="3200" dirty="0" smtClean="0"/>
          </a:p>
        </p:txBody>
      </p:sp>
      <p:sp>
        <p:nvSpPr>
          <p:cNvPr id="6148" name="Text Box 4"/>
          <p:cNvSpPr txBox="1">
            <a:spLocks noChangeArrowheads="1"/>
          </p:cNvSpPr>
          <p:nvPr/>
        </p:nvSpPr>
        <p:spPr bwMode="auto">
          <a:xfrm>
            <a:off x="8786813" y="6491288"/>
            <a:ext cx="35718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200"/>
              </a:spcBef>
              <a:buChar char="•"/>
              <a:defRPr sz="2400">
                <a:solidFill>
                  <a:schemeClr val="tx1"/>
                </a:solidFill>
                <a:latin typeface="Arial" charset="0"/>
              </a:defRPr>
            </a:lvl1pPr>
            <a:lvl2pPr marL="742950" indent="-285750" eaLnBrk="0" hangingPunct="0">
              <a:buChar char="•"/>
              <a:defRPr sz="2000">
                <a:solidFill>
                  <a:schemeClr val="tx1"/>
                </a:solidFill>
                <a:latin typeface="Arial" charset="0"/>
              </a:defRPr>
            </a:lvl2pPr>
            <a:lvl3pPr marL="1143000" indent="-228600" eaLnBrk="0" hangingPunct="0">
              <a:buChar char="•"/>
              <a:defRPr>
                <a:solidFill>
                  <a:schemeClr val="tx1"/>
                </a:solidFill>
                <a:latin typeface="Arial" charset="0"/>
              </a:defRPr>
            </a:lvl3pPr>
            <a:lvl4pPr marL="1600200" indent="-228600" eaLnBrk="0" hangingPunct="0">
              <a:buChar char="•"/>
              <a:defRPr>
                <a:solidFill>
                  <a:schemeClr val="tx1"/>
                </a:solidFill>
                <a:latin typeface="Arial" charset="0"/>
              </a:defRPr>
            </a:lvl4pPr>
            <a:lvl5pPr marL="2057400" indent="-228600" eaLnBrk="0" hangingPunct="0">
              <a:buChar char="•"/>
              <a:defRPr>
                <a:solidFill>
                  <a:schemeClr val="tx1"/>
                </a:solidFill>
                <a:latin typeface="Arial" charset="0"/>
              </a:defRPr>
            </a:lvl5pPr>
            <a:lvl6pPr marL="2514600" indent="-228600" eaLnBrk="0" fontAlgn="base" hangingPunct="0">
              <a:spcBef>
                <a:spcPct val="0"/>
              </a:spcBef>
              <a:spcAft>
                <a:spcPct val="0"/>
              </a:spcAft>
              <a:buChar char="•"/>
              <a:defRPr>
                <a:solidFill>
                  <a:schemeClr val="tx1"/>
                </a:solidFill>
                <a:latin typeface="Arial" charset="0"/>
              </a:defRPr>
            </a:lvl6pPr>
            <a:lvl7pPr marL="2971800" indent="-228600" eaLnBrk="0" fontAlgn="base" hangingPunct="0">
              <a:spcBef>
                <a:spcPct val="0"/>
              </a:spcBef>
              <a:spcAft>
                <a:spcPct val="0"/>
              </a:spcAft>
              <a:buChar char="•"/>
              <a:defRPr>
                <a:solidFill>
                  <a:schemeClr val="tx1"/>
                </a:solidFill>
                <a:latin typeface="Arial" charset="0"/>
              </a:defRPr>
            </a:lvl7pPr>
            <a:lvl8pPr marL="3429000" indent="-228600" eaLnBrk="0" fontAlgn="base" hangingPunct="0">
              <a:spcBef>
                <a:spcPct val="0"/>
              </a:spcBef>
              <a:spcAft>
                <a:spcPct val="0"/>
              </a:spcAft>
              <a:buChar char="•"/>
              <a:defRPr>
                <a:solidFill>
                  <a:schemeClr val="tx1"/>
                </a:solidFill>
                <a:latin typeface="Arial" charset="0"/>
              </a:defRPr>
            </a:lvl8pPr>
            <a:lvl9pPr marL="3886200" indent="-228600" eaLnBrk="0" fontAlgn="base" hangingPunct="0">
              <a:spcBef>
                <a:spcPct val="0"/>
              </a:spcBef>
              <a:spcAft>
                <a:spcPct val="0"/>
              </a:spcAft>
              <a:buChar char="•"/>
              <a:defRPr>
                <a:solidFill>
                  <a:schemeClr val="tx1"/>
                </a:solidFill>
                <a:latin typeface="Arial" charset="0"/>
              </a:defRPr>
            </a:lvl9pPr>
          </a:lstStyle>
          <a:p>
            <a:pPr eaLnBrk="1" hangingPunct="1">
              <a:spcBef>
                <a:spcPct val="50000"/>
              </a:spcBef>
              <a:buFontTx/>
              <a:buNone/>
            </a:pPr>
            <a:r>
              <a:rPr lang="en-US" altLang="en-US" sz="1800"/>
              <a:t>2</a:t>
            </a:r>
          </a:p>
        </p:txBody>
      </p:sp>
    </p:spTree>
    <p:extLst>
      <p:ext uri="{BB962C8B-B14F-4D97-AF65-F5344CB8AC3E}">
        <p14:creationId xmlns:p14="http://schemas.microsoft.com/office/powerpoint/2010/main" val="3419900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1219200" y="500000"/>
            <a:ext cx="7200900" cy="920750"/>
          </a:xfrm>
        </p:spPr>
        <p:txBody>
          <a:bodyPr/>
          <a:lstStyle/>
          <a:p>
            <a:pPr eaLnBrk="1" hangingPunct="1"/>
            <a:r>
              <a:rPr lang="en-US" altLang="en-US" sz="3600" b="1" dirty="0" smtClean="0"/>
              <a:t>OPM Retirement Services</a:t>
            </a:r>
          </a:p>
        </p:txBody>
      </p:sp>
      <p:sp>
        <p:nvSpPr>
          <p:cNvPr id="7171" name="Rectangle 3"/>
          <p:cNvSpPr>
            <a:spLocks noChangeArrowheads="1"/>
          </p:cNvSpPr>
          <p:nvPr/>
        </p:nvSpPr>
        <p:spPr bwMode="auto">
          <a:xfrm>
            <a:off x="457200" y="1338263"/>
            <a:ext cx="8329613" cy="4739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marL="350838" indent="-350838" eaLnBrk="0" hangingPunct="0">
              <a:spcBef>
                <a:spcPts val="1200"/>
              </a:spcBef>
              <a:buChar char="•"/>
              <a:defRPr sz="2400">
                <a:solidFill>
                  <a:schemeClr val="tx1"/>
                </a:solidFill>
                <a:latin typeface="Arial" charset="0"/>
              </a:defRPr>
            </a:lvl1pPr>
            <a:lvl2pPr marL="742950" indent="-285750" eaLnBrk="0" hangingPunct="0">
              <a:buChar char="•"/>
              <a:defRPr sz="2000">
                <a:solidFill>
                  <a:schemeClr val="tx1"/>
                </a:solidFill>
                <a:latin typeface="Arial" charset="0"/>
              </a:defRPr>
            </a:lvl2pPr>
            <a:lvl3pPr marL="1143000" indent="-228600" eaLnBrk="0" hangingPunct="0">
              <a:buChar char="•"/>
              <a:defRPr>
                <a:solidFill>
                  <a:schemeClr val="tx1"/>
                </a:solidFill>
                <a:latin typeface="Arial" charset="0"/>
              </a:defRPr>
            </a:lvl3pPr>
            <a:lvl4pPr marL="1600200" indent="-228600" eaLnBrk="0" hangingPunct="0">
              <a:buChar char="•"/>
              <a:defRPr>
                <a:solidFill>
                  <a:schemeClr val="tx1"/>
                </a:solidFill>
                <a:latin typeface="Arial" charset="0"/>
              </a:defRPr>
            </a:lvl4pPr>
            <a:lvl5pPr marL="2057400" indent="-228600" eaLnBrk="0" hangingPunct="0">
              <a:buChar char="•"/>
              <a:defRPr>
                <a:solidFill>
                  <a:schemeClr val="tx1"/>
                </a:solidFill>
                <a:latin typeface="Arial" charset="0"/>
              </a:defRPr>
            </a:lvl5pPr>
            <a:lvl6pPr marL="2514600" indent="-228600" eaLnBrk="0" fontAlgn="base" hangingPunct="0">
              <a:spcBef>
                <a:spcPct val="0"/>
              </a:spcBef>
              <a:spcAft>
                <a:spcPct val="0"/>
              </a:spcAft>
              <a:buChar char="•"/>
              <a:defRPr>
                <a:solidFill>
                  <a:schemeClr val="tx1"/>
                </a:solidFill>
                <a:latin typeface="Arial" charset="0"/>
              </a:defRPr>
            </a:lvl6pPr>
            <a:lvl7pPr marL="2971800" indent="-228600" eaLnBrk="0" fontAlgn="base" hangingPunct="0">
              <a:spcBef>
                <a:spcPct val="0"/>
              </a:spcBef>
              <a:spcAft>
                <a:spcPct val="0"/>
              </a:spcAft>
              <a:buChar char="•"/>
              <a:defRPr>
                <a:solidFill>
                  <a:schemeClr val="tx1"/>
                </a:solidFill>
                <a:latin typeface="Arial" charset="0"/>
              </a:defRPr>
            </a:lvl7pPr>
            <a:lvl8pPr marL="3429000" indent="-228600" eaLnBrk="0" fontAlgn="base" hangingPunct="0">
              <a:spcBef>
                <a:spcPct val="0"/>
              </a:spcBef>
              <a:spcAft>
                <a:spcPct val="0"/>
              </a:spcAft>
              <a:buChar char="•"/>
              <a:defRPr>
                <a:solidFill>
                  <a:schemeClr val="tx1"/>
                </a:solidFill>
                <a:latin typeface="Arial" charset="0"/>
              </a:defRPr>
            </a:lvl8pPr>
            <a:lvl9pPr marL="3886200" indent="-228600" eaLnBrk="0" fontAlgn="base" hangingPunct="0">
              <a:spcBef>
                <a:spcPct val="0"/>
              </a:spcBef>
              <a:spcAft>
                <a:spcPct val="0"/>
              </a:spcAft>
              <a:buChar char="•"/>
              <a:defRPr>
                <a:solidFill>
                  <a:schemeClr val="tx1"/>
                </a:solidFill>
                <a:latin typeface="Arial" charset="0"/>
              </a:defRPr>
            </a:lvl9pPr>
          </a:lstStyle>
          <a:p>
            <a:r>
              <a:rPr lang="en-US" altLang="en-US" sz="3200" dirty="0" smtClean="0"/>
              <a:t>2.7 million covered Federal employees</a:t>
            </a:r>
          </a:p>
          <a:p>
            <a:pPr lvl="1"/>
            <a:r>
              <a:rPr lang="en-US" altLang="en-US" sz="2800" dirty="0" smtClean="0"/>
              <a:t>Serviced by Benefits Officers at their employing agencies </a:t>
            </a:r>
          </a:p>
          <a:p>
            <a:pPr lvl="1"/>
            <a:r>
              <a:rPr lang="en-US" altLang="en-US" sz="2800" dirty="0" smtClean="0"/>
              <a:t>Supported by OPM Retirement Services</a:t>
            </a:r>
          </a:p>
          <a:p>
            <a:pPr lvl="1"/>
            <a:r>
              <a:rPr lang="en-US" altLang="en-US" sz="2800" dirty="0" smtClean="0"/>
              <a:t>Guidance and training provided by OPM Retirement Services Benefits Officers Training and Development</a:t>
            </a:r>
          </a:p>
          <a:p>
            <a:r>
              <a:rPr lang="en-US" altLang="en-US" sz="3200" dirty="0" smtClean="0"/>
              <a:t>2.6 million annuitants, survivor annuitants and other family members</a:t>
            </a:r>
          </a:p>
          <a:p>
            <a:pPr lvl="1"/>
            <a:r>
              <a:rPr lang="en-US" altLang="en-US" sz="2800" dirty="0" smtClean="0"/>
              <a:t>Serviced directly by OPM Retirement Services</a:t>
            </a:r>
            <a:endParaRPr lang="en-US" altLang="en-US" sz="2800" dirty="0"/>
          </a:p>
        </p:txBody>
      </p:sp>
      <p:sp>
        <p:nvSpPr>
          <p:cNvPr id="7172" name="Text Box 4"/>
          <p:cNvSpPr txBox="1">
            <a:spLocks noChangeArrowheads="1"/>
          </p:cNvSpPr>
          <p:nvPr/>
        </p:nvSpPr>
        <p:spPr bwMode="auto">
          <a:xfrm>
            <a:off x="8786813" y="6491288"/>
            <a:ext cx="357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1200"/>
              </a:spcBef>
              <a:buChar char="•"/>
              <a:defRPr sz="2400">
                <a:solidFill>
                  <a:schemeClr val="tx1"/>
                </a:solidFill>
                <a:latin typeface="Arial" charset="0"/>
              </a:defRPr>
            </a:lvl1pPr>
            <a:lvl2pPr marL="742950" indent="-285750" eaLnBrk="0" hangingPunct="0">
              <a:buChar char="•"/>
              <a:defRPr sz="2000">
                <a:solidFill>
                  <a:schemeClr val="tx1"/>
                </a:solidFill>
                <a:latin typeface="Arial" charset="0"/>
              </a:defRPr>
            </a:lvl2pPr>
            <a:lvl3pPr marL="1143000" indent="-228600" eaLnBrk="0" hangingPunct="0">
              <a:buChar char="•"/>
              <a:defRPr>
                <a:solidFill>
                  <a:schemeClr val="tx1"/>
                </a:solidFill>
                <a:latin typeface="Arial" charset="0"/>
              </a:defRPr>
            </a:lvl3pPr>
            <a:lvl4pPr marL="1600200" indent="-228600" eaLnBrk="0" hangingPunct="0">
              <a:buChar char="•"/>
              <a:defRPr>
                <a:solidFill>
                  <a:schemeClr val="tx1"/>
                </a:solidFill>
                <a:latin typeface="Arial" charset="0"/>
              </a:defRPr>
            </a:lvl4pPr>
            <a:lvl5pPr marL="2057400" indent="-228600" eaLnBrk="0" hangingPunct="0">
              <a:buChar char="•"/>
              <a:defRPr>
                <a:solidFill>
                  <a:schemeClr val="tx1"/>
                </a:solidFill>
                <a:latin typeface="Arial" charset="0"/>
              </a:defRPr>
            </a:lvl5pPr>
            <a:lvl6pPr marL="2514600" indent="-228600" eaLnBrk="0" fontAlgn="base" hangingPunct="0">
              <a:spcBef>
                <a:spcPct val="0"/>
              </a:spcBef>
              <a:spcAft>
                <a:spcPct val="0"/>
              </a:spcAft>
              <a:buChar char="•"/>
              <a:defRPr>
                <a:solidFill>
                  <a:schemeClr val="tx1"/>
                </a:solidFill>
                <a:latin typeface="Arial" charset="0"/>
              </a:defRPr>
            </a:lvl6pPr>
            <a:lvl7pPr marL="2971800" indent="-228600" eaLnBrk="0" fontAlgn="base" hangingPunct="0">
              <a:spcBef>
                <a:spcPct val="0"/>
              </a:spcBef>
              <a:spcAft>
                <a:spcPct val="0"/>
              </a:spcAft>
              <a:buChar char="•"/>
              <a:defRPr>
                <a:solidFill>
                  <a:schemeClr val="tx1"/>
                </a:solidFill>
                <a:latin typeface="Arial" charset="0"/>
              </a:defRPr>
            </a:lvl7pPr>
            <a:lvl8pPr marL="3429000" indent="-228600" eaLnBrk="0" fontAlgn="base" hangingPunct="0">
              <a:spcBef>
                <a:spcPct val="0"/>
              </a:spcBef>
              <a:spcAft>
                <a:spcPct val="0"/>
              </a:spcAft>
              <a:buChar char="•"/>
              <a:defRPr>
                <a:solidFill>
                  <a:schemeClr val="tx1"/>
                </a:solidFill>
                <a:latin typeface="Arial" charset="0"/>
              </a:defRPr>
            </a:lvl8pPr>
            <a:lvl9pPr marL="3886200" indent="-228600" eaLnBrk="0" fontAlgn="base" hangingPunct="0">
              <a:spcBef>
                <a:spcPct val="0"/>
              </a:spcBef>
              <a:spcAft>
                <a:spcPct val="0"/>
              </a:spcAft>
              <a:buChar char="•"/>
              <a:defRPr>
                <a:solidFill>
                  <a:schemeClr val="tx1"/>
                </a:solidFill>
                <a:latin typeface="Arial" charset="0"/>
              </a:defRPr>
            </a:lvl9pPr>
          </a:lstStyle>
          <a:p>
            <a:pPr eaLnBrk="1" hangingPunct="1">
              <a:spcBef>
                <a:spcPct val="50000"/>
              </a:spcBef>
              <a:buFontTx/>
              <a:buNone/>
            </a:pPr>
            <a:r>
              <a:rPr lang="en-US" altLang="en-US" sz="1800"/>
              <a:t>3</a:t>
            </a:r>
          </a:p>
        </p:txBody>
      </p:sp>
    </p:spTree>
    <p:extLst>
      <p:ext uri="{BB962C8B-B14F-4D97-AF65-F5344CB8AC3E}">
        <p14:creationId xmlns:p14="http://schemas.microsoft.com/office/powerpoint/2010/main" val="133202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086600" cy="762000"/>
          </a:xfrm>
        </p:spPr>
        <p:txBody>
          <a:bodyPr/>
          <a:lstStyle/>
          <a:p>
            <a:pPr>
              <a:defRPr/>
            </a:pPr>
            <a:r>
              <a:rPr lang="en-US" sz="3600" b="1" dirty="0" smtClean="0"/>
              <a:t>OPM Retirement Services</a:t>
            </a:r>
            <a:br>
              <a:rPr lang="en-US" sz="3600" b="1" dirty="0" smtClean="0"/>
            </a:br>
            <a:endParaRPr lang="en-US" sz="3600" b="1" dirty="0">
              <a:solidFill>
                <a:schemeClr val="tx2">
                  <a:lumMod val="60000"/>
                  <a:lumOff val="40000"/>
                </a:schemeClr>
              </a:solidFill>
            </a:endParaRPr>
          </a:p>
        </p:txBody>
      </p:sp>
      <p:sp>
        <p:nvSpPr>
          <p:cNvPr id="3" name="Content Placeholder 2"/>
          <p:cNvSpPr>
            <a:spLocks noGrp="1"/>
          </p:cNvSpPr>
          <p:nvPr>
            <p:ph idx="1"/>
          </p:nvPr>
        </p:nvSpPr>
        <p:spPr>
          <a:xfrm>
            <a:off x="0" y="1371600"/>
            <a:ext cx="9067800" cy="5029200"/>
          </a:xfrm>
        </p:spPr>
        <p:txBody>
          <a:bodyPr/>
          <a:lstStyle/>
          <a:p>
            <a:pPr eaLnBrk="1" hangingPunct="1">
              <a:buSzPct val="150000"/>
              <a:defRPr/>
            </a:pPr>
            <a:r>
              <a:rPr lang="en-US" sz="2400" dirty="0" smtClean="0"/>
              <a:t>Responsible for providing </a:t>
            </a:r>
            <a:r>
              <a:rPr lang="en-US" sz="2400" dirty="0"/>
              <a:t>benefit programs and </a:t>
            </a:r>
            <a:r>
              <a:rPr lang="en-US" sz="2400" dirty="0" smtClean="0"/>
              <a:t>services for 2.6 million annuitants, survivors  and family members</a:t>
            </a:r>
          </a:p>
          <a:p>
            <a:pPr eaLnBrk="1" hangingPunct="1">
              <a:buSzPct val="150000"/>
              <a:defRPr/>
            </a:pPr>
            <a:r>
              <a:rPr lang="en-US" sz="2400" dirty="0" smtClean="0"/>
              <a:t>Process over 209,00</a:t>
            </a:r>
            <a:r>
              <a:rPr lang="en-US" altLang="en-US" sz="2400" dirty="0" smtClean="0">
                <a:cs typeface="Arial" charset="0"/>
              </a:rPr>
              <a:t>0 new retirement, survivor, refund and deposit </a:t>
            </a:r>
            <a:r>
              <a:rPr lang="en-US" altLang="en-US" sz="2400" dirty="0">
                <a:cs typeface="Arial" charset="0"/>
              </a:rPr>
              <a:t>claims </a:t>
            </a:r>
            <a:r>
              <a:rPr lang="en-US" altLang="en-US" sz="2400" dirty="0" smtClean="0">
                <a:cs typeface="Arial" charset="0"/>
              </a:rPr>
              <a:t>annually</a:t>
            </a:r>
          </a:p>
          <a:p>
            <a:pPr lvl="1" eaLnBrk="1" hangingPunct="1">
              <a:buSzPct val="150000"/>
              <a:buFont typeface="Arial" panose="020B0604020202020204" pitchFamily="34" charset="0"/>
              <a:buChar char="•"/>
              <a:defRPr/>
            </a:pPr>
            <a:r>
              <a:rPr lang="en-US" altLang="en-US" sz="2400" dirty="0" smtClean="0">
                <a:cs typeface="Arial" charset="0"/>
              </a:rPr>
              <a:t>Handle over 2.3 million inquiries (phone, email and written) annually</a:t>
            </a:r>
          </a:p>
          <a:p>
            <a:pPr lvl="1" eaLnBrk="1" hangingPunct="1">
              <a:buSzPct val="150000"/>
              <a:buFont typeface="Arial" panose="020B0604020202020204" pitchFamily="34" charset="0"/>
              <a:buChar char="•"/>
              <a:defRPr/>
            </a:pPr>
            <a:r>
              <a:rPr lang="en-US" altLang="en-US" sz="2400" dirty="0" smtClean="0">
                <a:cs typeface="Arial" charset="0"/>
              </a:rPr>
              <a:t>Process over 650,000 post retirement actions annually </a:t>
            </a:r>
          </a:p>
          <a:p>
            <a:pPr lvl="1" eaLnBrk="1" hangingPunct="1">
              <a:buSzPct val="150000"/>
              <a:buFont typeface="Arial" panose="020B0604020202020204" pitchFamily="34" charset="0"/>
              <a:buChar char="•"/>
              <a:defRPr/>
            </a:pPr>
            <a:r>
              <a:rPr lang="en-US" altLang="en-US" sz="2400" dirty="0" smtClean="0">
                <a:cs typeface="Arial" charset="0"/>
              </a:rPr>
              <a:t>Approximately 5.3 million SOL transactions annually</a:t>
            </a:r>
          </a:p>
          <a:p>
            <a:pPr lvl="1" eaLnBrk="1" hangingPunct="1">
              <a:buSzPct val="150000"/>
              <a:buFont typeface="Arial" panose="020B0604020202020204" pitchFamily="34" charset="0"/>
              <a:buChar char="•"/>
              <a:defRPr/>
            </a:pPr>
            <a:r>
              <a:rPr lang="en-US" sz="2400" dirty="0" smtClean="0"/>
              <a:t>Authorize over $81 billion annual payments</a:t>
            </a:r>
          </a:p>
          <a:p>
            <a:pPr eaLnBrk="1" hangingPunct="1">
              <a:buSzPct val="150000"/>
              <a:defRPr/>
            </a:pPr>
            <a:r>
              <a:rPr lang="en-US" sz="2400" dirty="0" smtClean="0"/>
              <a:t>Annual budget of approximately $100 million</a:t>
            </a:r>
          </a:p>
          <a:p>
            <a:pPr eaLnBrk="1" hangingPunct="1">
              <a:buSzPct val="150000"/>
              <a:defRPr/>
            </a:pPr>
            <a:r>
              <a:rPr lang="en-US" sz="2400" dirty="0" smtClean="0"/>
              <a:t>Approximately 850 employees located in Washington, DC, </a:t>
            </a:r>
            <a:r>
              <a:rPr lang="en-US" sz="2400" dirty="0" err="1" smtClean="0"/>
              <a:t>Boyers</a:t>
            </a:r>
            <a:r>
              <a:rPr lang="en-US" sz="2400" dirty="0" smtClean="0"/>
              <a:t>, PA and Butler, PA</a:t>
            </a:r>
          </a:p>
          <a:p>
            <a:pPr>
              <a:buFont typeface="Arial" pitchFamily="34" charset="0"/>
              <a:buChar char="•"/>
              <a:defRPr/>
            </a:pPr>
            <a:endParaRPr lang="en-US" dirty="0"/>
          </a:p>
        </p:txBody>
      </p:sp>
    </p:spTree>
    <p:extLst>
      <p:ext uri="{BB962C8B-B14F-4D97-AF65-F5344CB8AC3E}">
        <p14:creationId xmlns:p14="http://schemas.microsoft.com/office/powerpoint/2010/main" val="39757960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Maintaining Your Annuity </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6</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533400" y="1905000"/>
            <a:ext cx="8382000" cy="4572000"/>
          </a:xfrm>
          <a:prstGeom prst="rect">
            <a:avLst/>
          </a:prstGeom>
        </p:spPr>
        <p:txBody>
          <a:bodyPr/>
          <a:lstStyle/>
          <a:p>
            <a:pPr eaLnBrk="1" hangingPunct="1">
              <a:defRPr/>
            </a:pPr>
            <a:r>
              <a:rPr lang="en-US" dirty="0" smtClean="0"/>
              <a:t>The most efficient way to maintain your annuity and survivor annuity is to use Services Online (SOL), our self-service on-line portal</a:t>
            </a:r>
          </a:p>
          <a:p>
            <a:pPr lvl="1">
              <a:buFont typeface="Arial" panose="020B0604020202020204" pitchFamily="34" charset="0"/>
              <a:buChar char="•"/>
              <a:defRPr/>
            </a:pPr>
            <a:r>
              <a:rPr lang="en-US" dirty="0" smtClean="0"/>
              <a:t>Using SOL frees up additional resources to assist those who are unable to use SOL or for actions that can’t be taken on SOL</a:t>
            </a:r>
          </a:p>
          <a:p>
            <a:pPr>
              <a:defRPr/>
            </a:pPr>
            <a:r>
              <a:rPr lang="en-US" dirty="0"/>
              <a:t>You may also </a:t>
            </a:r>
            <a:r>
              <a:rPr lang="en-US" dirty="0" smtClean="0"/>
              <a:t>email, write, call or visit Retirement Services</a:t>
            </a:r>
          </a:p>
        </p:txBody>
      </p:sp>
    </p:spTree>
    <p:extLst>
      <p:ext uri="{BB962C8B-B14F-4D97-AF65-F5344CB8AC3E}">
        <p14:creationId xmlns:p14="http://schemas.microsoft.com/office/powerpoint/2010/main" val="1617848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Services Online (SOL)</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7</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152400" y="1905000"/>
            <a:ext cx="8839200" cy="4572000"/>
          </a:xfrm>
          <a:prstGeom prst="rect">
            <a:avLst/>
          </a:prstGeom>
        </p:spPr>
        <p:txBody>
          <a:bodyPr/>
          <a:lstStyle/>
          <a:p>
            <a:pPr eaLnBrk="1" hangingPunct="1">
              <a:defRPr/>
            </a:pPr>
            <a:r>
              <a:rPr lang="en-US" dirty="0" smtClean="0"/>
              <a:t>SOL is our user friendly on-line portal you can use to, among other things:</a:t>
            </a:r>
          </a:p>
          <a:p>
            <a:pPr lvl="1">
              <a:buFont typeface="Arial" panose="020B0604020202020204" pitchFamily="34" charset="0"/>
              <a:buChar char="•"/>
              <a:defRPr/>
            </a:pPr>
            <a:r>
              <a:rPr lang="en-US" dirty="0" smtClean="0"/>
              <a:t>Change your Direct Deposit and mailing address</a:t>
            </a:r>
          </a:p>
          <a:p>
            <a:pPr lvl="1">
              <a:buFont typeface="Arial" panose="020B0604020202020204" pitchFamily="34" charset="0"/>
              <a:buChar char="•"/>
              <a:defRPr/>
            </a:pPr>
            <a:r>
              <a:rPr lang="en-US" dirty="0" smtClean="0"/>
              <a:t>Change you Federal and State income tax withholding</a:t>
            </a:r>
          </a:p>
          <a:p>
            <a:pPr lvl="1">
              <a:buFont typeface="Arial" panose="020B0604020202020204" pitchFamily="34" charset="0"/>
              <a:buChar char="•"/>
              <a:defRPr/>
            </a:pPr>
            <a:r>
              <a:rPr lang="en-US" dirty="0" smtClean="0"/>
              <a:t>View/Print Annuity Statements, Year to Date Summary of Payments, Verification of Income or Verification of Life Insurance</a:t>
            </a:r>
          </a:p>
          <a:p>
            <a:pPr lvl="1">
              <a:buFont typeface="Arial" panose="020B0604020202020204" pitchFamily="34" charset="0"/>
              <a:buChar char="•"/>
              <a:defRPr/>
            </a:pPr>
            <a:r>
              <a:rPr lang="en-US" dirty="0" smtClean="0"/>
              <a:t>Set up allotments to an Organization or Bank Account</a:t>
            </a:r>
          </a:p>
          <a:p>
            <a:pPr lvl="1">
              <a:defRPr/>
            </a:pPr>
            <a:endParaRPr lang="en-US" dirty="0" smtClean="0"/>
          </a:p>
        </p:txBody>
      </p:sp>
    </p:spTree>
    <p:extLst>
      <p:ext uri="{BB962C8B-B14F-4D97-AF65-F5344CB8AC3E}">
        <p14:creationId xmlns:p14="http://schemas.microsoft.com/office/powerpoint/2010/main" val="1617848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dirty="0" smtClean="0"/>
              <a:t> Access Services Online</a:t>
            </a:r>
          </a:p>
        </p:txBody>
      </p:sp>
      <p:sp>
        <p:nvSpPr>
          <p:cNvPr id="4100" name="Slide Number Placeholder 1"/>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F36B4F7-79D3-4678-80F4-F983AEE8DEFE}" type="slidenum">
              <a:rPr lang="en-US" altLang="en-US" sz="1400" smtClean="0">
                <a:solidFill>
                  <a:schemeClr val="bg1"/>
                </a:solidFill>
              </a:rPr>
              <a:pPr/>
              <a:t>8</a:t>
            </a:fld>
            <a:endParaRPr lang="en-US" altLang="en-US" sz="1400" dirty="0" smtClean="0">
              <a:solidFill>
                <a:schemeClr val="bg1"/>
              </a:solidFill>
            </a:endParaRPr>
          </a:p>
        </p:txBody>
      </p:sp>
      <p:sp>
        <p:nvSpPr>
          <p:cNvPr id="5123" name="Rectangle 3"/>
          <p:cNvSpPr>
            <a:spLocks noGrp="1" noChangeArrowheads="1"/>
          </p:cNvSpPr>
          <p:nvPr>
            <p:ph type="body" idx="4294967295"/>
          </p:nvPr>
        </p:nvSpPr>
        <p:spPr>
          <a:xfrm>
            <a:off x="609600" y="1828800"/>
            <a:ext cx="8077200" cy="4572000"/>
          </a:xfrm>
          <a:prstGeom prst="rect">
            <a:avLst/>
          </a:prstGeom>
        </p:spPr>
        <p:txBody>
          <a:bodyPr/>
          <a:lstStyle/>
          <a:p>
            <a:pPr eaLnBrk="1" hangingPunct="1">
              <a:defRPr/>
            </a:pPr>
            <a:r>
              <a:rPr lang="en-US" dirty="0" smtClean="0"/>
              <a:t>Main OPM web site: </a:t>
            </a:r>
            <a:r>
              <a:rPr lang="en-US" dirty="0" smtClean="0">
                <a:hlinkClick r:id="rId3"/>
              </a:rPr>
              <a:t>www.opm.gov</a:t>
            </a:r>
            <a:endParaRPr lang="en-US" dirty="0" smtClean="0"/>
          </a:p>
          <a:p>
            <a:pPr lvl="1">
              <a:buFont typeface="Arial" panose="020B0604020202020204" pitchFamily="34" charset="0"/>
              <a:buChar char="•"/>
              <a:defRPr/>
            </a:pPr>
            <a:r>
              <a:rPr lang="en-US" dirty="0" smtClean="0"/>
              <a:t>Hover cursor over Retirement</a:t>
            </a:r>
          </a:p>
          <a:p>
            <a:pPr lvl="1">
              <a:buFont typeface="Arial" panose="020B0604020202020204" pitchFamily="34" charset="0"/>
              <a:buChar char="•"/>
              <a:defRPr/>
            </a:pPr>
            <a:r>
              <a:rPr lang="en-US" dirty="0" smtClean="0"/>
              <a:t>Select Services Online from drop down menu</a:t>
            </a:r>
          </a:p>
          <a:p>
            <a:pPr eaLnBrk="1" hangingPunct="1">
              <a:defRPr/>
            </a:pPr>
            <a:r>
              <a:rPr lang="en-US" dirty="0" smtClean="0"/>
              <a:t>Main Retirement Services web site: </a:t>
            </a:r>
            <a:r>
              <a:rPr lang="en-US" dirty="0" smtClean="0">
                <a:hlinkClick r:id="rId4"/>
              </a:rPr>
              <a:t>www.opm.gov/retire</a:t>
            </a:r>
            <a:endParaRPr lang="en-US" dirty="0" smtClean="0"/>
          </a:p>
          <a:p>
            <a:pPr lvl="1">
              <a:buFont typeface="Arial" panose="020B0604020202020204" pitchFamily="34" charset="0"/>
              <a:buChar char="•"/>
              <a:defRPr/>
            </a:pPr>
            <a:r>
              <a:rPr lang="en-US" dirty="0" smtClean="0"/>
              <a:t>Quick Links – Select Services Online</a:t>
            </a:r>
          </a:p>
          <a:p>
            <a:pPr eaLnBrk="1" hangingPunct="1">
              <a:defRPr/>
            </a:pPr>
            <a:r>
              <a:rPr lang="en-US" dirty="0" smtClean="0"/>
              <a:t>Direct web address: </a:t>
            </a:r>
            <a:r>
              <a:rPr lang="en-US" dirty="0" smtClean="0">
                <a:hlinkClick r:id="rId5"/>
              </a:rPr>
              <a:t>www.servicesonline.opm.gov</a:t>
            </a:r>
            <a:endParaRPr lang="en-US" dirty="0" smtClean="0"/>
          </a:p>
          <a:p>
            <a:pPr eaLnBrk="1" hangingPunct="1">
              <a:buFontTx/>
              <a:buNone/>
              <a:defRPr/>
            </a:pPr>
            <a:endParaRPr lang="en-US" dirty="0" smtClean="0"/>
          </a:p>
        </p:txBody>
      </p:sp>
    </p:spTree>
    <p:extLst>
      <p:ext uri="{BB962C8B-B14F-4D97-AF65-F5344CB8AC3E}">
        <p14:creationId xmlns:p14="http://schemas.microsoft.com/office/powerpoint/2010/main" val="1617848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r>
              <a:rPr lang="en-US" altLang="en-US" smtClean="0"/>
              <a:t>Services OnLine</a:t>
            </a:r>
          </a:p>
        </p:txBody>
      </p:sp>
      <p:sp>
        <p:nvSpPr>
          <p:cNvPr id="6151" name="Slide Number Placeholder 2"/>
          <p:cNvSpPr>
            <a:spLocks noGrp="1"/>
          </p:cNvSpPr>
          <p:nvPr>
            <p:ph type="sldNum"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9BC56FF-96FF-494C-B680-A682DAF9E682}" type="slidenum">
              <a:rPr lang="en-US" altLang="en-US" sz="1400" smtClean="0">
                <a:solidFill>
                  <a:schemeClr val="bg1"/>
                </a:solidFill>
              </a:rPr>
              <a:pPr/>
              <a:t>9</a:t>
            </a:fld>
            <a:endParaRPr lang="en-US" altLang="en-US" sz="1400" dirty="0" smtClean="0">
              <a:solidFill>
                <a:schemeClr val="bg1"/>
              </a:solidFill>
            </a:endParaRPr>
          </a:p>
        </p:txBody>
      </p:sp>
      <p:sp>
        <p:nvSpPr>
          <p:cNvPr id="6147" name="TextBox 6"/>
          <p:cNvSpPr txBox="1">
            <a:spLocks noChangeArrowheads="1"/>
          </p:cNvSpPr>
          <p:nvPr/>
        </p:nvSpPr>
        <p:spPr bwMode="auto">
          <a:xfrm>
            <a:off x="381000" y="1905000"/>
            <a:ext cx="44196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en-US" altLang="en-US" dirty="0"/>
              <a:t>Manage Monthly Annuity Online – securely – from </a:t>
            </a:r>
            <a:r>
              <a:rPr lang="en-US" altLang="en-US" dirty="0" smtClean="0"/>
              <a:t>anywhere</a:t>
            </a:r>
            <a:br>
              <a:rPr lang="en-US" altLang="en-US" dirty="0" smtClean="0"/>
            </a:br>
            <a:endParaRPr lang="en-US" altLang="en-US" dirty="0" smtClean="0"/>
          </a:p>
          <a:p>
            <a:r>
              <a:rPr lang="en-US" altLang="en-US" dirty="0"/>
              <a:t>Account is setup immediately after the retirement case has been assigned a case number and the case is receiving funds</a:t>
            </a:r>
            <a:r>
              <a:rPr lang="en-US" altLang="en-US" dirty="0" smtClean="0"/>
              <a:t>.</a:t>
            </a:r>
          </a:p>
          <a:p>
            <a:endParaRPr lang="en-US" altLang="en-US" dirty="0"/>
          </a:p>
          <a:p>
            <a:r>
              <a:rPr lang="en-US" altLang="en-US" dirty="0" smtClean="0"/>
              <a:t>All annuitants have access</a:t>
            </a:r>
          </a:p>
          <a:p>
            <a:endParaRPr lang="en-US" altLang="en-US" dirty="0"/>
          </a:p>
          <a:p>
            <a:r>
              <a:rPr lang="en-US" altLang="en-US" dirty="0" smtClean="0"/>
              <a:t>Temporary password is mailed to all annuitants</a:t>
            </a:r>
            <a:endParaRPr lang="en-US" altLang="en-US" dirty="0"/>
          </a:p>
        </p:txBody>
      </p:sp>
      <p:pic>
        <p:nvPicPr>
          <p:cNvPr id="615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63088" y="1676400"/>
            <a:ext cx="3206199"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7039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1176</TotalTime>
  <Words>2870</Words>
  <Application>Microsoft Office PowerPoint</Application>
  <PresentationFormat>On-screen Show (4:3)</PresentationFormat>
  <Paragraphs>296</Paragraphs>
  <Slides>20</Slides>
  <Notes>19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20</vt:i4>
      </vt:variant>
    </vt:vector>
  </HeadingPairs>
  <TitlesOfParts>
    <vt:vector size="25" baseType="lpstr">
      <vt:lpstr>Arial</vt:lpstr>
      <vt:lpstr>Calibri</vt:lpstr>
      <vt:lpstr>Times</vt:lpstr>
      <vt:lpstr>4_Office Theme</vt:lpstr>
      <vt:lpstr>5_Office Theme</vt:lpstr>
      <vt:lpstr>U.S. Office of Personnel Management Retirement Services</vt:lpstr>
      <vt:lpstr>OPM Administered Retirement Systems</vt:lpstr>
      <vt:lpstr>Other Benefits Administered By OPM</vt:lpstr>
      <vt:lpstr>OPM Retirement Services</vt:lpstr>
      <vt:lpstr>OPM Retirement Services </vt:lpstr>
      <vt:lpstr> Maintaining Your Annuity </vt:lpstr>
      <vt:lpstr> Services Online (SOL)</vt:lpstr>
      <vt:lpstr> Access Services Online</vt:lpstr>
      <vt:lpstr>Services OnLine</vt:lpstr>
      <vt:lpstr>Services Online Main Menu</vt:lpstr>
      <vt:lpstr> Services Online (SOL)</vt:lpstr>
      <vt:lpstr> Other Contact Information</vt:lpstr>
      <vt:lpstr> Other Contact Information</vt:lpstr>
      <vt:lpstr> Other Resources and Links</vt:lpstr>
      <vt:lpstr> Other Resources and Links</vt:lpstr>
      <vt:lpstr> Self Plus One FEHB Enrollment</vt:lpstr>
      <vt:lpstr> Self Plus One FEHB Enrollment</vt:lpstr>
      <vt:lpstr> Self Plus One FEHB Enrollment</vt:lpstr>
      <vt:lpstr> Self Plus One FEHB Enrollment</vt:lpstr>
      <vt:lpstr>More Info and Questions </vt:lpstr>
    </vt:vector>
  </TitlesOfParts>
  <Company>Office of Personnel Mangement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of Personnel Management</dc:creator>
  <cp:lastModifiedBy>William Shackelford</cp:lastModifiedBy>
  <cp:revision>77</cp:revision>
  <cp:lastPrinted>2017-09-22T21:35:57Z</cp:lastPrinted>
  <dcterms:created xsi:type="dcterms:W3CDTF">2014-04-25T20:26:28Z</dcterms:created>
  <dcterms:modified xsi:type="dcterms:W3CDTF">2017-09-22T21:36:40Z</dcterms:modified>
</cp:coreProperties>
</file>