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handoutMasterIdLst>
    <p:handoutMasterId r:id="rId26"/>
  </p:handoutMasterIdLst>
  <p:sldIdLst>
    <p:sldId id="256" r:id="rId2"/>
    <p:sldId id="317" r:id="rId3"/>
    <p:sldId id="293" r:id="rId4"/>
    <p:sldId id="347" r:id="rId5"/>
    <p:sldId id="348" r:id="rId6"/>
    <p:sldId id="349" r:id="rId7"/>
    <p:sldId id="350" r:id="rId8"/>
    <p:sldId id="351" r:id="rId9"/>
    <p:sldId id="352" r:id="rId10"/>
    <p:sldId id="353" r:id="rId11"/>
    <p:sldId id="354" r:id="rId12"/>
    <p:sldId id="355" r:id="rId13"/>
    <p:sldId id="356" r:id="rId14"/>
    <p:sldId id="357" r:id="rId15"/>
    <p:sldId id="324" r:id="rId16"/>
    <p:sldId id="261" r:id="rId17"/>
    <p:sldId id="342" r:id="rId18"/>
    <p:sldId id="343" r:id="rId19"/>
    <p:sldId id="344" r:id="rId20"/>
    <p:sldId id="345" r:id="rId21"/>
    <p:sldId id="264" r:id="rId22"/>
    <p:sldId id="336" r:id="rId23"/>
    <p:sldId id="337" r:id="rId2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14" autoAdjust="0"/>
    <p:restoredTop sz="94660"/>
  </p:normalViewPr>
  <p:slideViewPr>
    <p:cSldViewPr snapToGrid="0" snapToObjects="1">
      <p:cViewPr varScale="1">
        <p:scale>
          <a:sx n="145" d="100"/>
          <a:sy n="145" d="100"/>
        </p:scale>
        <p:origin x="768" y="126"/>
      </p:cViewPr>
      <p:guideLst>
        <p:guide orient="horz" pos="2160"/>
        <p:guide pos="2880"/>
        <p:guide orient="horz" pos="1620"/>
      </p:guideLst>
    </p:cSldViewPr>
  </p:slideViewPr>
  <p:notesTextViewPr>
    <p:cViewPr>
      <p:scale>
        <a:sx n="100" d="100"/>
        <a:sy n="100" d="100"/>
      </p:scale>
      <p:origin x="0" y="0"/>
    </p:cViewPr>
  </p:notesTextViewPr>
  <p:notesViewPr>
    <p:cSldViewPr snapToGrid="0" snapToObjects="1">
      <p:cViewPr varScale="1">
        <p:scale>
          <a:sx n="70" d="100"/>
          <a:sy n="70" d="100"/>
        </p:scale>
        <p:origin x="-276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7C0BD7A-3B7E-BA4C-8633-332707BE5848}" type="datetimeFigureOut">
              <a:rPr lang="en-US" smtClean="0"/>
              <a:t>10/1/2017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E149231-B891-FC43-917C-0C15EEEF79C0}" type="slidenum">
              <a:rPr lang="en-US" smtClean="0"/>
              <a:t>‹#›</a:t>
            </a:fld>
            <a:endParaRPr lang="en-US"/>
          </a:p>
        </p:txBody>
      </p:sp>
    </p:spTree>
    <p:extLst>
      <p:ext uri="{BB962C8B-B14F-4D97-AF65-F5344CB8AC3E}">
        <p14:creationId xmlns:p14="http://schemas.microsoft.com/office/powerpoint/2010/main" val="33997150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1256D8-ABCC-7540-80FE-3C3CB22D7608}" type="datetimeFigureOut">
              <a:rPr lang="en-US" smtClean="0"/>
              <a:t>10/1/2017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1D6134-14B5-BE4F-8909-9278DB4B27FD}" type="slidenum">
              <a:rPr lang="en-US" smtClean="0"/>
              <a:t>‹#›</a:t>
            </a:fld>
            <a:endParaRPr lang="en-US"/>
          </a:p>
        </p:txBody>
      </p:sp>
    </p:spTree>
    <p:extLst>
      <p:ext uri="{BB962C8B-B14F-4D97-AF65-F5344CB8AC3E}">
        <p14:creationId xmlns:p14="http://schemas.microsoft.com/office/powerpoint/2010/main" val="370125013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1D6134-14B5-BE4F-8909-9278DB4B27FD}" type="slidenum">
              <a:rPr lang="en-US" smtClean="0"/>
              <a:t>1</a:t>
            </a:fld>
            <a:endParaRPr lang="en-US"/>
          </a:p>
        </p:txBody>
      </p:sp>
    </p:spTree>
    <p:extLst>
      <p:ext uri="{BB962C8B-B14F-4D97-AF65-F5344CB8AC3E}">
        <p14:creationId xmlns:p14="http://schemas.microsoft.com/office/powerpoint/2010/main" val="4137521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In our work with chapters we hope to strengthen their abilities as THE LOCAL Connection. </a:t>
            </a:r>
          </a:p>
          <a:p>
            <a:endParaRPr lang="en-US" baseline="0" dirty="0"/>
          </a:p>
          <a:p>
            <a:r>
              <a:rPr lang="en-US" baseline="0" dirty="0"/>
              <a:t>Chapter recruiters and any member, really has the ability to catch people in social settings, while you are standing in line at the grocery store or bank, in the waiting room at the doctor, dentist, veterinarian, or at booth at a local event or health and wellness fail, they have an opportunity, through conversation to promote NARFE.</a:t>
            </a:r>
          </a:p>
          <a:p>
            <a:endParaRPr lang="en-US" baseline="0" dirty="0"/>
          </a:p>
          <a:p>
            <a:r>
              <a:rPr lang="en-US" baseline="0" dirty="0"/>
              <a:t>And what how one approaches the conversation is key to engaging the prospect</a:t>
            </a:r>
          </a:p>
          <a:p>
            <a:endParaRPr lang="en-US" baseline="0" dirty="0"/>
          </a:p>
          <a:p>
            <a:r>
              <a:rPr lang="en-US" baseline="0" dirty="0"/>
              <a:t>Here’s the key…</a:t>
            </a:r>
          </a:p>
          <a:p>
            <a:endParaRPr lang="en-US" dirty="0"/>
          </a:p>
        </p:txBody>
      </p:sp>
      <p:sp>
        <p:nvSpPr>
          <p:cNvPr id="4" name="Slide Number Placeholder 3"/>
          <p:cNvSpPr>
            <a:spLocks noGrp="1"/>
          </p:cNvSpPr>
          <p:nvPr>
            <p:ph type="sldNum" sz="quarter" idx="10"/>
          </p:nvPr>
        </p:nvSpPr>
        <p:spPr/>
        <p:txBody>
          <a:bodyPr/>
          <a:lstStyle/>
          <a:p>
            <a:fld id="{5D1D6134-14B5-BE4F-8909-9278DB4B27FD}" type="slidenum">
              <a:rPr lang="en-US" smtClean="0"/>
              <a:t>8</a:t>
            </a:fld>
            <a:endParaRPr lang="en-US"/>
          </a:p>
        </p:txBody>
      </p:sp>
    </p:spTree>
    <p:extLst>
      <p:ext uri="{BB962C8B-B14F-4D97-AF65-F5344CB8AC3E}">
        <p14:creationId xmlns:p14="http://schemas.microsoft.com/office/powerpoint/2010/main" val="1849021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NARFE’s mission and benefits are our best selling points. Knowing them inside and out and being able to articulate them will help you engage with a prospect.</a:t>
            </a:r>
          </a:p>
          <a:p>
            <a:endParaRPr lang="en-US" baseline="0" dirty="0"/>
          </a:p>
          <a:p>
            <a:r>
              <a:rPr lang="en-US" baseline="0" dirty="0"/>
              <a:t>The reasons YOU joined NARFE are likely different from many potential members.</a:t>
            </a:r>
          </a:p>
          <a:p>
            <a:endParaRPr lang="en-US" baseline="0" dirty="0"/>
          </a:p>
          <a:p>
            <a:r>
              <a:rPr lang="en-US" baseline="0" dirty="0"/>
              <a:t>Anyone managing a booth at a health fair or a county fair or even in line at the bank or grocery store be able to express what NARFE’s value to the individual. </a:t>
            </a:r>
          </a:p>
          <a:p>
            <a:endParaRPr lang="en-US" baseline="0" dirty="0"/>
          </a:p>
          <a:p>
            <a:r>
              <a:rPr lang="en-US" baseline="0" dirty="0"/>
              <a:t>What is of value to them? Is it information?  Is it legislation? Is it local connections?</a:t>
            </a:r>
            <a:endParaRPr lang="en-US" dirty="0"/>
          </a:p>
        </p:txBody>
      </p:sp>
      <p:sp>
        <p:nvSpPr>
          <p:cNvPr id="4" name="Slide Number Placeholder 3"/>
          <p:cNvSpPr>
            <a:spLocks noGrp="1"/>
          </p:cNvSpPr>
          <p:nvPr>
            <p:ph type="sldNum" sz="quarter" idx="10"/>
          </p:nvPr>
        </p:nvSpPr>
        <p:spPr/>
        <p:txBody>
          <a:bodyPr/>
          <a:lstStyle/>
          <a:p>
            <a:fld id="{5D1D6134-14B5-BE4F-8909-9278DB4B27FD}" type="slidenum">
              <a:rPr lang="en-US" smtClean="0"/>
              <a:t>9</a:t>
            </a:fld>
            <a:endParaRPr lang="en-US"/>
          </a:p>
        </p:txBody>
      </p:sp>
    </p:spTree>
    <p:extLst>
      <p:ext uri="{BB962C8B-B14F-4D97-AF65-F5344CB8AC3E}">
        <p14:creationId xmlns:p14="http://schemas.microsoft.com/office/powerpoint/2010/main" val="2599326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1D6134-14B5-BE4F-8909-9278DB4B27FD}" type="slidenum">
              <a:rPr lang="en-US" smtClean="0"/>
              <a:t>10</a:t>
            </a:fld>
            <a:endParaRPr lang="en-US"/>
          </a:p>
        </p:txBody>
      </p:sp>
    </p:spTree>
    <p:extLst>
      <p:ext uri="{BB962C8B-B14F-4D97-AF65-F5344CB8AC3E}">
        <p14:creationId xmlns:p14="http://schemas.microsoft.com/office/powerpoint/2010/main" val="20617420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48650">
              <a:defRPr/>
            </a:pPr>
            <a:r>
              <a:rPr lang="en-US" altLang="en-US" dirty="0"/>
              <a:t>NARFE</a:t>
            </a:r>
            <a:r>
              <a:rPr lang="en-US" altLang="en-US" baseline="0" dirty="0"/>
              <a:t> has resources available to help recruiters. Look under “Officer Resources” at narfe.org.</a:t>
            </a:r>
            <a:endParaRPr lang="en-US" altLang="en-US" dirty="0"/>
          </a:p>
          <a:p>
            <a:endParaRPr lang="en-US" dirty="0"/>
          </a:p>
        </p:txBody>
      </p:sp>
      <p:sp>
        <p:nvSpPr>
          <p:cNvPr id="4" name="Slide Number Placeholder 3"/>
          <p:cNvSpPr>
            <a:spLocks noGrp="1"/>
          </p:cNvSpPr>
          <p:nvPr>
            <p:ph type="sldNum" sz="quarter" idx="10"/>
          </p:nvPr>
        </p:nvSpPr>
        <p:spPr/>
        <p:txBody>
          <a:bodyPr/>
          <a:lstStyle/>
          <a:p>
            <a:fld id="{5D1D6134-14B5-BE4F-8909-9278DB4B27FD}" type="slidenum">
              <a:rPr lang="en-US" smtClean="0"/>
              <a:t>11</a:t>
            </a:fld>
            <a:endParaRPr lang="en-US"/>
          </a:p>
        </p:txBody>
      </p:sp>
    </p:spTree>
    <p:extLst>
      <p:ext uri="{BB962C8B-B14F-4D97-AF65-F5344CB8AC3E}">
        <p14:creationId xmlns:p14="http://schemas.microsoft.com/office/powerpoint/2010/main" val="3756166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Ads and posters available in several standard sizes for immediate download </a:t>
            </a:r>
          </a:p>
          <a:p>
            <a:endParaRPr lang="en-US" dirty="0"/>
          </a:p>
          <a:p>
            <a:r>
              <a:rPr lang="en-US" altLang="en-US" dirty="0"/>
              <a:t>NARFE</a:t>
            </a:r>
            <a:r>
              <a:rPr lang="en-US" altLang="en-US" baseline="0" dirty="0"/>
              <a:t> makes it easy to print materials for any exhibit or advertising opportunity.  You can download pdfs of posters and have them printed and mounted on foam board at Kinko’s or other local source. </a:t>
            </a:r>
          </a:p>
          <a:p>
            <a:endParaRPr lang="en-US" altLang="en-US" baseline="0" dirty="0"/>
          </a:p>
          <a:p>
            <a:r>
              <a:rPr lang="en-US" altLang="en-US" baseline="0" dirty="0"/>
              <a:t>The generic “Webinar” poster is new and needs to be displayed at all events.</a:t>
            </a:r>
          </a:p>
          <a:p>
            <a:endParaRPr lang="en-US" altLang="en-US" baseline="0" dirty="0"/>
          </a:p>
          <a:p>
            <a:r>
              <a:rPr lang="en-US" altLang="en-US" baseline="0" dirty="0"/>
              <a:t>We encourage you to use the NARFE products rather than create your own. By doing so, we maintain our brand standards and make it easy for the public to associate the NARFE they saw at a health fair with the NARFE information they receive in the mail.</a:t>
            </a:r>
          </a:p>
          <a:p>
            <a:endParaRPr lang="en-US" altLang="en-US" baseline="0" dirty="0"/>
          </a:p>
          <a:p>
            <a:r>
              <a:rPr lang="en-US" altLang="en-US" baseline="0" dirty="0"/>
              <a:t>NARFE has created a “print-on demand” webinar flyer that promotes upcoming webinars. We send it out with any requests that we receive for event material. They are not on the current F-18, but will be included in any order that goes out. </a:t>
            </a:r>
          </a:p>
          <a:p>
            <a:endParaRPr lang="en-US" altLang="en-US" baseline="0" dirty="0"/>
          </a:p>
          <a:p>
            <a:endParaRPr lang="en-US" dirty="0"/>
          </a:p>
        </p:txBody>
      </p:sp>
      <p:sp>
        <p:nvSpPr>
          <p:cNvPr id="4" name="Slide Number Placeholder 3"/>
          <p:cNvSpPr>
            <a:spLocks noGrp="1"/>
          </p:cNvSpPr>
          <p:nvPr>
            <p:ph type="sldNum" sz="quarter" idx="10"/>
          </p:nvPr>
        </p:nvSpPr>
        <p:spPr/>
        <p:txBody>
          <a:bodyPr/>
          <a:lstStyle/>
          <a:p>
            <a:fld id="{5D1D6134-14B5-BE4F-8909-9278DB4B27FD}" type="slidenum">
              <a:rPr lang="en-US" smtClean="0"/>
              <a:t>12</a:t>
            </a:fld>
            <a:endParaRPr lang="en-US"/>
          </a:p>
        </p:txBody>
      </p:sp>
    </p:spTree>
    <p:extLst>
      <p:ext uri="{BB962C8B-B14F-4D97-AF65-F5344CB8AC3E}">
        <p14:creationId xmlns:p14="http://schemas.microsoft.com/office/powerpoint/2010/main" val="10838004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1D6134-14B5-BE4F-8909-9278DB4B27FD}" type="slidenum">
              <a:rPr lang="en-US" smtClean="0"/>
              <a:t>13</a:t>
            </a:fld>
            <a:endParaRPr lang="en-US"/>
          </a:p>
        </p:txBody>
      </p:sp>
    </p:spTree>
    <p:extLst>
      <p:ext uri="{BB962C8B-B14F-4D97-AF65-F5344CB8AC3E}">
        <p14:creationId xmlns:p14="http://schemas.microsoft.com/office/powerpoint/2010/main" val="31154140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The Recruiting and Retention Journal is published quarterly. Each issue has a wealth of interesting ideas and suggestions from HQ and the field. The most recent issue and archived issues are available online.</a:t>
            </a:r>
          </a:p>
          <a:p>
            <a:endParaRPr lang="en-US" altLang="en-US" baseline="0" dirty="0"/>
          </a:p>
          <a:p>
            <a:r>
              <a:rPr lang="en-US" altLang="en-US" baseline="0" dirty="0"/>
              <a:t>If you don’t get it and want it you can find it on the website. Please click on “Newsletters” under Office Resources in the OAM, or under “What You Can Do Online” on the homepage</a:t>
            </a:r>
            <a:endParaRPr lang="en-US" altLang="en-US" dirty="0"/>
          </a:p>
          <a:p>
            <a:endParaRPr lang="en-US" dirty="0"/>
          </a:p>
        </p:txBody>
      </p:sp>
      <p:sp>
        <p:nvSpPr>
          <p:cNvPr id="4" name="Slide Number Placeholder 3"/>
          <p:cNvSpPr>
            <a:spLocks noGrp="1"/>
          </p:cNvSpPr>
          <p:nvPr>
            <p:ph type="sldNum" sz="quarter" idx="10"/>
          </p:nvPr>
        </p:nvSpPr>
        <p:spPr/>
        <p:txBody>
          <a:bodyPr/>
          <a:lstStyle/>
          <a:p>
            <a:fld id="{5D1D6134-14B5-BE4F-8909-9278DB4B27FD}" type="slidenum">
              <a:rPr lang="en-US" smtClean="0"/>
              <a:t>14</a:t>
            </a:fld>
            <a:endParaRPr lang="en-US"/>
          </a:p>
        </p:txBody>
      </p:sp>
    </p:spTree>
    <p:extLst>
      <p:ext uri="{BB962C8B-B14F-4D97-AF65-F5344CB8AC3E}">
        <p14:creationId xmlns:p14="http://schemas.microsoft.com/office/powerpoint/2010/main" val="192767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0E523EC-FBE9-F944-A21C-1D24C6307F6F}" type="datetime1">
              <a:rPr lang="en-US" smtClean="0"/>
              <a:t>10/1/2017</a:t>
            </a:fld>
            <a:endParaRPr lang="en-US"/>
          </a:p>
        </p:txBody>
      </p:sp>
      <p:sp>
        <p:nvSpPr>
          <p:cNvPr id="5" name="Footer Placeholder 4"/>
          <p:cNvSpPr>
            <a:spLocks noGrp="1"/>
          </p:cNvSpPr>
          <p:nvPr>
            <p:ph type="ftr" sz="quarter" idx="11"/>
          </p:nvPr>
        </p:nvSpPr>
        <p:spPr/>
        <p:txBody>
          <a:bodyPr/>
          <a:lstStyle/>
          <a:p>
            <a:r>
              <a:rPr lang="en-US" dirty="0"/>
              <a:t>National Active and Retired Federal Employees Association</a:t>
            </a:r>
          </a:p>
        </p:txBody>
      </p:sp>
      <p:sp>
        <p:nvSpPr>
          <p:cNvPr id="6" name="Slide Number Placeholder 5"/>
          <p:cNvSpPr>
            <a:spLocks noGrp="1"/>
          </p:cNvSpPr>
          <p:nvPr>
            <p:ph type="sldNum" sz="quarter" idx="12"/>
          </p:nvPr>
        </p:nvSpPr>
        <p:spPr/>
        <p:txBody>
          <a:bodyPr/>
          <a:lstStyle/>
          <a:p>
            <a:fld id="{32221A3B-3924-B04A-A496-7CB8DC41F6D4}" type="slidenum">
              <a:rPr lang="en-US" smtClean="0"/>
              <a:t>‹#›</a:t>
            </a:fld>
            <a:endParaRPr lang="en-US"/>
          </a:p>
        </p:txBody>
      </p:sp>
    </p:spTree>
    <p:extLst>
      <p:ext uri="{BB962C8B-B14F-4D97-AF65-F5344CB8AC3E}">
        <p14:creationId xmlns:p14="http://schemas.microsoft.com/office/powerpoint/2010/main" val="3254511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D780A1-6BE7-4540-A521-AABAA8BFD413}" type="datetime1">
              <a:rPr lang="en-US" smtClean="0"/>
              <a:t>10/1/2017</a:t>
            </a:fld>
            <a:endParaRPr lang="en-US"/>
          </a:p>
        </p:txBody>
      </p:sp>
      <p:sp>
        <p:nvSpPr>
          <p:cNvPr id="5" name="Footer Placeholder 4"/>
          <p:cNvSpPr>
            <a:spLocks noGrp="1"/>
          </p:cNvSpPr>
          <p:nvPr>
            <p:ph type="ftr" sz="quarter" idx="11"/>
          </p:nvPr>
        </p:nvSpPr>
        <p:spPr/>
        <p:txBody>
          <a:bodyPr/>
          <a:lstStyle/>
          <a:p>
            <a:r>
              <a:rPr lang="en-US"/>
              <a:t>National Active and Retired Federal Employees Association</a:t>
            </a:r>
          </a:p>
        </p:txBody>
      </p:sp>
      <p:sp>
        <p:nvSpPr>
          <p:cNvPr id="6" name="Slide Number Placeholder 5"/>
          <p:cNvSpPr>
            <a:spLocks noGrp="1"/>
          </p:cNvSpPr>
          <p:nvPr>
            <p:ph type="sldNum" sz="quarter" idx="12"/>
          </p:nvPr>
        </p:nvSpPr>
        <p:spPr/>
        <p:txBody>
          <a:bodyPr/>
          <a:lstStyle/>
          <a:p>
            <a:fld id="{32221A3B-3924-B04A-A496-7CB8DC41F6D4}" type="slidenum">
              <a:rPr lang="en-US" smtClean="0"/>
              <a:t>‹#›</a:t>
            </a:fld>
            <a:endParaRPr lang="en-US"/>
          </a:p>
        </p:txBody>
      </p:sp>
    </p:spTree>
    <p:extLst>
      <p:ext uri="{BB962C8B-B14F-4D97-AF65-F5344CB8AC3E}">
        <p14:creationId xmlns:p14="http://schemas.microsoft.com/office/powerpoint/2010/main" val="2204497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84439"/>
            <a:ext cx="2057400" cy="381018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784439"/>
            <a:ext cx="6019800" cy="381018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E20834-5D09-9741-812C-24EE37489303}" type="datetime1">
              <a:rPr lang="en-US" smtClean="0"/>
              <a:t>10/1/2017</a:t>
            </a:fld>
            <a:endParaRPr lang="en-US"/>
          </a:p>
        </p:txBody>
      </p:sp>
      <p:sp>
        <p:nvSpPr>
          <p:cNvPr id="5" name="Footer Placeholder 4"/>
          <p:cNvSpPr>
            <a:spLocks noGrp="1"/>
          </p:cNvSpPr>
          <p:nvPr>
            <p:ph type="ftr" sz="quarter" idx="11"/>
          </p:nvPr>
        </p:nvSpPr>
        <p:spPr/>
        <p:txBody>
          <a:bodyPr/>
          <a:lstStyle/>
          <a:p>
            <a:r>
              <a:rPr lang="en-US"/>
              <a:t>National Active and Retired Federal Employees Association</a:t>
            </a:r>
          </a:p>
        </p:txBody>
      </p:sp>
      <p:sp>
        <p:nvSpPr>
          <p:cNvPr id="6" name="Slide Number Placeholder 5"/>
          <p:cNvSpPr>
            <a:spLocks noGrp="1"/>
          </p:cNvSpPr>
          <p:nvPr>
            <p:ph type="sldNum" sz="quarter" idx="12"/>
          </p:nvPr>
        </p:nvSpPr>
        <p:spPr/>
        <p:txBody>
          <a:bodyPr/>
          <a:lstStyle/>
          <a:p>
            <a:fld id="{32221A3B-3924-B04A-A496-7CB8DC41F6D4}" type="slidenum">
              <a:rPr lang="en-US" smtClean="0"/>
              <a:t>‹#›</a:t>
            </a:fld>
            <a:endParaRPr lang="en-US"/>
          </a:p>
        </p:txBody>
      </p:sp>
    </p:spTree>
    <p:extLst>
      <p:ext uri="{BB962C8B-B14F-4D97-AF65-F5344CB8AC3E}">
        <p14:creationId xmlns:p14="http://schemas.microsoft.com/office/powerpoint/2010/main" val="2176030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b="1"/>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EC077F-1822-9B4D-B466-2AEAFFB9F37D}" type="datetime1">
              <a:rPr lang="en-US" smtClean="0"/>
              <a:t>10/1/2017</a:t>
            </a:fld>
            <a:endParaRPr lang="en-US"/>
          </a:p>
        </p:txBody>
      </p:sp>
      <p:sp>
        <p:nvSpPr>
          <p:cNvPr id="5" name="Footer Placeholder 4"/>
          <p:cNvSpPr>
            <a:spLocks noGrp="1"/>
          </p:cNvSpPr>
          <p:nvPr>
            <p:ph type="ftr" sz="quarter" idx="11"/>
          </p:nvPr>
        </p:nvSpPr>
        <p:spPr/>
        <p:txBody>
          <a:bodyPr/>
          <a:lstStyle/>
          <a:p>
            <a:r>
              <a:rPr lang="en-US" dirty="0"/>
              <a:t>National Active and Retired Federal Employees Association</a:t>
            </a:r>
          </a:p>
        </p:txBody>
      </p:sp>
      <p:sp>
        <p:nvSpPr>
          <p:cNvPr id="6" name="Slide Number Placeholder 5"/>
          <p:cNvSpPr>
            <a:spLocks noGrp="1"/>
          </p:cNvSpPr>
          <p:nvPr>
            <p:ph type="sldNum" sz="quarter" idx="12"/>
          </p:nvPr>
        </p:nvSpPr>
        <p:spPr/>
        <p:txBody>
          <a:bodyPr/>
          <a:lstStyle/>
          <a:p>
            <a:fld id="{32221A3B-3924-B04A-A496-7CB8DC41F6D4}" type="slidenum">
              <a:rPr lang="en-US" smtClean="0"/>
              <a:t>‹#›</a:t>
            </a:fld>
            <a:endParaRPr lang="en-US"/>
          </a:p>
        </p:txBody>
      </p:sp>
    </p:spTree>
    <p:extLst>
      <p:ext uri="{BB962C8B-B14F-4D97-AF65-F5344CB8AC3E}">
        <p14:creationId xmlns:p14="http://schemas.microsoft.com/office/powerpoint/2010/main" val="59259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5C6CAF-2E10-9443-B2EA-6B605012E3CF}" type="datetime1">
              <a:rPr lang="en-US" smtClean="0"/>
              <a:t>10/1/2017</a:t>
            </a:fld>
            <a:endParaRPr lang="en-US"/>
          </a:p>
        </p:txBody>
      </p:sp>
      <p:sp>
        <p:nvSpPr>
          <p:cNvPr id="5" name="Footer Placeholder 4"/>
          <p:cNvSpPr>
            <a:spLocks noGrp="1"/>
          </p:cNvSpPr>
          <p:nvPr>
            <p:ph type="ftr" sz="quarter" idx="11"/>
          </p:nvPr>
        </p:nvSpPr>
        <p:spPr/>
        <p:txBody>
          <a:bodyPr/>
          <a:lstStyle/>
          <a:p>
            <a:r>
              <a:rPr lang="en-US" dirty="0"/>
              <a:t>National Active and Retired Federal Employees Association</a:t>
            </a:r>
          </a:p>
        </p:txBody>
      </p:sp>
      <p:sp>
        <p:nvSpPr>
          <p:cNvPr id="6" name="Slide Number Placeholder 5"/>
          <p:cNvSpPr>
            <a:spLocks noGrp="1"/>
          </p:cNvSpPr>
          <p:nvPr>
            <p:ph type="sldNum" sz="quarter" idx="12"/>
          </p:nvPr>
        </p:nvSpPr>
        <p:spPr/>
        <p:txBody>
          <a:bodyPr/>
          <a:lstStyle/>
          <a:p>
            <a:fld id="{32221A3B-3924-B04A-A496-7CB8DC41F6D4}" type="slidenum">
              <a:rPr lang="en-US" smtClean="0"/>
              <a:t>‹#›</a:t>
            </a:fld>
            <a:endParaRPr lang="en-US"/>
          </a:p>
        </p:txBody>
      </p:sp>
    </p:spTree>
    <p:extLst>
      <p:ext uri="{BB962C8B-B14F-4D97-AF65-F5344CB8AC3E}">
        <p14:creationId xmlns:p14="http://schemas.microsoft.com/office/powerpoint/2010/main" val="2592007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21403"/>
            <a:ext cx="8229600" cy="66677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388180"/>
            <a:ext cx="4038600" cy="320644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388180"/>
            <a:ext cx="4038600" cy="320644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E46A54-87C1-3044-87B6-99540C6F5A49}" type="datetime1">
              <a:rPr lang="en-US" smtClean="0"/>
              <a:t>10/1/2017</a:t>
            </a:fld>
            <a:endParaRPr lang="en-US"/>
          </a:p>
        </p:txBody>
      </p:sp>
      <p:sp>
        <p:nvSpPr>
          <p:cNvPr id="6" name="Footer Placeholder 5"/>
          <p:cNvSpPr>
            <a:spLocks noGrp="1"/>
          </p:cNvSpPr>
          <p:nvPr>
            <p:ph type="ftr" sz="quarter" idx="11"/>
          </p:nvPr>
        </p:nvSpPr>
        <p:spPr/>
        <p:txBody>
          <a:bodyPr/>
          <a:lstStyle/>
          <a:p>
            <a:r>
              <a:rPr lang="en-US" dirty="0"/>
              <a:t>National Active and Retired Federal Employees Association</a:t>
            </a:r>
          </a:p>
        </p:txBody>
      </p:sp>
      <p:sp>
        <p:nvSpPr>
          <p:cNvPr id="7" name="Slide Number Placeholder 6"/>
          <p:cNvSpPr>
            <a:spLocks noGrp="1"/>
          </p:cNvSpPr>
          <p:nvPr>
            <p:ph type="sldNum" sz="quarter" idx="12"/>
          </p:nvPr>
        </p:nvSpPr>
        <p:spPr/>
        <p:txBody>
          <a:bodyPr/>
          <a:lstStyle/>
          <a:p>
            <a:fld id="{32221A3B-3924-B04A-A496-7CB8DC41F6D4}" type="slidenum">
              <a:rPr lang="en-US" smtClean="0"/>
              <a:t>‹#›</a:t>
            </a:fld>
            <a:endParaRPr lang="en-US"/>
          </a:p>
        </p:txBody>
      </p:sp>
    </p:spTree>
    <p:extLst>
      <p:ext uri="{BB962C8B-B14F-4D97-AF65-F5344CB8AC3E}">
        <p14:creationId xmlns:p14="http://schemas.microsoft.com/office/powerpoint/2010/main" val="1947566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35411"/>
            <a:ext cx="8229600" cy="652769"/>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404880"/>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84053"/>
            <a:ext cx="4040188" cy="27105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6" y="1404880"/>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84053"/>
            <a:ext cx="4041775" cy="27105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E5E03A-F419-8746-AB7D-AF1A1AEE378A}" type="datetime1">
              <a:rPr lang="en-US" smtClean="0"/>
              <a:t>10/1/2017</a:t>
            </a:fld>
            <a:endParaRPr lang="en-US"/>
          </a:p>
        </p:txBody>
      </p:sp>
      <p:sp>
        <p:nvSpPr>
          <p:cNvPr id="8" name="Footer Placeholder 7"/>
          <p:cNvSpPr>
            <a:spLocks noGrp="1"/>
          </p:cNvSpPr>
          <p:nvPr>
            <p:ph type="ftr" sz="quarter" idx="11"/>
          </p:nvPr>
        </p:nvSpPr>
        <p:spPr/>
        <p:txBody>
          <a:bodyPr/>
          <a:lstStyle/>
          <a:p>
            <a:r>
              <a:rPr lang="en-US" dirty="0"/>
              <a:t>National Active and Retired Federal Employees Association</a:t>
            </a:r>
          </a:p>
        </p:txBody>
      </p:sp>
      <p:sp>
        <p:nvSpPr>
          <p:cNvPr id="9" name="Slide Number Placeholder 8"/>
          <p:cNvSpPr>
            <a:spLocks noGrp="1"/>
          </p:cNvSpPr>
          <p:nvPr>
            <p:ph type="sldNum" sz="quarter" idx="12"/>
          </p:nvPr>
        </p:nvSpPr>
        <p:spPr/>
        <p:txBody>
          <a:bodyPr/>
          <a:lstStyle/>
          <a:p>
            <a:fld id="{32221A3B-3924-B04A-A496-7CB8DC41F6D4}" type="slidenum">
              <a:rPr lang="en-US" smtClean="0"/>
              <a:t>‹#›</a:t>
            </a:fld>
            <a:endParaRPr lang="en-US"/>
          </a:p>
        </p:txBody>
      </p:sp>
    </p:spTree>
    <p:extLst>
      <p:ext uri="{BB962C8B-B14F-4D97-AF65-F5344CB8AC3E}">
        <p14:creationId xmlns:p14="http://schemas.microsoft.com/office/powerpoint/2010/main" val="1157686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994B97-2EDC-A045-AE30-91F808D20E6D}" type="datetime1">
              <a:rPr lang="en-US" smtClean="0"/>
              <a:t>10/1/2017</a:t>
            </a:fld>
            <a:endParaRPr lang="en-US"/>
          </a:p>
        </p:txBody>
      </p:sp>
      <p:sp>
        <p:nvSpPr>
          <p:cNvPr id="4" name="Footer Placeholder 3"/>
          <p:cNvSpPr>
            <a:spLocks noGrp="1"/>
          </p:cNvSpPr>
          <p:nvPr>
            <p:ph type="ftr" sz="quarter" idx="11"/>
          </p:nvPr>
        </p:nvSpPr>
        <p:spPr/>
        <p:txBody>
          <a:bodyPr/>
          <a:lstStyle/>
          <a:p>
            <a:r>
              <a:rPr lang="en-US" dirty="0"/>
              <a:t>National Active and Retired Federal Employees Association</a:t>
            </a:r>
          </a:p>
        </p:txBody>
      </p:sp>
      <p:sp>
        <p:nvSpPr>
          <p:cNvPr id="5" name="Slide Number Placeholder 4"/>
          <p:cNvSpPr>
            <a:spLocks noGrp="1"/>
          </p:cNvSpPr>
          <p:nvPr>
            <p:ph type="sldNum" sz="quarter" idx="12"/>
          </p:nvPr>
        </p:nvSpPr>
        <p:spPr/>
        <p:txBody>
          <a:bodyPr/>
          <a:lstStyle/>
          <a:p>
            <a:fld id="{32221A3B-3924-B04A-A496-7CB8DC41F6D4}" type="slidenum">
              <a:rPr lang="en-US" smtClean="0"/>
              <a:t>‹#›</a:t>
            </a:fld>
            <a:endParaRPr lang="en-US"/>
          </a:p>
        </p:txBody>
      </p:sp>
    </p:spTree>
    <p:extLst>
      <p:ext uri="{BB962C8B-B14F-4D97-AF65-F5344CB8AC3E}">
        <p14:creationId xmlns:p14="http://schemas.microsoft.com/office/powerpoint/2010/main" val="4023124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0BE3BB-3CD5-5F49-B315-16A4FC60C567}" type="datetime1">
              <a:rPr lang="en-US" smtClean="0"/>
              <a:t>10/1/2017</a:t>
            </a:fld>
            <a:endParaRPr lang="en-US"/>
          </a:p>
        </p:txBody>
      </p:sp>
      <p:sp>
        <p:nvSpPr>
          <p:cNvPr id="3" name="Footer Placeholder 2"/>
          <p:cNvSpPr>
            <a:spLocks noGrp="1"/>
          </p:cNvSpPr>
          <p:nvPr>
            <p:ph type="ftr" sz="quarter" idx="11"/>
          </p:nvPr>
        </p:nvSpPr>
        <p:spPr/>
        <p:txBody>
          <a:bodyPr/>
          <a:lstStyle/>
          <a:p>
            <a:r>
              <a:rPr lang="en-US" dirty="0"/>
              <a:t>National Active and Retired Federal Employees Association</a:t>
            </a:r>
          </a:p>
        </p:txBody>
      </p:sp>
      <p:sp>
        <p:nvSpPr>
          <p:cNvPr id="4" name="Slide Number Placeholder 3"/>
          <p:cNvSpPr>
            <a:spLocks noGrp="1"/>
          </p:cNvSpPr>
          <p:nvPr>
            <p:ph type="sldNum" sz="quarter" idx="12"/>
          </p:nvPr>
        </p:nvSpPr>
        <p:spPr/>
        <p:txBody>
          <a:bodyPr/>
          <a:lstStyle/>
          <a:p>
            <a:fld id="{32221A3B-3924-B04A-A496-7CB8DC41F6D4}" type="slidenum">
              <a:rPr lang="en-US" smtClean="0"/>
              <a:t>‹#›</a:t>
            </a:fld>
            <a:endParaRPr lang="en-US"/>
          </a:p>
        </p:txBody>
      </p:sp>
    </p:spTree>
    <p:extLst>
      <p:ext uri="{BB962C8B-B14F-4D97-AF65-F5344CB8AC3E}">
        <p14:creationId xmlns:p14="http://schemas.microsoft.com/office/powerpoint/2010/main" val="3255953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882494"/>
            <a:ext cx="3008313" cy="623348"/>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882494"/>
            <a:ext cx="5111750" cy="371212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1505842"/>
            <a:ext cx="3008313" cy="308878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3DE605-DDB5-FA4F-8254-9ADC92CA5E61}" type="datetime1">
              <a:rPr lang="en-US" smtClean="0"/>
              <a:t>10/1/2017</a:t>
            </a:fld>
            <a:endParaRPr lang="en-US"/>
          </a:p>
        </p:txBody>
      </p:sp>
      <p:sp>
        <p:nvSpPr>
          <p:cNvPr id="6" name="Footer Placeholder 5"/>
          <p:cNvSpPr>
            <a:spLocks noGrp="1"/>
          </p:cNvSpPr>
          <p:nvPr>
            <p:ph type="ftr" sz="quarter" idx="11"/>
          </p:nvPr>
        </p:nvSpPr>
        <p:spPr/>
        <p:txBody>
          <a:bodyPr/>
          <a:lstStyle/>
          <a:p>
            <a:r>
              <a:rPr lang="en-US"/>
              <a:t>National Active and Retired Federal Employees Association</a:t>
            </a:r>
          </a:p>
        </p:txBody>
      </p:sp>
      <p:sp>
        <p:nvSpPr>
          <p:cNvPr id="7" name="Slide Number Placeholder 6"/>
          <p:cNvSpPr>
            <a:spLocks noGrp="1"/>
          </p:cNvSpPr>
          <p:nvPr>
            <p:ph type="sldNum" sz="quarter" idx="12"/>
          </p:nvPr>
        </p:nvSpPr>
        <p:spPr/>
        <p:txBody>
          <a:bodyPr/>
          <a:lstStyle/>
          <a:p>
            <a:fld id="{32221A3B-3924-B04A-A496-7CB8DC41F6D4}" type="slidenum">
              <a:rPr lang="en-US" smtClean="0"/>
              <a:t>‹#›</a:t>
            </a:fld>
            <a:endParaRPr lang="en-US"/>
          </a:p>
        </p:txBody>
      </p:sp>
    </p:spTree>
    <p:extLst>
      <p:ext uri="{BB962C8B-B14F-4D97-AF65-F5344CB8AC3E}">
        <p14:creationId xmlns:p14="http://schemas.microsoft.com/office/powerpoint/2010/main" val="2830027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777434"/>
            <a:ext cx="5486400" cy="276824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7CFD75-198B-BC42-BEDC-3470232CBD8E}" type="datetime1">
              <a:rPr lang="en-US" smtClean="0"/>
              <a:t>10/1/2017</a:t>
            </a:fld>
            <a:endParaRPr lang="en-US"/>
          </a:p>
        </p:txBody>
      </p:sp>
      <p:sp>
        <p:nvSpPr>
          <p:cNvPr id="6" name="Footer Placeholder 5"/>
          <p:cNvSpPr>
            <a:spLocks noGrp="1"/>
          </p:cNvSpPr>
          <p:nvPr>
            <p:ph type="ftr" sz="quarter" idx="11"/>
          </p:nvPr>
        </p:nvSpPr>
        <p:spPr/>
        <p:txBody>
          <a:bodyPr/>
          <a:lstStyle/>
          <a:p>
            <a:r>
              <a:rPr lang="en-US"/>
              <a:t>National Active and Retired Federal Employees Association</a:t>
            </a:r>
          </a:p>
        </p:txBody>
      </p:sp>
      <p:sp>
        <p:nvSpPr>
          <p:cNvPr id="7" name="Slide Number Placeholder 6"/>
          <p:cNvSpPr>
            <a:spLocks noGrp="1"/>
          </p:cNvSpPr>
          <p:nvPr>
            <p:ph type="sldNum" sz="quarter" idx="12"/>
          </p:nvPr>
        </p:nvSpPr>
        <p:spPr/>
        <p:txBody>
          <a:bodyPr/>
          <a:lstStyle/>
          <a:p>
            <a:fld id="{32221A3B-3924-B04A-A496-7CB8DC41F6D4}" type="slidenum">
              <a:rPr lang="en-US" smtClean="0"/>
              <a:t>‹#›</a:t>
            </a:fld>
            <a:endParaRPr lang="en-US"/>
          </a:p>
        </p:txBody>
      </p:sp>
    </p:spTree>
    <p:extLst>
      <p:ext uri="{BB962C8B-B14F-4D97-AF65-F5344CB8AC3E}">
        <p14:creationId xmlns:p14="http://schemas.microsoft.com/office/powerpoint/2010/main" val="851772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9144000" cy="937260"/>
          </a:xfrm>
          <a:prstGeom prst="rect">
            <a:avLst/>
          </a:prstGeom>
        </p:spPr>
      </p:pic>
      <p:sp>
        <p:nvSpPr>
          <p:cNvPr id="2" name="Title Placeholder 1"/>
          <p:cNvSpPr>
            <a:spLocks noGrp="1"/>
          </p:cNvSpPr>
          <p:nvPr>
            <p:ph type="title"/>
          </p:nvPr>
        </p:nvSpPr>
        <p:spPr>
          <a:xfrm>
            <a:off x="457200" y="616344"/>
            <a:ext cx="8229600" cy="7718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470823"/>
            <a:ext cx="8229600" cy="3123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3E6FB5B-CC64-314D-95FD-88B60606DB48}" type="datetime1">
              <a:rPr lang="en-US" smtClean="0"/>
              <a:t>10/1/2017</a:t>
            </a:fld>
            <a:endParaRPr lang="en-US"/>
          </a:p>
        </p:txBody>
      </p:sp>
      <p:sp>
        <p:nvSpPr>
          <p:cNvPr id="5" name="Footer Placeholder 4"/>
          <p:cNvSpPr>
            <a:spLocks noGrp="1"/>
          </p:cNvSpPr>
          <p:nvPr>
            <p:ph type="ftr" sz="quarter" idx="3"/>
          </p:nvPr>
        </p:nvSpPr>
        <p:spPr>
          <a:xfrm>
            <a:off x="2679938" y="4767263"/>
            <a:ext cx="3873263" cy="273844"/>
          </a:xfrm>
          <a:prstGeom prst="rect">
            <a:avLst/>
          </a:prstGeom>
        </p:spPr>
        <p:txBody>
          <a:bodyPr vert="horz" lIns="91440" tIns="45720" rIns="91440" bIns="45720" rtlCol="0" anchor="ctr"/>
          <a:lstStyle>
            <a:lvl1pPr algn="ctr">
              <a:defRPr sz="1000" b="1" i="0">
                <a:solidFill>
                  <a:srgbClr val="1F497D"/>
                </a:solidFill>
                <a:latin typeface="Arial"/>
                <a:cs typeface="Arial"/>
              </a:defRPr>
            </a:lvl1pPr>
          </a:lstStyle>
          <a:p>
            <a:r>
              <a:rPr lang="en-US" dirty="0"/>
              <a:t>National Active and Retired Federal Employees Association</a:t>
            </a: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2221A3B-3924-B04A-A496-7CB8DC41F6D4}" type="slidenum">
              <a:rPr lang="en-US" smtClean="0"/>
              <a:t>‹#›</a:t>
            </a:fld>
            <a:endParaRPr lang="en-US"/>
          </a:p>
        </p:txBody>
      </p:sp>
    </p:spTree>
    <p:extLst>
      <p:ext uri="{BB962C8B-B14F-4D97-AF65-F5344CB8AC3E}">
        <p14:creationId xmlns:p14="http://schemas.microsoft.com/office/powerpoint/2010/main" val="579924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3200" kern="1200">
          <a:solidFill>
            <a:srgbClr val="1F497D"/>
          </a:solidFill>
          <a:latin typeface="Arial Black"/>
          <a:ea typeface="+mj-ea"/>
          <a:cs typeface="Arial Black"/>
        </a:defRPr>
      </a:lvl1pPr>
    </p:titleStyle>
    <p:bodyStyle>
      <a:lvl1pPr marL="342900" indent="-342900" algn="l" defTabSz="457200" rtl="0" eaLnBrk="1" latinLnBrk="0" hangingPunct="1">
        <a:spcBef>
          <a:spcPct val="20000"/>
        </a:spcBef>
        <a:buFont typeface="Arial"/>
        <a:buChar char="•"/>
        <a:defRPr sz="3200" b="1"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5.xml"/><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Marketing Update</a:t>
            </a:r>
          </a:p>
        </p:txBody>
      </p:sp>
      <p:sp>
        <p:nvSpPr>
          <p:cNvPr id="3" name="Subtitle 2"/>
          <p:cNvSpPr>
            <a:spLocks noGrp="1"/>
          </p:cNvSpPr>
          <p:nvPr>
            <p:ph type="subTitle" idx="1"/>
          </p:nvPr>
        </p:nvSpPr>
        <p:spPr/>
        <p:txBody>
          <a:bodyPr/>
          <a:lstStyle/>
          <a:p>
            <a:r>
              <a:rPr lang="en-US" dirty="0"/>
              <a:t>Region X Conference</a:t>
            </a:r>
          </a:p>
          <a:p>
            <a:r>
              <a:rPr lang="en-US" dirty="0"/>
              <a:t>2017</a:t>
            </a:r>
          </a:p>
        </p:txBody>
      </p:sp>
      <p:sp>
        <p:nvSpPr>
          <p:cNvPr id="4" name="Date Placeholder 3"/>
          <p:cNvSpPr>
            <a:spLocks noGrp="1"/>
          </p:cNvSpPr>
          <p:nvPr>
            <p:ph type="dt" sz="half" idx="10"/>
          </p:nvPr>
        </p:nvSpPr>
        <p:spPr/>
        <p:txBody>
          <a:bodyPr/>
          <a:lstStyle/>
          <a:p>
            <a:fld id="{19BD8D4B-A325-464E-8801-13AFEA78F464}" type="datetime1">
              <a:rPr lang="en-US" smtClean="0"/>
              <a:t>10/1/2017</a:t>
            </a:fld>
            <a:endParaRPr lang="en-US"/>
          </a:p>
        </p:txBody>
      </p:sp>
      <p:sp>
        <p:nvSpPr>
          <p:cNvPr id="5" name="Footer Placeholder 4"/>
          <p:cNvSpPr>
            <a:spLocks noGrp="1"/>
          </p:cNvSpPr>
          <p:nvPr>
            <p:ph type="ftr" sz="quarter" idx="11"/>
          </p:nvPr>
        </p:nvSpPr>
        <p:spPr/>
        <p:txBody>
          <a:bodyPr/>
          <a:lstStyle/>
          <a:p>
            <a:r>
              <a:rPr lang="en-US"/>
              <a:t>National Active and Retired Federal Employees Association</a:t>
            </a:r>
            <a:endParaRPr lang="en-US" dirty="0"/>
          </a:p>
        </p:txBody>
      </p:sp>
      <p:sp>
        <p:nvSpPr>
          <p:cNvPr id="6" name="Slide Number Placeholder 5"/>
          <p:cNvSpPr>
            <a:spLocks noGrp="1"/>
          </p:cNvSpPr>
          <p:nvPr>
            <p:ph type="sldNum" sz="quarter" idx="12"/>
          </p:nvPr>
        </p:nvSpPr>
        <p:spPr/>
        <p:txBody>
          <a:bodyPr/>
          <a:lstStyle/>
          <a:p>
            <a:fld id="{32221A3B-3924-B04A-A496-7CB8DC41F6D4}" type="slidenum">
              <a:rPr lang="en-US" smtClean="0"/>
              <a:t>1</a:t>
            </a:fld>
            <a:endParaRPr lang="en-US"/>
          </a:p>
        </p:txBody>
      </p:sp>
    </p:spTree>
    <p:extLst>
      <p:ext uri="{BB962C8B-B14F-4D97-AF65-F5344CB8AC3E}">
        <p14:creationId xmlns:p14="http://schemas.microsoft.com/office/powerpoint/2010/main" val="3501059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8282"/>
            <a:ext cx="8331694" cy="771836"/>
          </a:xfrm>
        </p:spPr>
        <p:txBody>
          <a:bodyPr>
            <a:normAutofit fontScale="90000"/>
          </a:bodyPr>
          <a:lstStyle/>
          <a:p>
            <a:r>
              <a:rPr lang="en-US" b="1" dirty="0"/>
              <a:t>NARFE Staff Support Local Recruiters </a:t>
            </a:r>
          </a:p>
        </p:txBody>
      </p:sp>
      <p:sp>
        <p:nvSpPr>
          <p:cNvPr id="3" name="Content Placeholder 2"/>
          <p:cNvSpPr>
            <a:spLocks noGrp="1"/>
          </p:cNvSpPr>
          <p:nvPr>
            <p:ph idx="1"/>
          </p:nvPr>
        </p:nvSpPr>
        <p:spPr/>
        <p:txBody>
          <a:bodyPr>
            <a:normAutofit/>
          </a:bodyPr>
          <a:lstStyle/>
          <a:p>
            <a:pPr marL="0" indent="0">
              <a:spcAft>
                <a:spcPts val="1800"/>
              </a:spcAft>
              <a:buNone/>
            </a:pPr>
            <a:endParaRPr lang="en-US" sz="1200" dirty="0"/>
          </a:p>
          <a:p>
            <a:pPr marL="685800" indent="-685800">
              <a:spcAft>
                <a:spcPts val="1800"/>
              </a:spcAft>
              <a:buFont typeface="Wingdings" panose="05000000000000000000" pitchFamily="2" charset="2"/>
              <a:buChar char="ü"/>
            </a:pPr>
            <a:r>
              <a:rPr lang="en-US" dirty="0"/>
              <a:t>Tips</a:t>
            </a:r>
          </a:p>
          <a:p>
            <a:pPr marL="685800" indent="-685800">
              <a:spcAft>
                <a:spcPts val="1800"/>
              </a:spcAft>
              <a:buFont typeface="Wingdings" panose="05000000000000000000" pitchFamily="2" charset="2"/>
              <a:buChar char="ü"/>
            </a:pPr>
            <a:r>
              <a:rPr lang="en-US" dirty="0"/>
              <a:t>Tools</a:t>
            </a:r>
          </a:p>
          <a:p>
            <a:pPr marL="685800" indent="-685800">
              <a:spcAft>
                <a:spcPts val="1800"/>
              </a:spcAft>
              <a:buFont typeface="Wingdings" panose="05000000000000000000" pitchFamily="2" charset="2"/>
              <a:buChar char="ü"/>
            </a:pPr>
            <a:r>
              <a:rPr lang="en-US" dirty="0"/>
              <a:t>Guidance</a:t>
            </a:r>
          </a:p>
        </p:txBody>
      </p:sp>
      <p:sp>
        <p:nvSpPr>
          <p:cNvPr id="4" name="Date Placeholder 3"/>
          <p:cNvSpPr>
            <a:spLocks noGrp="1"/>
          </p:cNvSpPr>
          <p:nvPr>
            <p:ph type="dt" sz="half" idx="10"/>
          </p:nvPr>
        </p:nvSpPr>
        <p:spPr/>
        <p:txBody>
          <a:bodyPr/>
          <a:lstStyle/>
          <a:p>
            <a:fld id="{3184A823-6486-6640-BA44-21AB985E39DC}" type="datetime1">
              <a:rPr lang="en-US" smtClean="0"/>
              <a:t>10/1/2017</a:t>
            </a:fld>
            <a:endParaRPr lang="en-US" dirty="0"/>
          </a:p>
        </p:txBody>
      </p:sp>
      <p:sp>
        <p:nvSpPr>
          <p:cNvPr id="5" name="Footer Placeholder 4"/>
          <p:cNvSpPr>
            <a:spLocks noGrp="1"/>
          </p:cNvSpPr>
          <p:nvPr>
            <p:ph type="ftr" sz="quarter" idx="11"/>
          </p:nvPr>
        </p:nvSpPr>
        <p:spPr/>
        <p:txBody>
          <a:bodyPr/>
          <a:lstStyle/>
          <a:p>
            <a:r>
              <a:rPr lang="en-US"/>
              <a:t>National Active and Retired Federal Employees Association</a:t>
            </a:r>
            <a:endParaRPr lang="en-US" dirty="0"/>
          </a:p>
        </p:txBody>
      </p:sp>
      <p:sp>
        <p:nvSpPr>
          <p:cNvPr id="6" name="Slide Number Placeholder 5"/>
          <p:cNvSpPr>
            <a:spLocks noGrp="1"/>
          </p:cNvSpPr>
          <p:nvPr>
            <p:ph type="sldNum" sz="quarter" idx="12"/>
          </p:nvPr>
        </p:nvSpPr>
        <p:spPr/>
        <p:txBody>
          <a:bodyPr/>
          <a:lstStyle/>
          <a:p>
            <a:fld id="{32221A3B-3924-B04A-A496-7CB8DC41F6D4}" type="slidenum">
              <a:rPr lang="en-US" smtClean="0"/>
              <a:t>10</a:t>
            </a:fld>
            <a:endParaRPr lang="en-US"/>
          </a:p>
        </p:txBody>
      </p:sp>
    </p:spTree>
    <p:extLst>
      <p:ext uri="{BB962C8B-B14F-4D97-AF65-F5344CB8AC3E}">
        <p14:creationId xmlns:p14="http://schemas.microsoft.com/office/powerpoint/2010/main" val="2896758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CB7A6E7-D7EB-7646-87C6-47D2618097FF}" type="datetime1">
              <a:rPr lang="en-US" smtClean="0"/>
              <a:t>10/1/2017</a:t>
            </a:fld>
            <a:endParaRPr lang="en-US"/>
          </a:p>
        </p:txBody>
      </p:sp>
      <p:sp>
        <p:nvSpPr>
          <p:cNvPr id="6" name="Footer Placeholder 5"/>
          <p:cNvSpPr>
            <a:spLocks noGrp="1"/>
          </p:cNvSpPr>
          <p:nvPr>
            <p:ph type="ftr" sz="quarter" idx="11"/>
          </p:nvPr>
        </p:nvSpPr>
        <p:spPr/>
        <p:txBody>
          <a:bodyPr/>
          <a:lstStyle/>
          <a:p>
            <a:r>
              <a:rPr lang="en-US"/>
              <a:t>National Active and Retired Federal Employees Association</a:t>
            </a:r>
            <a:endParaRPr lang="en-US" dirty="0"/>
          </a:p>
        </p:txBody>
      </p:sp>
      <p:sp>
        <p:nvSpPr>
          <p:cNvPr id="9" name="Slide Number Placeholder 8"/>
          <p:cNvSpPr>
            <a:spLocks noGrp="1"/>
          </p:cNvSpPr>
          <p:nvPr>
            <p:ph type="sldNum" sz="quarter" idx="12"/>
          </p:nvPr>
        </p:nvSpPr>
        <p:spPr/>
        <p:txBody>
          <a:bodyPr/>
          <a:lstStyle/>
          <a:p>
            <a:fld id="{32221A3B-3924-B04A-A496-7CB8DC41F6D4}" type="slidenum">
              <a:rPr lang="en-US" smtClean="0"/>
              <a:t>11</a:t>
            </a:fld>
            <a:endParaRPr lang="en-US"/>
          </a:p>
        </p:txBody>
      </p:sp>
      <p:pic>
        <p:nvPicPr>
          <p:cNvPr id="1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523" y="730187"/>
            <a:ext cx="2047305" cy="14398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48757" y="531127"/>
            <a:ext cx="1541052" cy="42361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74693" y="730187"/>
            <a:ext cx="2973761" cy="419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30878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CB7A6E7-D7EB-7646-87C6-47D2618097FF}" type="datetime1">
              <a:rPr lang="en-US" smtClean="0"/>
              <a:t>10/1/2017</a:t>
            </a:fld>
            <a:endParaRPr lang="en-US"/>
          </a:p>
        </p:txBody>
      </p:sp>
      <p:sp>
        <p:nvSpPr>
          <p:cNvPr id="9" name="Slide Number Placeholder 8"/>
          <p:cNvSpPr>
            <a:spLocks noGrp="1"/>
          </p:cNvSpPr>
          <p:nvPr>
            <p:ph type="sldNum" sz="quarter" idx="12"/>
          </p:nvPr>
        </p:nvSpPr>
        <p:spPr/>
        <p:txBody>
          <a:bodyPr/>
          <a:lstStyle/>
          <a:p>
            <a:fld id="{32221A3B-3924-B04A-A496-7CB8DC41F6D4}" type="slidenum">
              <a:rPr lang="en-US" smtClean="0"/>
              <a:t>12</a:t>
            </a:fld>
            <a:endParaRPr lang="en-US"/>
          </a:p>
        </p:txBody>
      </p:sp>
      <p:pic>
        <p:nvPicPr>
          <p:cNvPr id="2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40108" y="729101"/>
            <a:ext cx="2752344" cy="43120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8727" y="805642"/>
            <a:ext cx="3176032" cy="39616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65711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CB7A6E7-D7EB-7646-87C6-47D2618097FF}" type="datetime1">
              <a:rPr lang="en-US" smtClean="0"/>
              <a:t>10/1/2017</a:t>
            </a:fld>
            <a:endParaRPr lang="en-US"/>
          </a:p>
        </p:txBody>
      </p:sp>
      <p:sp>
        <p:nvSpPr>
          <p:cNvPr id="9" name="Slide Number Placeholder 8"/>
          <p:cNvSpPr>
            <a:spLocks noGrp="1"/>
          </p:cNvSpPr>
          <p:nvPr>
            <p:ph type="sldNum" sz="quarter" idx="12"/>
          </p:nvPr>
        </p:nvSpPr>
        <p:spPr/>
        <p:txBody>
          <a:bodyPr/>
          <a:lstStyle/>
          <a:p>
            <a:fld id="{32221A3B-3924-B04A-A496-7CB8DC41F6D4}" type="slidenum">
              <a:rPr lang="en-US" smtClean="0"/>
              <a:t>13</a:t>
            </a:fld>
            <a:endParaRPr lang="en-US"/>
          </a:p>
        </p:txBody>
      </p:sp>
      <p:pic>
        <p:nvPicPr>
          <p:cNvPr id="6" name="Picture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0361" y="767710"/>
            <a:ext cx="3277362" cy="4300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1934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CB7A6E7-D7EB-7646-87C6-47D2618097FF}" type="datetime1">
              <a:rPr lang="en-US" smtClean="0"/>
              <a:t>10/1/2017</a:t>
            </a:fld>
            <a:endParaRPr lang="en-US"/>
          </a:p>
        </p:txBody>
      </p:sp>
      <p:sp>
        <p:nvSpPr>
          <p:cNvPr id="9" name="Slide Number Placeholder 8"/>
          <p:cNvSpPr>
            <a:spLocks noGrp="1"/>
          </p:cNvSpPr>
          <p:nvPr>
            <p:ph type="sldNum" sz="quarter" idx="12"/>
          </p:nvPr>
        </p:nvSpPr>
        <p:spPr/>
        <p:txBody>
          <a:bodyPr/>
          <a:lstStyle/>
          <a:p>
            <a:fld id="{32221A3B-3924-B04A-A496-7CB8DC41F6D4}" type="slidenum">
              <a:rPr lang="en-US" smtClean="0"/>
              <a:t>14</a:t>
            </a:fld>
            <a:endParaRPr lang="en-US"/>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1864" y="834429"/>
            <a:ext cx="4900473" cy="3932833"/>
          </a:xfrm>
          <a:prstGeom prst="rect">
            <a:avLst/>
          </a:prstGeom>
        </p:spPr>
      </p:pic>
    </p:spTree>
    <p:extLst>
      <p:ext uri="{BB962C8B-B14F-4D97-AF65-F5344CB8AC3E}">
        <p14:creationId xmlns:p14="http://schemas.microsoft.com/office/powerpoint/2010/main" val="2385084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21498"/>
            <a:ext cx="8229600" cy="2873124"/>
          </a:xfrm>
        </p:spPr>
        <p:txBody>
          <a:bodyPr>
            <a:normAutofit/>
          </a:bodyPr>
          <a:lstStyle/>
          <a:p>
            <a:pPr marL="0" indent="0">
              <a:buNone/>
            </a:pPr>
            <a:endParaRPr lang="en-US" sz="3000" dirty="0"/>
          </a:p>
          <a:p>
            <a:pPr marL="0" lvl="0" indent="0">
              <a:buNone/>
            </a:pPr>
            <a:endParaRPr lang="en-US" dirty="0">
              <a:solidFill>
                <a:prstClr val="black"/>
              </a:solidFill>
            </a:endParaRPr>
          </a:p>
          <a:p>
            <a:pPr marL="457200" lvl="1" indent="0">
              <a:buNone/>
            </a:pPr>
            <a:endParaRPr lang="en-US" dirty="0"/>
          </a:p>
        </p:txBody>
      </p:sp>
      <p:sp>
        <p:nvSpPr>
          <p:cNvPr id="4" name="Date Placeholder 3"/>
          <p:cNvSpPr>
            <a:spLocks noGrp="1"/>
          </p:cNvSpPr>
          <p:nvPr>
            <p:ph type="dt" sz="half" idx="10"/>
          </p:nvPr>
        </p:nvSpPr>
        <p:spPr/>
        <p:txBody>
          <a:bodyPr/>
          <a:lstStyle/>
          <a:p>
            <a:fld id="{3184A823-6486-6640-BA44-21AB985E39DC}" type="datetime1">
              <a:rPr lang="en-US" smtClean="0"/>
              <a:t>10/1/2017</a:t>
            </a:fld>
            <a:endParaRPr lang="en-US"/>
          </a:p>
        </p:txBody>
      </p:sp>
      <p:sp>
        <p:nvSpPr>
          <p:cNvPr id="5" name="Footer Placeholder 4"/>
          <p:cNvSpPr>
            <a:spLocks noGrp="1"/>
          </p:cNvSpPr>
          <p:nvPr>
            <p:ph type="ftr" sz="quarter" idx="11"/>
          </p:nvPr>
        </p:nvSpPr>
        <p:spPr/>
        <p:txBody>
          <a:bodyPr/>
          <a:lstStyle/>
          <a:p>
            <a:r>
              <a:rPr lang="en-US"/>
              <a:t>National Active and Retired Federal Employees Association</a:t>
            </a:r>
            <a:endParaRPr lang="en-US" dirty="0"/>
          </a:p>
        </p:txBody>
      </p:sp>
      <p:sp>
        <p:nvSpPr>
          <p:cNvPr id="6" name="Slide Number Placeholder 5"/>
          <p:cNvSpPr>
            <a:spLocks noGrp="1"/>
          </p:cNvSpPr>
          <p:nvPr>
            <p:ph type="sldNum" sz="quarter" idx="12"/>
          </p:nvPr>
        </p:nvSpPr>
        <p:spPr/>
        <p:txBody>
          <a:bodyPr/>
          <a:lstStyle/>
          <a:p>
            <a:fld id="{32221A3B-3924-B04A-A496-7CB8DC41F6D4}" type="slidenum">
              <a:rPr lang="en-US" smtClean="0"/>
              <a:t>15</a:t>
            </a:fld>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2938" y="2143125"/>
            <a:ext cx="7858125"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03679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51839"/>
            <a:ext cx="8229600" cy="1137921"/>
          </a:xfrm>
        </p:spPr>
        <p:txBody>
          <a:bodyPr>
            <a:normAutofit/>
          </a:bodyPr>
          <a:lstStyle/>
          <a:p>
            <a:r>
              <a:rPr lang="en-US" dirty="0"/>
              <a:t>NARFE Federal Benefits Institute</a:t>
            </a:r>
            <a:br>
              <a:rPr lang="en-US" dirty="0"/>
            </a:br>
            <a:r>
              <a:rPr lang="en-US" dirty="0"/>
              <a:t>What is It?</a:t>
            </a:r>
          </a:p>
        </p:txBody>
      </p:sp>
      <p:sp>
        <p:nvSpPr>
          <p:cNvPr id="3" name="Content Placeholder 2"/>
          <p:cNvSpPr>
            <a:spLocks noGrp="1"/>
          </p:cNvSpPr>
          <p:nvPr>
            <p:ph idx="1"/>
          </p:nvPr>
        </p:nvSpPr>
        <p:spPr>
          <a:xfrm>
            <a:off x="457200" y="1721498"/>
            <a:ext cx="8229600" cy="2873124"/>
          </a:xfrm>
        </p:spPr>
        <p:txBody>
          <a:bodyPr>
            <a:normAutofit fontScale="92500" lnSpcReduction="10000"/>
          </a:bodyPr>
          <a:lstStyle/>
          <a:p>
            <a:pPr marL="0" indent="0" algn="ctr">
              <a:buNone/>
            </a:pPr>
            <a:endParaRPr lang="en-US" dirty="0"/>
          </a:p>
          <a:p>
            <a:pPr marL="0" indent="0" algn="ctr">
              <a:buNone/>
            </a:pPr>
            <a:r>
              <a:rPr lang="en-US" sz="3000" dirty="0"/>
              <a:t>Accurate, Timely, Accessible Federal Benefits Information and Guidance</a:t>
            </a:r>
          </a:p>
          <a:p>
            <a:pPr marL="0" indent="0" algn="ctr">
              <a:buNone/>
            </a:pPr>
            <a:endParaRPr lang="en-US" dirty="0"/>
          </a:p>
          <a:p>
            <a:pPr marL="0" indent="0" algn="ctr">
              <a:buNone/>
            </a:pPr>
            <a:endParaRPr lang="en-US" dirty="0"/>
          </a:p>
          <a:p>
            <a:pPr marL="0" indent="0" algn="ctr">
              <a:buNone/>
            </a:pPr>
            <a:r>
              <a:rPr lang="en-US" sz="3000" dirty="0"/>
              <a:t>Delivered in a growing number of formats </a:t>
            </a:r>
          </a:p>
          <a:p>
            <a:pPr marL="0" indent="0">
              <a:buNone/>
            </a:pPr>
            <a:endParaRPr lang="en-US" sz="3000" dirty="0"/>
          </a:p>
          <a:p>
            <a:pPr marL="0" lvl="0" indent="0">
              <a:buNone/>
            </a:pPr>
            <a:endParaRPr lang="en-US" dirty="0">
              <a:solidFill>
                <a:prstClr val="black"/>
              </a:solidFill>
            </a:endParaRPr>
          </a:p>
          <a:p>
            <a:pPr marL="457200" lvl="1" indent="0">
              <a:buNone/>
            </a:pPr>
            <a:endParaRPr lang="en-US" dirty="0"/>
          </a:p>
        </p:txBody>
      </p:sp>
      <p:sp>
        <p:nvSpPr>
          <p:cNvPr id="4" name="Date Placeholder 3"/>
          <p:cNvSpPr>
            <a:spLocks noGrp="1"/>
          </p:cNvSpPr>
          <p:nvPr>
            <p:ph type="dt" sz="half" idx="10"/>
          </p:nvPr>
        </p:nvSpPr>
        <p:spPr/>
        <p:txBody>
          <a:bodyPr/>
          <a:lstStyle/>
          <a:p>
            <a:fld id="{3184A823-6486-6640-BA44-21AB985E39DC}" type="datetime1">
              <a:rPr lang="en-US" smtClean="0"/>
              <a:t>10/1/2017</a:t>
            </a:fld>
            <a:endParaRPr lang="en-US"/>
          </a:p>
        </p:txBody>
      </p:sp>
      <p:sp>
        <p:nvSpPr>
          <p:cNvPr id="5" name="Footer Placeholder 4"/>
          <p:cNvSpPr>
            <a:spLocks noGrp="1"/>
          </p:cNvSpPr>
          <p:nvPr>
            <p:ph type="ftr" sz="quarter" idx="11"/>
          </p:nvPr>
        </p:nvSpPr>
        <p:spPr/>
        <p:txBody>
          <a:bodyPr/>
          <a:lstStyle/>
          <a:p>
            <a:r>
              <a:rPr lang="en-US"/>
              <a:t>National Active and Retired Federal Employees Association</a:t>
            </a:r>
            <a:endParaRPr lang="en-US" dirty="0"/>
          </a:p>
        </p:txBody>
      </p:sp>
      <p:sp>
        <p:nvSpPr>
          <p:cNvPr id="6" name="Slide Number Placeholder 5"/>
          <p:cNvSpPr>
            <a:spLocks noGrp="1"/>
          </p:cNvSpPr>
          <p:nvPr>
            <p:ph type="sldNum" sz="quarter" idx="12"/>
          </p:nvPr>
        </p:nvSpPr>
        <p:spPr/>
        <p:txBody>
          <a:bodyPr/>
          <a:lstStyle/>
          <a:p>
            <a:fld id="{32221A3B-3924-B04A-A496-7CB8DC41F6D4}" type="slidenum">
              <a:rPr lang="en-US" smtClean="0"/>
              <a:t>16</a:t>
            </a:fld>
            <a:endParaRPr lang="en-US"/>
          </a:p>
        </p:txBody>
      </p:sp>
    </p:spTree>
    <p:extLst>
      <p:ext uri="{BB962C8B-B14F-4D97-AF65-F5344CB8AC3E}">
        <p14:creationId xmlns:p14="http://schemas.microsoft.com/office/powerpoint/2010/main" val="34456889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12800"/>
            <a:ext cx="8229600" cy="964682"/>
          </a:xfrm>
        </p:spPr>
        <p:txBody>
          <a:bodyPr>
            <a:normAutofit/>
          </a:bodyPr>
          <a:lstStyle/>
          <a:p>
            <a:r>
              <a:rPr lang="en-US" dirty="0"/>
              <a:t>NARFE Federal Benefits Institute</a:t>
            </a:r>
          </a:p>
        </p:txBody>
      </p:sp>
      <p:sp>
        <p:nvSpPr>
          <p:cNvPr id="3" name="Content Placeholder 2"/>
          <p:cNvSpPr>
            <a:spLocks noGrp="1"/>
          </p:cNvSpPr>
          <p:nvPr>
            <p:ph idx="1"/>
          </p:nvPr>
        </p:nvSpPr>
        <p:spPr>
          <a:xfrm>
            <a:off x="457200" y="1658620"/>
            <a:ext cx="8229600" cy="3477260"/>
          </a:xfrm>
        </p:spPr>
        <p:txBody>
          <a:bodyPr>
            <a:normAutofit/>
          </a:bodyPr>
          <a:lstStyle/>
          <a:p>
            <a:pPr marL="0" indent="0">
              <a:buNone/>
            </a:pPr>
            <a:r>
              <a:rPr lang="en-US" sz="2800" dirty="0"/>
              <a:t>New Institute Deputy Director: James Marshall</a:t>
            </a:r>
          </a:p>
          <a:p>
            <a:pPr marL="0" indent="0">
              <a:buNone/>
            </a:pPr>
            <a:endParaRPr lang="en-US" sz="800" dirty="0"/>
          </a:p>
          <a:p>
            <a:r>
              <a:rPr lang="en-US" sz="2600" dirty="0"/>
              <a:t>Fifteen Years providing federal benefits training</a:t>
            </a:r>
          </a:p>
          <a:p>
            <a:pPr lvl="1"/>
            <a:r>
              <a:rPr lang="en-US" sz="2400" dirty="0"/>
              <a:t>Accenture, Government Retirement &amp; Benefits, </a:t>
            </a:r>
            <a:r>
              <a:rPr lang="en-US" sz="2400" dirty="0" err="1"/>
              <a:t>Inc</a:t>
            </a:r>
            <a:r>
              <a:rPr lang="en-US" sz="2400" dirty="0"/>
              <a:t>, National Institute of Transitional Planning, and own firm</a:t>
            </a:r>
          </a:p>
          <a:p>
            <a:pPr marL="457200" lvl="1" indent="0">
              <a:buNone/>
            </a:pPr>
            <a:endParaRPr lang="en-US" sz="800" dirty="0"/>
          </a:p>
          <a:p>
            <a:r>
              <a:rPr lang="en-US" sz="2600" dirty="0"/>
              <a:t>On-site and electronic seminars, radio shows, author of benefits related articles</a:t>
            </a:r>
          </a:p>
          <a:p>
            <a:pPr marL="0" lvl="0" indent="0">
              <a:buNone/>
            </a:pPr>
            <a:endParaRPr lang="en-US" dirty="0">
              <a:solidFill>
                <a:prstClr val="black"/>
              </a:solidFill>
            </a:endParaRPr>
          </a:p>
          <a:p>
            <a:pPr marL="457200" lvl="1" indent="0">
              <a:buNone/>
            </a:pPr>
            <a:endParaRPr lang="en-US" dirty="0"/>
          </a:p>
        </p:txBody>
      </p:sp>
      <p:sp>
        <p:nvSpPr>
          <p:cNvPr id="4" name="Date Placeholder 3"/>
          <p:cNvSpPr>
            <a:spLocks noGrp="1"/>
          </p:cNvSpPr>
          <p:nvPr>
            <p:ph type="dt" sz="half" idx="10"/>
          </p:nvPr>
        </p:nvSpPr>
        <p:spPr/>
        <p:txBody>
          <a:bodyPr/>
          <a:lstStyle/>
          <a:p>
            <a:fld id="{3184A823-6486-6640-BA44-21AB985E39DC}" type="datetime1">
              <a:rPr lang="en-US" smtClean="0"/>
              <a:t>10/1/2017</a:t>
            </a:fld>
            <a:endParaRPr lang="en-US"/>
          </a:p>
        </p:txBody>
      </p:sp>
      <p:sp>
        <p:nvSpPr>
          <p:cNvPr id="5" name="Footer Placeholder 4"/>
          <p:cNvSpPr>
            <a:spLocks noGrp="1"/>
          </p:cNvSpPr>
          <p:nvPr>
            <p:ph type="ftr" sz="quarter" idx="11"/>
          </p:nvPr>
        </p:nvSpPr>
        <p:spPr>
          <a:xfrm>
            <a:off x="2679938" y="4767263"/>
            <a:ext cx="3873263" cy="273844"/>
          </a:xfrm>
        </p:spPr>
        <p:txBody>
          <a:bodyPr/>
          <a:lstStyle/>
          <a:p>
            <a:r>
              <a:rPr lang="en-US" dirty="0"/>
              <a:t>National Active and Retired Federal Employees Association</a:t>
            </a:r>
          </a:p>
        </p:txBody>
      </p:sp>
      <p:sp>
        <p:nvSpPr>
          <p:cNvPr id="6" name="Slide Number Placeholder 5"/>
          <p:cNvSpPr>
            <a:spLocks noGrp="1"/>
          </p:cNvSpPr>
          <p:nvPr>
            <p:ph type="sldNum" sz="quarter" idx="12"/>
          </p:nvPr>
        </p:nvSpPr>
        <p:spPr/>
        <p:txBody>
          <a:bodyPr/>
          <a:lstStyle/>
          <a:p>
            <a:fld id="{32221A3B-3924-B04A-A496-7CB8DC41F6D4}" type="slidenum">
              <a:rPr lang="en-US" smtClean="0"/>
              <a:t>17</a:t>
            </a:fld>
            <a:endParaRPr lang="en-US"/>
          </a:p>
        </p:txBody>
      </p:sp>
    </p:spTree>
    <p:extLst>
      <p:ext uri="{BB962C8B-B14F-4D97-AF65-F5344CB8AC3E}">
        <p14:creationId xmlns:p14="http://schemas.microsoft.com/office/powerpoint/2010/main" val="10546109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12800"/>
            <a:ext cx="8229600" cy="964682"/>
          </a:xfrm>
        </p:spPr>
        <p:txBody>
          <a:bodyPr>
            <a:normAutofit/>
          </a:bodyPr>
          <a:lstStyle/>
          <a:p>
            <a:r>
              <a:rPr lang="en-US" dirty="0"/>
              <a:t>NARFE Federal Benefits Institute</a:t>
            </a:r>
          </a:p>
        </p:txBody>
      </p:sp>
      <p:sp>
        <p:nvSpPr>
          <p:cNvPr id="3" name="Content Placeholder 2"/>
          <p:cNvSpPr>
            <a:spLocks noGrp="1"/>
          </p:cNvSpPr>
          <p:nvPr>
            <p:ph idx="1"/>
          </p:nvPr>
        </p:nvSpPr>
        <p:spPr>
          <a:xfrm>
            <a:off x="457200" y="1658620"/>
            <a:ext cx="8229600" cy="3477260"/>
          </a:xfrm>
        </p:spPr>
        <p:txBody>
          <a:bodyPr>
            <a:normAutofit/>
          </a:bodyPr>
          <a:lstStyle/>
          <a:p>
            <a:pPr marL="0" indent="0">
              <a:buNone/>
            </a:pPr>
            <a:r>
              <a:rPr lang="en-US" sz="2800" dirty="0"/>
              <a:t>Institute Deputy Director</a:t>
            </a:r>
          </a:p>
          <a:p>
            <a:pPr marL="0" indent="0">
              <a:buNone/>
            </a:pPr>
            <a:endParaRPr lang="en-US" sz="800" dirty="0"/>
          </a:p>
          <a:p>
            <a:pPr lvl="0"/>
            <a:r>
              <a:rPr lang="en-US" sz="2600" dirty="0"/>
              <a:t>Senior federal benefits knowledge expert </a:t>
            </a:r>
          </a:p>
          <a:p>
            <a:pPr marL="0" lvl="0" indent="0">
              <a:buNone/>
            </a:pPr>
            <a:endParaRPr lang="en-US" sz="800" dirty="0"/>
          </a:p>
          <a:p>
            <a:pPr lvl="0"/>
            <a:r>
              <a:rPr lang="en-US" sz="2600" dirty="0"/>
              <a:t>Direct the transformation of federal benefits knowledge into products and services </a:t>
            </a:r>
          </a:p>
          <a:p>
            <a:pPr marL="0" lvl="0" indent="0">
              <a:buNone/>
            </a:pPr>
            <a:endParaRPr lang="en-US" sz="800" dirty="0"/>
          </a:p>
          <a:p>
            <a:pPr lvl="0"/>
            <a:r>
              <a:rPr lang="en-US" sz="2600" dirty="0"/>
              <a:t>Act as primary liaison with the Office of Personnel Management (</a:t>
            </a:r>
            <a:r>
              <a:rPr lang="en-US" sz="2600" dirty="0" err="1"/>
              <a:t>OPM</a:t>
            </a:r>
            <a:r>
              <a:rPr lang="en-US" sz="2600" dirty="0"/>
              <a:t>) and other federal agencies</a:t>
            </a:r>
          </a:p>
          <a:p>
            <a:pPr marL="0" lvl="0" indent="0">
              <a:buNone/>
            </a:pPr>
            <a:endParaRPr lang="en-US" dirty="0">
              <a:solidFill>
                <a:prstClr val="black"/>
              </a:solidFill>
            </a:endParaRPr>
          </a:p>
          <a:p>
            <a:pPr marL="457200" lvl="1" indent="0">
              <a:buNone/>
            </a:pPr>
            <a:endParaRPr lang="en-US" dirty="0"/>
          </a:p>
        </p:txBody>
      </p:sp>
      <p:sp>
        <p:nvSpPr>
          <p:cNvPr id="4" name="Date Placeholder 3"/>
          <p:cNvSpPr>
            <a:spLocks noGrp="1"/>
          </p:cNvSpPr>
          <p:nvPr>
            <p:ph type="dt" sz="half" idx="10"/>
          </p:nvPr>
        </p:nvSpPr>
        <p:spPr/>
        <p:txBody>
          <a:bodyPr/>
          <a:lstStyle/>
          <a:p>
            <a:fld id="{3184A823-6486-6640-BA44-21AB985E39DC}" type="datetime1">
              <a:rPr lang="en-US" smtClean="0"/>
              <a:t>10/1/2017</a:t>
            </a:fld>
            <a:endParaRPr lang="en-US"/>
          </a:p>
        </p:txBody>
      </p:sp>
      <p:sp>
        <p:nvSpPr>
          <p:cNvPr id="5" name="Footer Placeholder 4"/>
          <p:cNvSpPr>
            <a:spLocks noGrp="1"/>
          </p:cNvSpPr>
          <p:nvPr>
            <p:ph type="ftr" sz="quarter" idx="11"/>
          </p:nvPr>
        </p:nvSpPr>
        <p:spPr>
          <a:xfrm>
            <a:off x="2679938" y="4767263"/>
            <a:ext cx="3873263" cy="273844"/>
          </a:xfrm>
        </p:spPr>
        <p:txBody>
          <a:bodyPr/>
          <a:lstStyle/>
          <a:p>
            <a:r>
              <a:rPr lang="en-US" dirty="0"/>
              <a:t>National Active and Retired Federal Employees Association</a:t>
            </a:r>
          </a:p>
        </p:txBody>
      </p:sp>
      <p:sp>
        <p:nvSpPr>
          <p:cNvPr id="6" name="Slide Number Placeholder 5"/>
          <p:cNvSpPr>
            <a:spLocks noGrp="1"/>
          </p:cNvSpPr>
          <p:nvPr>
            <p:ph type="sldNum" sz="quarter" idx="12"/>
          </p:nvPr>
        </p:nvSpPr>
        <p:spPr/>
        <p:txBody>
          <a:bodyPr/>
          <a:lstStyle/>
          <a:p>
            <a:fld id="{32221A3B-3924-B04A-A496-7CB8DC41F6D4}" type="slidenum">
              <a:rPr lang="en-US" smtClean="0"/>
              <a:t>18</a:t>
            </a:fld>
            <a:endParaRPr lang="en-US" dirty="0"/>
          </a:p>
        </p:txBody>
      </p:sp>
    </p:spTree>
    <p:extLst>
      <p:ext uri="{BB962C8B-B14F-4D97-AF65-F5344CB8AC3E}">
        <p14:creationId xmlns:p14="http://schemas.microsoft.com/office/powerpoint/2010/main" val="35346096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12800"/>
            <a:ext cx="8229600" cy="964682"/>
          </a:xfrm>
        </p:spPr>
        <p:txBody>
          <a:bodyPr>
            <a:normAutofit/>
          </a:bodyPr>
          <a:lstStyle/>
          <a:p>
            <a:r>
              <a:rPr lang="en-US" dirty="0"/>
              <a:t>NARFE Federal Benefits Institute</a:t>
            </a:r>
          </a:p>
        </p:txBody>
      </p:sp>
      <p:sp>
        <p:nvSpPr>
          <p:cNvPr id="3" name="Content Placeholder 2"/>
          <p:cNvSpPr>
            <a:spLocks noGrp="1"/>
          </p:cNvSpPr>
          <p:nvPr>
            <p:ph idx="1"/>
          </p:nvPr>
        </p:nvSpPr>
        <p:spPr>
          <a:xfrm>
            <a:off x="457200" y="1658620"/>
            <a:ext cx="8229600" cy="3477260"/>
          </a:xfrm>
        </p:spPr>
        <p:txBody>
          <a:bodyPr>
            <a:normAutofit fontScale="47500" lnSpcReduction="20000"/>
          </a:bodyPr>
          <a:lstStyle/>
          <a:p>
            <a:pPr marL="0" indent="0">
              <a:buNone/>
            </a:pPr>
            <a:r>
              <a:rPr lang="en-US" sz="5900" dirty="0"/>
              <a:t>Institute Deputy Director</a:t>
            </a:r>
          </a:p>
          <a:p>
            <a:pPr marL="0" indent="0">
              <a:buNone/>
            </a:pPr>
            <a:endParaRPr lang="en-US" sz="2100" dirty="0"/>
          </a:p>
          <a:p>
            <a:pPr lvl="0"/>
            <a:r>
              <a:rPr lang="en-US" sz="5500" dirty="0"/>
              <a:t>Serve as the NARFE federal benefits spokesperson </a:t>
            </a:r>
          </a:p>
          <a:p>
            <a:pPr lvl="0"/>
            <a:endParaRPr lang="en-US" sz="2100" dirty="0"/>
          </a:p>
          <a:p>
            <a:pPr lvl="0"/>
            <a:r>
              <a:rPr lang="en-US" sz="5500" dirty="0"/>
              <a:t>Direct the timely and accurate response to member and non-member federal benefits inquires</a:t>
            </a:r>
          </a:p>
          <a:p>
            <a:pPr lvl="0"/>
            <a:endParaRPr lang="en-US" sz="2100" dirty="0"/>
          </a:p>
          <a:p>
            <a:pPr lvl="0"/>
            <a:r>
              <a:rPr lang="en-US" sz="5500" dirty="0"/>
              <a:t>Ensure that new and developing federal benefits issues are understood by NARFE staff and appropriately telegraphed to members.</a:t>
            </a:r>
          </a:p>
          <a:p>
            <a:pPr marL="0" lvl="0" indent="0">
              <a:buNone/>
            </a:pPr>
            <a:endParaRPr lang="en-US" dirty="0">
              <a:solidFill>
                <a:prstClr val="black"/>
              </a:solidFill>
            </a:endParaRPr>
          </a:p>
          <a:p>
            <a:pPr marL="457200" lvl="1" indent="0">
              <a:buNone/>
            </a:pPr>
            <a:endParaRPr lang="en-US" dirty="0"/>
          </a:p>
        </p:txBody>
      </p:sp>
      <p:sp>
        <p:nvSpPr>
          <p:cNvPr id="4" name="Date Placeholder 3"/>
          <p:cNvSpPr>
            <a:spLocks noGrp="1"/>
          </p:cNvSpPr>
          <p:nvPr>
            <p:ph type="dt" sz="half" idx="10"/>
          </p:nvPr>
        </p:nvSpPr>
        <p:spPr/>
        <p:txBody>
          <a:bodyPr/>
          <a:lstStyle/>
          <a:p>
            <a:fld id="{3184A823-6486-6640-BA44-21AB985E39DC}" type="datetime1">
              <a:rPr lang="en-US" smtClean="0"/>
              <a:t>10/1/2017</a:t>
            </a:fld>
            <a:endParaRPr lang="en-US"/>
          </a:p>
        </p:txBody>
      </p:sp>
      <p:sp>
        <p:nvSpPr>
          <p:cNvPr id="5" name="Footer Placeholder 4"/>
          <p:cNvSpPr>
            <a:spLocks noGrp="1"/>
          </p:cNvSpPr>
          <p:nvPr>
            <p:ph type="ftr" sz="quarter" idx="11"/>
          </p:nvPr>
        </p:nvSpPr>
        <p:spPr>
          <a:xfrm>
            <a:off x="2679938" y="4767263"/>
            <a:ext cx="3873263" cy="273844"/>
          </a:xfrm>
        </p:spPr>
        <p:txBody>
          <a:bodyPr/>
          <a:lstStyle/>
          <a:p>
            <a:r>
              <a:rPr lang="en-US" dirty="0"/>
              <a:t>National Active and Retired Federal Employees Association</a:t>
            </a:r>
          </a:p>
        </p:txBody>
      </p:sp>
      <p:sp>
        <p:nvSpPr>
          <p:cNvPr id="6" name="Slide Number Placeholder 5"/>
          <p:cNvSpPr>
            <a:spLocks noGrp="1"/>
          </p:cNvSpPr>
          <p:nvPr>
            <p:ph type="sldNum" sz="quarter" idx="12"/>
          </p:nvPr>
        </p:nvSpPr>
        <p:spPr/>
        <p:txBody>
          <a:bodyPr/>
          <a:lstStyle/>
          <a:p>
            <a:fld id="{32221A3B-3924-B04A-A496-7CB8DC41F6D4}" type="slidenum">
              <a:rPr lang="en-US" smtClean="0"/>
              <a:t>19</a:t>
            </a:fld>
            <a:endParaRPr lang="en-US"/>
          </a:p>
        </p:txBody>
      </p:sp>
    </p:spTree>
    <p:extLst>
      <p:ext uri="{BB962C8B-B14F-4D97-AF65-F5344CB8AC3E}">
        <p14:creationId xmlns:p14="http://schemas.microsoft.com/office/powerpoint/2010/main" val="315973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a:xfrm>
            <a:off x="457200" y="1134140"/>
            <a:ext cx="8229600" cy="3345711"/>
          </a:xfrm>
        </p:spPr>
        <p:txBody>
          <a:bodyPr>
            <a:normAutofit lnSpcReduction="10000"/>
          </a:bodyPr>
          <a:lstStyle/>
          <a:p>
            <a:pPr marL="0" indent="0">
              <a:buNone/>
            </a:pPr>
            <a:r>
              <a:rPr lang="en-US" dirty="0"/>
              <a:t>	</a:t>
            </a:r>
          </a:p>
          <a:p>
            <a:r>
              <a:rPr lang="en-US" dirty="0"/>
              <a:t>Marketing Department Overview</a:t>
            </a:r>
          </a:p>
          <a:p>
            <a:endParaRPr lang="en-US" sz="800" dirty="0"/>
          </a:p>
          <a:p>
            <a:r>
              <a:rPr lang="en-US" dirty="0"/>
              <a:t>	NARFE Membership Trends</a:t>
            </a:r>
          </a:p>
          <a:p>
            <a:pPr marL="0" indent="0">
              <a:buNone/>
            </a:pPr>
            <a:endParaRPr lang="en-US" sz="800" dirty="0"/>
          </a:p>
          <a:p>
            <a:r>
              <a:rPr lang="en-US" dirty="0"/>
              <a:t>	Recruitment &amp; Retention </a:t>
            </a:r>
          </a:p>
          <a:p>
            <a:endParaRPr lang="en-US" sz="900" dirty="0"/>
          </a:p>
          <a:p>
            <a:r>
              <a:rPr lang="en-US" dirty="0"/>
              <a:t>	NARFE Federal Benefits Institute</a:t>
            </a:r>
          </a:p>
          <a:p>
            <a:pPr marL="0" indent="0">
              <a:buNone/>
            </a:pPr>
            <a:endParaRPr lang="en-US" dirty="0"/>
          </a:p>
          <a:p>
            <a:pPr marL="0" indent="0">
              <a:buNone/>
            </a:pPr>
            <a:endParaRPr lang="en-US" dirty="0"/>
          </a:p>
        </p:txBody>
      </p:sp>
      <p:sp>
        <p:nvSpPr>
          <p:cNvPr id="4" name="Date Placeholder 3"/>
          <p:cNvSpPr>
            <a:spLocks noGrp="1"/>
          </p:cNvSpPr>
          <p:nvPr>
            <p:ph type="dt" sz="half" idx="10"/>
          </p:nvPr>
        </p:nvSpPr>
        <p:spPr/>
        <p:txBody>
          <a:bodyPr/>
          <a:lstStyle/>
          <a:p>
            <a:fld id="{3184A823-6486-6640-BA44-21AB985E39DC}" type="datetime1">
              <a:rPr lang="en-US" smtClean="0"/>
              <a:t>10/1/2017</a:t>
            </a:fld>
            <a:endParaRPr lang="en-US"/>
          </a:p>
        </p:txBody>
      </p:sp>
      <p:sp>
        <p:nvSpPr>
          <p:cNvPr id="5" name="Footer Placeholder 4"/>
          <p:cNvSpPr>
            <a:spLocks noGrp="1"/>
          </p:cNvSpPr>
          <p:nvPr>
            <p:ph type="ftr" sz="quarter" idx="11"/>
          </p:nvPr>
        </p:nvSpPr>
        <p:spPr/>
        <p:txBody>
          <a:bodyPr/>
          <a:lstStyle/>
          <a:p>
            <a:r>
              <a:rPr lang="en-US"/>
              <a:t>National Active and Retired Federal Employees Association</a:t>
            </a:r>
            <a:endParaRPr lang="en-US" dirty="0"/>
          </a:p>
        </p:txBody>
      </p:sp>
      <p:sp>
        <p:nvSpPr>
          <p:cNvPr id="6" name="Slide Number Placeholder 5"/>
          <p:cNvSpPr>
            <a:spLocks noGrp="1"/>
          </p:cNvSpPr>
          <p:nvPr>
            <p:ph type="sldNum" sz="quarter" idx="12"/>
          </p:nvPr>
        </p:nvSpPr>
        <p:spPr/>
        <p:txBody>
          <a:bodyPr/>
          <a:lstStyle/>
          <a:p>
            <a:fld id="{32221A3B-3924-B04A-A496-7CB8DC41F6D4}" type="slidenum">
              <a:rPr lang="en-US" smtClean="0"/>
              <a:t>2</a:t>
            </a:fld>
            <a:endParaRPr lang="en-US"/>
          </a:p>
        </p:txBody>
      </p:sp>
    </p:spTree>
    <p:extLst>
      <p:ext uri="{BB962C8B-B14F-4D97-AF65-F5344CB8AC3E}">
        <p14:creationId xmlns:p14="http://schemas.microsoft.com/office/powerpoint/2010/main" val="33676211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12800"/>
            <a:ext cx="8229600" cy="964682"/>
          </a:xfrm>
        </p:spPr>
        <p:txBody>
          <a:bodyPr>
            <a:normAutofit fontScale="90000"/>
          </a:bodyPr>
          <a:lstStyle/>
          <a:p>
            <a:r>
              <a:rPr lang="en-US" dirty="0"/>
              <a:t>NARFE Federal Benefits Institute</a:t>
            </a:r>
            <a:br>
              <a:rPr lang="en-US" dirty="0"/>
            </a:br>
            <a:r>
              <a:rPr lang="en-US" dirty="0"/>
              <a:t>Webinars</a:t>
            </a:r>
          </a:p>
        </p:txBody>
      </p:sp>
      <p:sp>
        <p:nvSpPr>
          <p:cNvPr id="3" name="Content Placeholder 2"/>
          <p:cNvSpPr>
            <a:spLocks noGrp="1"/>
          </p:cNvSpPr>
          <p:nvPr>
            <p:ph idx="1"/>
          </p:nvPr>
        </p:nvSpPr>
        <p:spPr>
          <a:xfrm>
            <a:off x="457200" y="1840463"/>
            <a:ext cx="8229600" cy="2754159"/>
          </a:xfrm>
        </p:spPr>
        <p:txBody>
          <a:bodyPr>
            <a:normAutofit/>
          </a:bodyPr>
          <a:lstStyle/>
          <a:p>
            <a:r>
              <a:rPr lang="en-US" sz="2600" dirty="0"/>
              <a:t>Tested in 2015, Rolled Out in 2016, Expanded in 2017</a:t>
            </a:r>
          </a:p>
          <a:p>
            <a:endParaRPr lang="en-US" sz="800" dirty="0"/>
          </a:p>
          <a:p>
            <a:r>
              <a:rPr lang="en-US" sz="2600" dirty="0"/>
              <a:t>Twenty One Broadcasts To-Date</a:t>
            </a:r>
          </a:p>
          <a:p>
            <a:endParaRPr lang="en-US" sz="800" dirty="0"/>
          </a:p>
          <a:p>
            <a:r>
              <a:rPr lang="en-US" sz="2600" dirty="0"/>
              <a:t>Webinars are always free to members</a:t>
            </a:r>
          </a:p>
          <a:p>
            <a:endParaRPr lang="en-US" sz="800" dirty="0"/>
          </a:p>
          <a:p>
            <a:r>
              <a:rPr lang="en-US" sz="2600" dirty="0"/>
              <a:t>All webinars are archived and available on website</a:t>
            </a:r>
          </a:p>
          <a:p>
            <a:endParaRPr lang="en-US" dirty="0"/>
          </a:p>
          <a:p>
            <a:pPr marL="0" indent="0">
              <a:buNone/>
            </a:pPr>
            <a:endParaRPr lang="en-US" sz="2000" dirty="0"/>
          </a:p>
          <a:p>
            <a:pPr marL="0" indent="0">
              <a:buNone/>
            </a:pPr>
            <a:endParaRPr lang="en-US" dirty="0"/>
          </a:p>
          <a:p>
            <a:pPr marL="0" lvl="0" indent="0">
              <a:buNone/>
            </a:pPr>
            <a:endParaRPr lang="en-US" dirty="0">
              <a:solidFill>
                <a:prstClr val="black"/>
              </a:solidFill>
            </a:endParaRPr>
          </a:p>
          <a:p>
            <a:pPr marL="457200" lvl="1" indent="0">
              <a:buNone/>
            </a:pPr>
            <a:endParaRPr lang="en-US" dirty="0"/>
          </a:p>
        </p:txBody>
      </p:sp>
      <p:sp>
        <p:nvSpPr>
          <p:cNvPr id="4" name="Date Placeholder 3"/>
          <p:cNvSpPr>
            <a:spLocks noGrp="1"/>
          </p:cNvSpPr>
          <p:nvPr>
            <p:ph type="dt" sz="half" idx="10"/>
          </p:nvPr>
        </p:nvSpPr>
        <p:spPr/>
        <p:txBody>
          <a:bodyPr/>
          <a:lstStyle/>
          <a:p>
            <a:fld id="{3184A823-6486-6640-BA44-21AB985E39DC}" type="datetime1">
              <a:rPr lang="en-US" smtClean="0"/>
              <a:t>10/1/2017</a:t>
            </a:fld>
            <a:endParaRPr lang="en-US"/>
          </a:p>
        </p:txBody>
      </p:sp>
      <p:sp>
        <p:nvSpPr>
          <p:cNvPr id="5" name="Footer Placeholder 4"/>
          <p:cNvSpPr>
            <a:spLocks noGrp="1"/>
          </p:cNvSpPr>
          <p:nvPr>
            <p:ph type="ftr" sz="quarter" idx="11"/>
          </p:nvPr>
        </p:nvSpPr>
        <p:spPr/>
        <p:txBody>
          <a:bodyPr/>
          <a:lstStyle/>
          <a:p>
            <a:r>
              <a:rPr lang="en-US"/>
              <a:t>National Active and Retired Federal Employees Association</a:t>
            </a:r>
            <a:endParaRPr lang="en-US" dirty="0"/>
          </a:p>
        </p:txBody>
      </p:sp>
      <p:sp>
        <p:nvSpPr>
          <p:cNvPr id="6" name="Slide Number Placeholder 5"/>
          <p:cNvSpPr>
            <a:spLocks noGrp="1"/>
          </p:cNvSpPr>
          <p:nvPr>
            <p:ph type="sldNum" sz="quarter" idx="12"/>
          </p:nvPr>
        </p:nvSpPr>
        <p:spPr/>
        <p:txBody>
          <a:bodyPr/>
          <a:lstStyle/>
          <a:p>
            <a:fld id="{32221A3B-3924-B04A-A496-7CB8DC41F6D4}" type="slidenum">
              <a:rPr lang="en-US" smtClean="0"/>
              <a:t>20</a:t>
            </a:fld>
            <a:endParaRPr lang="en-US"/>
          </a:p>
        </p:txBody>
      </p:sp>
    </p:spTree>
    <p:extLst>
      <p:ext uri="{BB962C8B-B14F-4D97-AF65-F5344CB8AC3E}">
        <p14:creationId xmlns:p14="http://schemas.microsoft.com/office/powerpoint/2010/main" val="23710375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12800"/>
            <a:ext cx="8229600" cy="964682"/>
          </a:xfrm>
        </p:spPr>
        <p:txBody>
          <a:bodyPr>
            <a:normAutofit fontScale="90000"/>
          </a:bodyPr>
          <a:lstStyle/>
          <a:p>
            <a:r>
              <a:rPr lang="en-US" dirty="0"/>
              <a:t>NARFE Federal Benefits Institute</a:t>
            </a:r>
            <a:br>
              <a:rPr lang="en-US" dirty="0"/>
            </a:br>
            <a:r>
              <a:rPr lang="en-US" dirty="0"/>
              <a:t>How Does it Benefit NARFE?</a:t>
            </a:r>
          </a:p>
        </p:txBody>
      </p:sp>
      <p:sp>
        <p:nvSpPr>
          <p:cNvPr id="3" name="Content Placeholder 2"/>
          <p:cNvSpPr>
            <a:spLocks noGrp="1"/>
          </p:cNvSpPr>
          <p:nvPr>
            <p:ph idx="1"/>
          </p:nvPr>
        </p:nvSpPr>
        <p:spPr>
          <a:xfrm>
            <a:off x="457200" y="1840463"/>
            <a:ext cx="8229600" cy="2754159"/>
          </a:xfrm>
        </p:spPr>
        <p:txBody>
          <a:bodyPr>
            <a:normAutofit lnSpcReduction="10000"/>
          </a:bodyPr>
          <a:lstStyle/>
          <a:p>
            <a:pPr marL="0" indent="0">
              <a:buNone/>
            </a:pPr>
            <a:endParaRPr lang="en-US" sz="1200" dirty="0"/>
          </a:p>
          <a:p>
            <a:r>
              <a:rPr lang="en-US" sz="3000" dirty="0"/>
              <a:t>Recruitment </a:t>
            </a:r>
          </a:p>
          <a:p>
            <a:pPr marL="0" indent="0">
              <a:buNone/>
            </a:pPr>
            <a:endParaRPr lang="en-US" sz="800" dirty="0"/>
          </a:p>
          <a:p>
            <a:r>
              <a:rPr lang="en-US" sz="3000" dirty="0"/>
              <a:t>Retention</a:t>
            </a:r>
          </a:p>
          <a:p>
            <a:pPr marL="0" indent="0">
              <a:buNone/>
            </a:pPr>
            <a:endParaRPr lang="en-US" sz="800" dirty="0"/>
          </a:p>
          <a:p>
            <a:r>
              <a:rPr lang="en-US" sz="3000" dirty="0"/>
              <a:t>Non-Dues Revenue</a:t>
            </a:r>
          </a:p>
          <a:p>
            <a:pPr marL="0" indent="0">
              <a:buNone/>
            </a:pPr>
            <a:endParaRPr lang="en-US" sz="800" dirty="0"/>
          </a:p>
          <a:p>
            <a:r>
              <a:rPr lang="en-US" sz="3000" dirty="0"/>
              <a:t>Branding</a:t>
            </a:r>
          </a:p>
          <a:p>
            <a:endParaRPr lang="en-US" dirty="0"/>
          </a:p>
          <a:p>
            <a:pPr marL="0" indent="0">
              <a:buNone/>
            </a:pPr>
            <a:endParaRPr lang="en-US" sz="2000" dirty="0"/>
          </a:p>
          <a:p>
            <a:pPr marL="0" indent="0">
              <a:buNone/>
            </a:pPr>
            <a:endParaRPr lang="en-US" dirty="0"/>
          </a:p>
          <a:p>
            <a:pPr marL="0" lvl="0" indent="0">
              <a:buNone/>
            </a:pPr>
            <a:endParaRPr lang="en-US" dirty="0">
              <a:solidFill>
                <a:prstClr val="black"/>
              </a:solidFill>
            </a:endParaRPr>
          </a:p>
          <a:p>
            <a:pPr marL="457200" lvl="1" indent="0">
              <a:buNone/>
            </a:pPr>
            <a:endParaRPr lang="en-US" dirty="0"/>
          </a:p>
        </p:txBody>
      </p:sp>
      <p:sp>
        <p:nvSpPr>
          <p:cNvPr id="4" name="Date Placeholder 3"/>
          <p:cNvSpPr>
            <a:spLocks noGrp="1"/>
          </p:cNvSpPr>
          <p:nvPr>
            <p:ph type="dt" sz="half" idx="10"/>
          </p:nvPr>
        </p:nvSpPr>
        <p:spPr/>
        <p:txBody>
          <a:bodyPr/>
          <a:lstStyle/>
          <a:p>
            <a:fld id="{3184A823-6486-6640-BA44-21AB985E39DC}" type="datetime1">
              <a:rPr lang="en-US" smtClean="0"/>
              <a:t>10/1/2017</a:t>
            </a:fld>
            <a:endParaRPr lang="en-US"/>
          </a:p>
        </p:txBody>
      </p:sp>
      <p:sp>
        <p:nvSpPr>
          <p:cNvPr id="5" name="Footer Placeholder 4"/>
          <p:cNvSpPr>
            <a:spLocks noGrp="1"/>
          </p:cNvSpPr>
          <p:nvPr>
            <p:ph type="ftr" sz="quarter" idx="11"/>
          </p:nvPr>
        </p:nvSpPr>
        <p:spPr/>
        <p:txBody>
          <a:bodyPr/>
          <a:lstStyle/>
          <a:p>
            <a:r>
              <a:rPr lang="en-US"/>
              <a:t>National Active and Retired Federal Employees Association</a:t>
            </a:r>
            <a:endParaRPr lang="en-US" dirty="0"/>
          </a:p>
        </p:txBody>
      </p:sp>
      <p:sp>
        <p:nvSpPr>
          <p:cNvPr id="6" name="Slide Number Placeholder 5"/>
          <p:cNvSpPr>
            <a:spLocks noGrp="1"/>
          </p:cNvSpPr>
          <p:nvPr>
            <p:ph type="sldNum" sz="quarter" idx="12"/>
          </p:nvPr>
        </p:nvSpPr>
        <p:spPr/>
        <p:txBody>
          <a:bodyPr/>
          <a:lstStyle/>
          <a:p>
            <a:fld id="{32221A3B-3924-B04A-A496-7CB8DC41F6D4}" type="slidenum">
              <a:rPr lang="en-US" smtClean="0"/>
              <a:t>21</a:t>
            </a:fld>
            <a:endParaRPr lang="en-US"/>
          </a:p>
        </p:txBody>
      </p:sp>
    </p:spTree>
    <p:extLst>
      <p:ext uri="{BB962C8B-B14F-4D97-AF65-F5344CB8AC3E}">
        <p14:creationId xmlns:p14="http://schemas.microsoft.com/office/powerpoint/2010/main" val="26115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12800"/>
            <a:ext cx="8229600" cy="964682"/>
          </a:xfrm>
        </p:spPr>
        <p:txBody>
          <a:bodyPr>
            <a:normAutofit fontScale="90000"/>
          </a:bodyPr>
          <a:lstStyle/>
          <a:p>
            <a:r>
              <a:rPr lang="en-US" dirty="0"/>
              <a:t>NARFE Federal Benefits Institute</a:t>
            </a:r>
            <a:br>
              <a:rPr lang="en-US" dirty="0"/>
            </a:br>
            <a:r>
              <a:rPr lang="en-US" dirty="0"/>
              <a:t>Webinars</a:t>
            </a:r>
          </a:p>
        </p:txBody>
      </p:sp>
      <p:sp>
        <p:nvSpPr>
          <p:cNvPr id="3" name="Content Placeholder 2"/>
          <p:cNvSpPr>
            <a:spLocks noGrp="1"/>
          </p:cNvSpPr>
          <p:nvPr>
            <p:ph idx="1"/>
          </p:nvPr>
        </p:nvSpPr>
        <p:spPr>
          <a:xfrm>
            <a:off x="457200" y="1658620"/>
            <a:ext cx="8229600" cy="3477260"/>
          </a:xfrm>
        </p:spPr>
        <p:txBody>
          <a:bodyPr>
            <a:normAutofit fontScale="92500" lnSpcReduction="10000"/>
          </a:bodyPr>
          <a:lstStyle/>
          <a:p>
            <a:pPr marL="0" indent="0">
              <a:buNone/>
            </a:pPr>
            <a:r>
              <a:rPr lang="en-US" sz="2800" dirty="0"/>
              <a:t>To date:</a:t>
            </a:r>
          </a:p>
          <a:p>
            <a:pPr marL="0" indent="0">
              <a:buNone/>
            </a:pPr>
            <a:endParaRPr lang="en-US" sz="800" dirty="0"/>
          </a:p>
          <a:p>
            <a:r>
              <a:rPr lang="en-US" sz="2800" dirty="0"/>
              <a:t>21,917 Registrations</a:t>
            </a:r>
          </a:p>
          <a:p>
            <a:pPr marL="0" indent="0">
              <a:buNone/>
            </a:pPr>
            <a:endParaRPr lang="en-US" sz="900" dirty="0"/>
          </a:p>
          <a:p>
            <a:r>
              <a:rPr lang="en-US" sz="2800" dirty="0"/>
              <a:t>2361 New Members</a:t>
            </a:r>
          </a:p>
          <a:p>
            <a:pPr marL="0" indent="0">
              <a:buNone/>
            </a:pPr>
            <a:endParaRPr lang="en-US" sz="900" dirty="0"/>
          </a:p>
          <a:p>
            <a:r>
              <a:rPr lang="en-US" sz="2800" dirty="0"/>
              <a:t>485 Reinstates</a:t>
            </a:r>
          </a:p>
          <a:p>
            <a:pPr marL="0" indent="0">
              <a:buNone/>
            </a:pPr>
            <a:endParaRPr lang="en-US" sz="900" dirty="0"/>
          </a:p>
          <a:p>
            <a:r>
              <a:rPr lang="en-US" sz="2800" dirty="0"/>
              <a:t>18,967 Current Members</a:t>
            </a:r>
          </a:p>
          <a:p>
            <a:pPr marL="0" indent="0">
              <a:buNone/>
            </a:pPr>
            <a:endParaRPr lang="en-US" sz="900" dirty="0"/>
          </a:p>
          <a:p>
            <a:r>
              <a:rPr lang="en-US" sz="2800" dirty="0"/>
              <a:t>22,685 Archival Views</a:t>
            </a:r>
          </a:p>
          <a:p>
            <a:endParaRPr lang="en-US" sz="2000" dirty="0"/>
          </a:p>
          <a:p>
            <a:pPr marL="0" indent="0">
              <a:buNone/>
            </a:pPr>
            <a:endParaRPr lang="en-US" sz="2000" dirty="0"/>
          </a:p>
          <a:p>
            <a:pPr marL="0" indent="0">
              <a:buNone/>
            </a:pPr>
            <a:endParaRPr lang="en-US" dirty="0"/>
          </a:p>
          <a:p>
            <a:pPr marL="0" lvl="0" indent="0">
              <a:buNone/>
            </a:pPr>
            <a:endParaRPr lang="en-US" dirty="0">
              <a:solidFill>
                <a:prstClr val="black"/>
              </a:solidFill>
            </a:endParaRPr>
          </a:p>
          <a:p>
            <a:pPr marL="457200" lvl="1" indent="0">
              <a:buNone/>
            </a:pPr>
            <a:endParaRPr lang="en-US" dirty="0"/>
          </a:p>
        </p:txBody>
      </p:sp>
      <p:sp>
        <p:nvSpPr>
          <p:cNvPr id="4" name="Date Placeholder 3"/>
          <p:cNvSpPr>
            <a:spLocks noGrp="1"/>
          </p:cNvSpPr>
          <p:nvPr>
            <p:ph type="dt" sz="half" idx="10"/>
          </p:nvPr>
        </p:nvSpPr>
        <p:spPr/>
        <p:txBody>
          <a:bodyPr/>
          <a:lstStyle/>
          <a:p>
            <a:fld id="{3184A823-6486-6640-BA44-21AB985E39DC}" type="datetime1">
              <a:rPr lang="en-US" smtClean="0"/>
              <a:t>10/1/2017</a:t>
            </a:fld>
            <a:endParaRPr lang="en-US"/>
          </a:p>
        </p:txBody>
      </p:sp>
      <p:sp>
        <p:nvSpPr>
          <p:cNvPr id="5" name="Footer Placeholder 4"/>
          <p:cNvSpPr>
            <a:spLocks noGrp="1"/>
          </p:cNvSpPr>
          <p:nvPr>
            <p:ph type="ftr" sz="quarter" idx="11"/>
          </p:nvPr>
        </p:nvSpPr>
        <p:spPr>
          <a:xfrm>
            <a:off x="2679938" y="4767263"/>
            <a:ext cx="3873263" cy="273844"/>
          </a:xfrm>
        </p:spPr>
        <p:txBody>
          <a:bodyPr/>
          <a:lstStyle/>
          <a:p>
            <a:r>
              <a:rPr lang="en-US"/>
              <a:t>National Active and Retired Federal Employees Association</a:t>
            </a:r>
            <a:endParaRPr lang="en-US" dirty="0"/>
          </a:p>
        </p:txBody>
      </p:sp>
      <p:sp>
        <p:nvSpPr>
          <p:cNvPr id="6" name="Slide Number Placeholder 5"/>
          <p:cNvSpPr>
            <a:spLocks noGrp="1"/>
          </p:cNvSpPr>
          <p:nvPr>
            <p:ph type="sldNum" sz="quarter" idx="12"/>
          </p:nvPr>
        </p:nvSpPr>
        <p:spPr/>
        <p:txBody>
          <a:bodyPr/>
          <a:lstStyle/>
          <a:p>
            <a:fld id="{32221A3B-3924-B04A-A496-7CB8DC41F6D4}" type="slidenum">
              <a:rPr lang="en-US" smtClean="0"/>
              <a:t>22</a:t>
            </a:fld>
            <a:endParaRPr lang="en-US"/>
          </a:p>
        </p:txBody>
      </p:sp>
    </p:spTree>
    <p:extLst>
      <p:ext uri="{BB962C8B-B14F-4D97-AF65-F5344CB8AC3E}">
        <p14:creationId xmlns:p14="http://schemas.microsoft.com/office/powerpoint/2010/main" val="13796343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12800"/>
            <a:ext cx="8229600" cy="964682"/>
          </a:xfrm>
        </p:spPr>
        <p:txBody>
          <a:bodyPr>
            <a:normAutofit fontScale="90000"/>
          </a:bodyPr>
          <a:lstStyle/>
          <a:p>
            <a:r>
              <a:rPr lang="en-US" dirty="0"/>
              <a:t>NARFE Federal Benefits Institute</a:t>
            </a:r>
            <a:br>
              <a:rPr lang="en-US" dirty="0"/>
            </a:br>
            <a:r>
              <a:rPr lang="en-US" dirty="0"/>
              <a:t>Webinars</a:t>
            </a:r>
          </a:p>
        </p:txBody>
      </p:sp>
      <p:sp>
        <p:nvSpPr>
          <p:cNvPr id="3" name="Content Placeholder 2"/>
          <p:cNvSpPr>
            <a:spLocks noGrp="1"/>
          </p:cNvSpPr>
          <p:nvPr>
            <p:ph idx="1"/>
          </p:nvPr>
        </p:nvSpPr>
        <p:spPr>
          <a:xfrm>
            <a:off x="457200" y="1658620"/>
            <a:ext cx="8229600" cy="3477260"/>
          </a:xfrm>
        </p:spPr>
        <p:txBody>
          <a:bodyPr>
            <a:normAutofit/>
          </a:bodyPr>
          <a:lstStyle/>
          <a:p>
            <a:pPr marL="0" indent="0">
              <a:buNone/>
            </a:pPr>
            <a:r>
              <a:rPr lang="en-US" sz="2800" dirty="0"/>
              <a:t>Upcoming Webinars:</a:t>
            </a:r>
          </a:p>
          <a:p>
            <a:pPr marL="0" indent="0">
              <a:buNone/>
            </a:pPr>
            <a:endParaRPr lang="en-US" sz="800" dirty="0"/>
          </a:p>
          <a:p>
            <a:pPr marL="0" indent="0">
              <a:buNone/>
            </a:pPr>
            <a:endParaRPr lang="en-US" sz="1200" dirty="0"/>
          </a:p>
          <a:p>
            <a:pPr marL="0" indent="0">
              <a:buNone/>
            </a:pPr>
            <a:endParaRPr lang="en-US" sz="1200" dirty="0"/>
          </a:p>
          <a:p>
            <a:pPr marL="0" indent="0">
              <a:buNone/>
            </a:pPr>
            <a:r>
              <a:rPr lang="en-US" sz="2800" dirty="0"/>
              <a:t>Oct. 26 -- </a:t>
            </a:r>
            <a:r>
              <a:rPr lang="en-US" sz="2800" dirty="0" err="1"/>
              <a:t>FEHBP</a:t>
            </a:r>
            <a:r>
              <a:rPr lang="en-US" sz="2800" dirty="0"/>
              <a:t> &amp; Medicare -- What's Best for you?</a:t>
            </a:r>
          </a:p>
          <a:p>
            <a:pPr marL="0" indent="0">
              <a:buNone/>
            </a:pPr>
            <a:endParaRPr lang="en-US" sz="1200" dirty="0"/>
          </a:p>
          <a:p>
            <a:pPr marL="0" indent="0">
              <a:buNone/>
            </a:pPr>
            <a:endParaRPr lang="en-US" sz="1200" dirty="0"/>
          </a:p>
          <a:p>
            <a:pPr marL="0" indent="0">
              <a:buNone/>
            </a:pPr>
            <a:r>
              <a:rPr lang="en-US" sz="2800" dirty="0"/>
              <a:t>Nov. 30 -- Health Plans: Discover Your BEST Option</a:t>
            </a:r>
          </a:p>
          <a:p>
            <a:pPr marL="0" indent="0">
              <a:buNone/>
            </a:pPr>
            <a:endParaRPr lang="en-US" dirty="0"/>
          </a:p>
          <a:p>
            <a:pPr marL="0" lvl="0" indent="0">
              <a:buNone/>
            </a:pPr>
            <a:endParaRPr lang="en-US" dirty="0">
              <a:solidFill>
                <a:prstClr val="black"/>
              </a:solidFill>
            </a:endParaRPr>
          </a:p>
          <a:p>
            <a:pPr marL="457200" lvl="1" indent="0">
              <a:buNone/>
            </a:pPr>
            <a:endParaRPr lang="en-US" dirty="0"/>
          </a:p>
        </p:txBody>
      </p:sp>
      <p:sp>
        <p:nvSpPr>
          <p:cNvPr id="4" name="Date Placeholder 3"/>
          <p:cNvSpPr>
            <a:spLocks noGrp="1"/>
          </p:cNvSpPr>
          <p:nvPr>
            <p:ph type="dt" sz="half" idx="10"/>
          </p:nvPr>
        </p:nvSpPr>
        <p:spPr/>
        <p:txBody>
          <a:bodyPr/>
          <a:lstStyle/>
          <a:p>
            <a:fld id="{3184A823-6486-6640-BA44-21AB985E39DC}" type="datetime1">
              <a:rPr lang="en-US" smtClean="0"/>
              <a:t>10/1/2017</a:t>
            </a:fld>
            <a:endParaRPr lang="en-US"/>
          </a:p>
        </p:txBody>
      </p:sp>
      <p:sp>
        <p:nvSpPr>
          <p:cNvPr id="5" name="Footer Placeholder 4"/>
          <p:cNvSpPr>
            <a:spLocks noGrp="1"/>
          </p:cNvSpPr>
          <p:nvPr>
            <p:ph type="ftr" sz="quarter" idx="11"/>
          </p:nvPr>
        </p:nvSpPr>
        <p:spPr>
          <a:xfrm>
            <a:off x="2679938" y="4767263"/>
            <a:ext cx="3873263" cy="273844"/>
          </a:xfrm>
        </p:spPr>
        <p:txBody>
          <a:bodyPr/>
          <a:lstStyle/>
          <a:p>
            <a:r>
              <a:rPr lang="en-US" dirty="0"/>
              <a:t>National Active and Retired Federal Employees Association</a:t>
            </a:r>
          </a:p>
        </p:txBody>
      </p:sp>
      <p:sp>
        <p:nvSpPr>
          <p:cNvPr id="6" name="Slide Number Placeholder 5"/>
          <p:cNvSpPr>
            <a:spLocks noGrp="1"/>
          </p:cNvSpPr>
          <p:nvPr>
            <p:ph type="sldNum" sz="quarter" idx="12"/>
          </p:nvPr>
        </p:nvSpPr>
        <p:spPr/>
        <p:txBody>
          <a:bodyPr/>
          <a:lstStyle/>
          <a:p>
            <a:fld id="{32221A3B-3924-B04A-A496-7CB8DC41F6D4}" type="slidenum">
              <a:rPr lang="en-US" smtClean="0"/>
              <a:t>23</a:t>
            </a:fld>
            <a:endParaRPr lang="en-US"/>
          </a:p>
        </p:txBody>
      </p:sp>
    </p:spTree>
    <p:extLst>
      <p:ext uri="{BB962C8B-B14F-4D97-AF65-F5344CB8AC3E}">
        <p14:creationId xmlns:p14="http://schemas.microsoft.com/office/powerpoint/2010/main" val="3372594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Marketing Department</a:t>
            </a:r>
          </a:p>
        </p:txBody>
      </p:sp>
      <p:sp>
        <p:nvSpPr>
          <p:cNvPr id="4" name="Date Placeholder 3"/>
          <p:cNvSpPr>
            <a:spLocks noGrp="1"/>
          </p:cNvSpPr>
          <p:nvPr>
            <p:ph type="dt" sz="half" idx="10"/>
          </p:nvPr>
        </p:nvSpPr>
        <p:spPr/>
        <p:txBody>
          <a:bodyPr/>
          <a:lstStyle/>
          <a:p>
            <a:fld id="{74EC077F-1822-9B4D-B466-2AEAFFB9F37D}" type="datetime1">
              <a:rPr lang="en-US" smtClean="0"/>
              <a:t>10/1/2017</a:t>
            </a:fld>
            <a:endParaRPr lang="en-US"/>
          </a:p>
        </p:txBody>
      </p:sp>
      <p:sp>
        <p:nvSpPr>
          <p:cNvPr id="5" name="Footer Placeholder 4"/>
          <p:cNvSpPr>
            <a:spLocks noGrp="1"/>
          </p:cNvSpPr>
          <p:nvPr>
            <p:ph type="ftr" sz="quarter" idx="11"/>
          </p:nvPr>
        </p:nvSpPr>
        <p:spPr/>
        <p:txBody>
          <a:bodyPr/>
          <a:lstStyle/>
          <a:p>
            <a:r>
              <a:rPr lang="en-US"/>
              <a:t>National Active and Retired Federal Employees Association</a:t>
            </a:r>
            <a:endParaRPr lang="en-US" dirty="0"/>
          </a:p>
        </p:txBody>
      </p:sp>
      <p:sp>
        <p:nvSpPr>
          <p:cNvPr id="6" name="Slide Number Placeholder 5"/>
          <p:cNvSpPr>
            <a:spLocks noGrp="1"/>
          </p:cNvSpPr>
          <p:nvPr>
            <p:ph type="sldNum" sz="quarter" idx="12"/>
          </p:nvPr>
        </p:nvSpPr>
        <p:spPr/>
        <p:txBody>
          <a:bodyPr/>
          <a:lstStyle/>
          <a:p>
            <a:fld id="{32221A3B-3924-B04A-A496-7CB8DC41F6D4}" type="slidenum">
              <a:rPr lang="en-US" smtClean="0"/>
              <a:t>3</a:t>
            </a:fld>
            <a:endParaRPr lang="en-US"/>
          </a:p>
        </p:txBody>
      </p:sp>
      <p:pic>
        <p:nvPicPr>
          <p:cNvPr id="1028"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5120" y="1300479"/>
            <a:ext cx="8564880" cy="3466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00852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dirty="0"/>
          </a:p>
          <a:p>
            <a:pPr marL="0" lvl="0" indent="0">
              <a:buNone/>
            </a:pPr>
            <a:endParaRPr lang="en-US" dirty="0">
              <a:solidFill>
                <a:prstClr val="black"/>
              </a:solidFill>
            </a:endParaRPr>
          </a:p>
          <a:p>
            <a:pPr marL="457200" lvl="1" indent="0">
              <a:buNone/>
            </a:pPr>
            <a:endParaRPr lang="en-US" dirty="0"/>
          </a:p>
        </p:txBody>
      </p:sp>
      <p:sp>
        <p:nvSpPr>
          <p:cNvPr id="4" name="Date Placeholder 3"/>
          <p:cNvSpPr>
            <a:spLocks noGrp="1"/>
          </p:cNvSpPr>
          <p:nvPr>
            <p:ph type="dt" sz="half" idx="10"/>
          </p:nvPr>
        </p:nvSpPr>
        <p:spPr/>
        <p:txBody>
          <a:bodyPr/>
          <a:lstStyle/>
          <a:p>
            <a:fld id="{3184A823-6486-6640-BA44-21AB985E39DC}" type="datetime1">
              <a:rPr lang="en-US" smtClean="0">
                <a:solidFill>
                  <a:prstClr val="black">
                    <a:tint val="75000"/>
                  </a:prstClr>
                </a:solidFill>
              </a:rPr>
              <a:pPr/>
              <a:t>10/1/2017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t>National Active and Retired Federal Employees Association</a:t>
            </a:r>
            <a:endParaRPr lang="en-US" dirty="0"/>
          </a:p>
        </p:txBody>
      </p:sp>
      <p:sp>
        <p:nvSpPr>
          <p:cNvPr id="6" name="Slide Number Placeholder 5"/>
          <p:cNvSpPr>
            <a:spLocks noGrp="1"/>
          </p:cNvSpPr>
          <p:nvPr>
            <p:ph type="sldNum" sz="quarter" idx="12"/>
          </p:nvPr>
        </p:nvSpPr>
        <p:spPr/>
        <p:txBody>
          <a:bodyPr/>
          <a:lstStyle/>
          <a:p>
            <a:fld id="{32221A3B-3924-B04A-A496-7CB8DC41F6D4}" type="slidenum">
              <a:rPr lang="en-US" smtClean="0">
                <a:solidFill>
                  <a:prstClr val="black">
                    <a:tint val="75000"/>
                  </a:prstClr>
                </a:solidFill>
              </a:rPr>
              <a:pPr/>
              <a:t>4</a:t>
            </a:fld>
            <a:endParaRPr lang="en-US">
              <a:solidFill>
                <a:prstClr val="black">
                  <a:tint val="75000"/>
                </a:prstClr>
              </a:solidFill>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188" y="2143125"/>
            <a:ext cx="7413625"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8127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Membership Status and Trends</a:t>
            </a:r>
          </a:p>
        </p:txBody>
      </p:sp>
      <p:sp>
        <p:nvSpPr>
          <p:cNvPr id="3" name="Content Placeholder 2"/>
          <p:cNvSpPr>
            <a:spLocks noGrp="1"/>
          </p:cNvSpPr>
          <p:nvPr>
            <p:ph idx="1"/>
          </p:nvPr>
        </p:nvSpPr>
        <p:spPr/>
        <p:txBody>
          <a:bodyPr>
            <a:normAutofit fontScale="77500" lnSpcReduction="20000"/>
          </a:bodyPr>
          <a:lstStyle/>
          <a:p>
            <a:endParaRPr lang="en-US" dirty="0"/>
          </a:p>
          <a:p>
            <a:r>
              <a:rPr lang="en-US" dirty="0"/>
              <a:t>Slowing of membership decline continues</a:t>
            </a:r>
          </a:p>
          <a:p>
            <a:pPr marL="0" indent="0">
              <a:buNone/>
            </a:pPr>
            <a:endParaRPr lang="en-US" dirty="0"/>
          </a:p>
          <a:p>
            <a:r>
              <a:rPr lang="en-US" dirty="0"/>
              <a:t>2016 year-end decline of 4%</a:t>
            </a:r>
          </a:p>
          <a:p>
            <a:pPr lvl="1"/>
            <a:r>
              <a:rPr lang="en-US" dirty="0"/>
              <a:t>2015 	5%</a:t>
            </a:r>
          </a:p>
          <a:p>
            <a:pPr lvl="1"/>
            <a:r>
              <a:rPr lang="en-US" dirty="0"/>
              <a:t>2014 	7%</a:t>
            </a:r>
          </a:p>
          <a:p>
            <a:pPr marL="457200" lvl="1" indent="0">
              <a:buNone/>
            </a:pPr>
            <a:endParaRPr lang="en-US" dirty="0"/>
          </a:p>
          <a:p>
            <a:pPr lvl="0"/>
            <a:r>
              <a:rPr lang="en-US" dirty="0">
                <a:solidFill>
                  <a:prstClr val="black"/>
                </a:solidFill>
              </a:rPr>
              <a:t>2017 trend continues</a:t>
            </a:r>
          </a:p>
          <a:p>
            <a:pPr marL="0" lvl="0" indent="0">
              <a:buNone/>
            </a:pPr>
            <a:endParaRPr lang="en-US" dirty="0">
              <a:solidFill>
                <a:prstClr val="black"/>
              </a:solidFill>
            </a:endParaRPr>
          </a:p>
          <a:p>
            <a:pPr marL="457200" lvl="1" indent="0">
              <a:buNone/>
            </a:pPr>
            <a:endParaRPr lang="en-US" dirty="0"/>
          </a:p>
        </p:txBody>
      </p:sp>
      <p:sp>
        <p:nvSpPr>
          <p:cNvPr id="4" name="Date Placeholder 3"/>
          <p:cNvSpPr>
            <a:spLocks noGrp="1"/>
          </p:cNvSpPr>
          <p:nvPr>
            <p:ph type="dt" sz="half" idx="10"/>
          </p:nvPr>
        </p:nvSpPr>
        <p:spPr/>
        <p:txBody>
          <a:bodyPr/>
          <a:lstStyle/>
          <a:p>
            <a:fld id="{3184A823-6486-6640-BA44-21AB985E39DC}" type="datetime1">
              <a:rPr lang="en-US" smtClean="0">
                <a:solidFill>
                  <a:prstClr val="black">
                    <a:tint val="75000"/>
                  </a:prstClr>
                </a:solidFill>
              </a:rPr>
              <a:pPr/>
              <a:t>10/1/2017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t>National Active and Retired Federal Employees Association</a:t>
            </a:r>
            <a:endParaRPr lang="en-US" dirty="0"/>
          </a:p>
        </p:txBody>
      </p:sp>
      <p:sp>
        <p:nvSpPr>
          <p:cNvPr id="6" name="Slide Number Placeholder 5"/>
          <p:cNvSpPr>
            <a:spLocks noGrp="1"/>
          </p:cNvSpPr>
          <p:nvPr>
            <p:ph type="sldNum" sz="quarter" idx="12"/>
          </p:nvPr>
        </p:nvSpPr>
        <p:spPr/>
        <p:txBody>
          <a:bodyPr/>
          <a:lstStyle/>
          <a:p>
            <a:fld id="{32221A3B-3924-B04A-A496-7CB8DC41F6D4}" type="slidenum">
              <a:rPr lang="en-US" smtClean="0">
                <a:solidFill>
                  <a:prstClr val="black">
                    <a:tint val="75000"/>
                  </a:prstClr>
                </a:solidFill>
              </a:rPr>
              <a:pPr/>
              <a:t>5</a:t>
            </a:fld>
            <a:endParaRPr lang="en-US">
              <a:solidFill>
                <a:prstClr val="black">
                  <a:tint val="75000"/>
                </a:prstClr>
              </a:solidFill>
            </a:endParaRPr>
          </a:p>
        </p:txBody>
      </p:sp>
    </p:spTree>
    <p:extLst>
      <p:ext uri="{BB962C8B-B14F-4D97-AF65-F5344CB8AC3E}">
        <p14:creationId xmlns:p14="http://schemas.microsoft.com/office/powerpoint/2010/main" val="1554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Membership Status and Trends</a:t>
            </a:r>
            <a:br>
              <a:rPr lang="en-US" dirty="0"/>
            </a:br>
            <a:endParaRPr lang="en-US" dirty="0"/>
          </a:p>
        </p:txBody>
      </p:sp>
      <p:sp>
        <p:nvSpPr>
          <p:cNvPr id="3" name="Content Placeholder 2"/>
          <p:cNvSpPr>
            <a:spLocks noGrp="1"/>
          </p:cNvSpPr>
          <p:nvPr>
            <p:ph idx="1"/>
          </p:nvPr>
        </p:nvSpPr>
        <p:spPr>
          <a:xfrm>
            <a:off x="457200" y="1470822"/>
            <a:ext cx="8229600" cy="3296441"/>
          </a:xfrm>
        </p:spPr>
        <p:txBody>
          <a:bodyPr/>
          <a:lstStyle/>
          <a:p>
            <a:pPr marL="0" lvl="0" indent="0">
              <a:buNone/>
            </a:pPr>
            <a:endParaRPr lang="en-US" dirty="0">
              <a:solidFill>
                <a:prstClr val="black"/>
              </a:solidFill>
            </a:endParaRPr>
          </a:p>
          <a:p>
            <a:pPr marL="457200" lvl="1" indent="0">
              <a:buNone/>
            </a:pPr>
            <a:endParaRPr lang="en-US" dirty="0"/>
          </a:p>
        </p:txBody>
      </p:sp>
      <p:sp>
        <p:nvSpPr>
          <p:cNvPr id="4" name="Date Placeholder 3"/>
          <p:cNvSpPr>
            <a:spLocks noGrp="1"/>
          </p:cNvSpPr>
          <p:nvPr>
            <p:ph type="dt" sz="half" idx="10"/>
          </p:nvPr>
        </p:nvSpPr>
        <p:spPr/>
        <p:txBody>
          <a:bodyPr/>
          <a:lstStyle/>
          <a:p>
            <a:fld id="{3184A823-6486-6640-BA44-21AB985E39DC}" type="datetime1">
              <a:rPr lang="en-US" smtClean="0">
                <a:solidFill>
                  <a:prstClr val="black">
                    <a:tint val="75000"/>
                  </a:prstClr>
                </a:solidFill>
              </a:rPr>
              <a:pPr/>
              <a:t>10/1/2017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t>National Active and Retired Federal Employees Association</a:t>
            </a:r>
            <a:endParaRPr lang="en-US" dirty="0"/>
          </a:p>
        </p:txBody>
      </p:sp>
      <p:sp>
        <p:nvSpPr>
          <p:cNvPr id="6" name="Slide Number Placeholder 5"/>
          <p:cNvSpPr>
            <a:spLocks noGrp="1"/>
          </p:cNvSpPr>
          <p:nvPr>
            <p:ph type="sldNum" sz="quarter" idx="12"/>
          </p:nvPr>
        </p:nvSpPr>
        <p:spPr/>
        <p:txBody>
          <a:bodyPr/>
          <a:lstStyle/>
          <a:p>
            <a:fld id="{32221A3B-3924-B04A-A496-7CB8DC41F6D4}" type="slidenum">
              <a:rPr lang="en-US" smtClean="0">
                <a:solidFill>
                  <a:prstClr val="black">
                    <a:tint val="75000"/>
                  </a:prstClr>
                </a:solidFill>
              </a:rPr>
              <a:pPr/>
              <a:t>6</a:t>
            </a:fld>
            <a:endParaRPr lang="en-US">
              <a:solidFill>
                <a:prstClr val="black">
                  <a:tint val="75000"/>
                </a:prstClr>
              </a:solidFill>
            </a:endParaRPr>
          </a:p>
        </p:txBody>
      </p:sp>
      <p:graphicFrame>
        <p:nvGraphicFramePr>
          <p:cNvPr id="8" name="Table 7"/>
          <p:cNvGraphicFramePr>
            <a:graphicFrameLocks noGrp="1"/>
          </p:cNvGraphicFramePr>
          <p:nvPr>
            <p:extLst/>
          </p:nvPr>
        </p:nvGraphicFramePr>
        <p:xfrm>
          <a:off x="1056640" y="1581016"/>
          <a:ext cx="6969760" cy="2910880"/>
        </p:xfrm>
        <a:graphic>
          <a:graphicData uri="http://schemas.openxmlformats.org/drawingml/2006/table">
            <a:tbl>
              <a:tblPr firstRow="1" firstCol="1" bandRow="1">
                <a:tableStyleId>{5C22544A-7EE6-4342-B048-85BDC9FD1C3A}</a:tableStyleId>
              </a:tblPr>
              <a:tblGrid>
                <a:gridCol w="6969760">
                  <a:extLst>
                    <a:ext uri="{9D8B030D-6E8A-4147-A177-3AD203B41FA5}">
                      <a16:colId xmlns:a16="http://schemas.microsoft.com/office/drawing/2014/main" xmlns="" val="20000"/>
                    </a:ext>
                  </a:extLst>
                </a:gridCol>
              </a:tblGrid>
              <a:tr h="590684">
                <a:tc>
                  <a:txBody>
                    <a:bodyPr/>
                    <a:lstStyle/>
                    <a:p>
                      <a:pPr marL="0" marR="0">
                        <a:lnSpc>
                          <a:spcPct val="115000"/>
                        </a:lnSpc>
                        <a:spcBef>
                          <a:spcPts val="0"/>
                        </a:spcBef>
                        <a:spcAft>
                          <a:spcPts val="0"/>
                        </a:spcAft>
                      </a:pPr>
                      <a:r>
                        <a:rPr lang="en-US" sz="2400" dirty="0">
                          <a:effectLst/>
                        </a:rPr>
                        <a:t>August</a:t>
                      </a:r>
                      <a:r>
                        <a:rPr lang="en-US" sz="2400" baseline="0" dirty="0">
                          <a:effectLst/>
                        </a:rPr>
                        <a:t> </a:t>
                      </a:r>
                      <a:r>
                        <a:rPr lang="en-US" sz="2400" dirty="0">
                          <a:effectLst/>
                        </a:rPr>
                        <a:t>2017</a:t>
                      </a:r>
                      <a:endParaRPr lang="en-US" sz="24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0"/>
                  </a:ext>
                </a:extLst>
              </a:tr>
              <a:tr h="315468">
                <a:tc>
                  <a:txBody>
                    <a:bodyPr/>
                    <a:lstStyle/>
                    <a:p>
                      <a:pPr marL="0" marR="0">
                        <a:lnSpc>
                          <a:spcPct val="115000"/>
                        </a:lnSpc>
                        <a:spcBef>
                          <a:spcPts val="0"/>
                        </a:spcBef>
                        <a:spcAft>
                          <a:spcPts val="0"/>
                        </a:spcAft>
                      </a:pPr>
                      <a:r>
                        <a:rPr lang="en-US" sz="1800" dirty="0">
                          <a:effectLst/>
                        </a:rPr>
                        <a:t>Total Membership                                    209,917</a:t>
                      </a:r>
                    </a:p>
                  </a:txBody>
                  <a:tcPr marL="68580" marR="68580" marT="0" marB="0"/>
                </a:tc>
                <a:extLst>
                  <a:ext uri="{0D108BD9-81ED-4DB2-BD59-A6C34878D82A}">
                    <a16:rowId xmlns:a16="http://schemas.microsoft.com/office/drawing/2014/main" xmlns="" val="10001"/>
                  </a:ext>
                </a:extLst>
              </a:tr>
              <a:tr h="185714">
                <a:tc>
                  <a:txBody>
                    <a:bodyPr/>
                    <a:lstStyle/>
                    <a:p>
                      <a:pPr marL="0" marR="0">
                        <a:lnSpc>
                          <a:spcPct val="115000"/>
                        </a:lnSpc>
                        <a:spcBef>
                          <a:spcPts val="0"/>
                        </a:spcBef>
                        <a:spcAft>
                          <a:spcPts val="0"/>
                        </a:spcAft>
                      </a:pPr>
                      <a:r>
                        <a:rPr lang="en-US" sz="800" dirty="0">
                          <a:effectLst/>
                        </a:rPr>
                        <a:t> </a:t>
                      </a:r>
                      <a:endParaRPr lang="en-US" sz="800" dirty="0">
                        <a:effectLst/>
                        <a:latin typeface="Calibri"/>
                        <a:ea typeface="Calibri"/>
                        <a:cs typeface="Times New Roman"/>
                      </a:endParaRPr>
                    </a:p>
                  </a:txBody>
                  <a:tcPr marL="68580" marR="68580" marT="0" marB="0">
                    <a:solidFill>
                      <a:schemeClr val="accent1">
                        <a:lumMod val="20000"/>
                        <a:lumOff val="80000"/>
                      </a:schemeClr>
                    </a:solidFill>
                  </a:tcPr>
                </a:tc>
                <a:extLst>
                  <a:ext uri="{0D108BD9-81ED-4DB2-BD59-A6C34878D82A}">
                    <a16:rowId xmlns:a16="http://schemas.microsoft.com/office/drawing/2014/main" xmlns="" val="10002"/>
                  </a:ext>
                </a:extLst>
              </a:tr>
              <a:tr h="315468">
                <a:tc>
                  <a:txBody>
                    <a:bodyPr/>
                    <a:lstStyle/>
                    <a:p>
                      <a:pPr marL="0" marR="0">
                        <a:lnSpc>
                          <a:spcPct val="115000"/>
                        </a:lnSpc>
                        <a:spcBef>
                          <a:spcPts val="0"/>
                        </a:spcBef>
                        <a:spcAft>
                          <a:spcPts val="0"/>
                        </a:spcAft>
                      </a:pPr>
                      <a:r>
                        <a:rPr lang="en-US" sz="1800" dirty="0">
                          <a:effectLst/>
                        </a:rPr>
                        <a:t>Year-to-Date Loss                                       (6,186) </a:t>
                      </a:r>
                      <a:endParaRPr lang="en-US" sz="18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3"/>
                  </a:ext>
                </a:extLst>
              </a:tr>
              <a:tr h="185714">
                <a:tc>
                  <a:txBody>
                    <a:bodyPr/>
                    <a:lstStyle/>
                    <a:p>
                      <a:pPr marL="0" marR="0">
                        <a:lnSpc>
                          <a:spcPct val="115000"/>
                        </a:lnSpc>
                        <a:spcBef>
                          <a:spcPts val="0"/>
                        </a:spcBef>
                        <a:spcAft>
                          <a:spcPts val="0"/>
                        </a:spcAft>
                      </a:pPr>
                      <a:r>
                        <a:rPr lang="en-US" sz="800" dirty="0">
                          <a:effectLst/>
                        </a:rPr>
                        <a:t> </a:t>
                      </a:r>
                      <a:endParaRPr lang="en-US" sz="800" dirty="0">
                        <a:effectLst/>
                        <a:latin typeface="Calibri"/>
                        <a:ea typeface="Calibri"/>
                        <a:cs typeface="Times New Roman"/>
                      </a:endParaRPr>
                    </a:p>
                  </a:txBody>
                  <a:tcPr marL="68580" marR="68580" marT="0" marB="0">
                    <a:solidFill>
                      <a:schemeClr val="accent1">
                        <a:lumMod val="20000"/>
                        <a:lumOff val="80000"/>
                      </a:schemeClr>
                    </a:solidFill>
                  </a:tcPr>
                </a:tc>
                <a:extLst>
                  <a:ext uri="{0D108BD9-81ED-4DB2-BD59-A6C34878D82A}">
                    <a16:rowId xmlns:a16="http://schemas.microsoft.com/office/drawing/2014/main" xmlns="" val="10004"/>
                  </a:ext>
                </a:extLst>
              </a:tr>
              <a:tr h="315468">
                <a:tc>
                  <a:txBody>
                    <a:bodyPr/>
                    <a:lstStyle/>
                    <a:p>
                      <a:pPr marL="0" marR="0">
                        <a:lnSpc>
                          <a:spcPct val="115000"/>
                        </a:lnSpc>
                        <a:spcBef>
                          <a:spcPts val="0"/>
                        </a:spcBef>
                        <a:spcAft>
                          <a:spcPts val="0"/>
                        </a:spcAft>
                      </a:pPr>
                      <a:r>
                        <a:rPr lang="en-US" sz="1800" dirty="0">
                          <a:effectLst/>
                        </a:rPr>
                        <a:t>August</a:t>
                      </a:r>
                      <a:r>
                        <a:rPr lang="en-US" sz="1800" baseline="0" dirty="0">
                          <a:effectLst/>
                        </a:rPr>
                        <a:t> </a:t>
                      </a:r>
                      <a:r>
                        <a:rPr lang="en-US" sz="1800" dirty="0">
                          <a:effectLst/>
                        </a:rPr>
                        <a:t>2016                                                (8,216)</a:t>
                      </a:r>
                    </a:p>
                  </a:txBody>
                  <a:tcPr marL="68580" marR="68580" marT="0" marB="0"/>
                </a:tc>
                <a:extLst>
                  <a:ext uri="{0D108BD9-81ED-4DB2-BD59-A6C34878D82A}">
                    <a16:rowId xmlns:a16="http://schemas.microsoft.com/office/drawing/2014/main" xmlns="" val="10005"/>
                  </a:ext>
                </a:extLst>
              </a:tr>
              <a:tr h="185714">
                <a:tc>
                  <a:txBody>
                    <a:bodyPr/>
                    <a:lstStyle/>
                    <a:p>
                      <a:pPr marL="0" marR="0">
                        <a:lnSpc>
                          <a:spcPct val="115000"/>
                        </a:lnSpc>
                        <a:spcBef>
                          <a:spcPts val="0"/>
                        </a:spcBef>
                        <a:spcAft>
                          <a:spcPts val="0"/>
                        </a:spcAft>
                      </a:pPr>
                      <a:r>
                        <a:rPr lang="en-US" sz="800" dirty="0">
                          <a:effectLst/>
                        </a:rPr>
                        <a:t> </a:t>
                      </a:r>
                      <a:endParaRPr lang="en-US" sz="800" dirty="0">
                        <a:effectLst/>
                        <a:latin typeface="Calibri"/>
                        <a:ea typeface="Calibri"/>
                        <a:cs typeface="Times New Roman"/>
                      </a:endParaRPr>
                    </a:p>
                  </a:txBody>
                  <a:tcPr marL="68580" marR="68580" marT="0" marB="0">
                    <a:solidFill>
                      <a:schemeClr val="accent1">
                        <a:lumMod val="20000"/>
                        <a:lumOff val="80000"/>
                      </a:schemeClr>
                    </a:solidFill>
                  </a:tcPr>
                </a:tc>
                <a:extLst>
                  <a:ext uri="{0D108BD9-81ED-4DB2-BD59-A6C34878D82A}">
                    <a16:rowId xmlns:a16="http://schemas.microsoft.com/office/drawing/2014/main" xmlns="" val="10006"/>
                  </a:ext>
                </a:extLst>
              </a:tr>
              <a:tr h="315468">
                <a:tc>
                  <a:txBody>
                    <a:bodyPr/>
                    <a:lstStyle/>
                    <a:p>
                      <a:pPr marL="0" marR="0">
                        <a:lnSpc>
                          <a:spcPct val="115000"/>
                        </a:lnSpc>
                        <a:spcBef>
                          <a:spcPts val="0"/>
                        </a:spcBef>
                        <a:spcAft>
                          <a:spcPts val="0"/>
                        </a:spcAft>
                      </a:pPr>
                      <a:r>
                        <a:rPr lang="en-US" sz="1800" dirty="0">
                          <a:effectLst/>
                        </a:rPr>
                        <a:t>August</a:t>
                      </a:r>
                      <a:r>
                        <a:rPr lang="en-US" sz="1800" baseline="0" dirty="0">
                          <a:effectLst/>
                        </a:rPr>
                        <a:t> </a:t>
                      </a:r>
                      <a:r>
                        <a:rPr lang="en-US" sz="1800" dirty="0">
                          <a:effectLst/>
                        </a:rPr>
                        <a:t>2015                                                (11,607)</a:t>
                      </a:r>
                    </a:p>
                  </a:txBody>
                  <a:tcPr marL="68580" marR="68580" marT="0" marB="0"/>
                </a:tc>
                <a:extLst>
                  <a:ext uri="{0D108BD9-81ED-4DB2-BD59-A6C34878D82A}">
                    <a16:rowId xmlns:a16="http://schemas.microsoft.com/office/drawing/2014/main" xmlns="" val="10007"/>
                  </a:ext>
                </a:extLst>
              </a:tr>
              <a:tr h="185714">
                <a:tc>
                  <a:txBody>
                    <a:bodyPr/>
                    <a:lstStyle/>
                    <a:p>
                      <a:pPr marL="0" marR="0">
                        <a:lnSpc>
                          <a:spcPct val="115000"/>
                        </a:lnSpc>
                        <a:spcBef>
                          <a:spcPts val="0"/>
                        </a:spcBef>
                        <a:spcAft>
                          <a:spcPts val="0"/>
                        </a:spcAft>
                      </a:pPr>
                      <a:r>
                        <a:rPr lang="en-US" sz="800" dirty="0">
                          <a:effectLst/>
                        </a:rPr>
                        <a:t> </a:t>
                      </a:r>
                      <a:endParaRPr lang="en-US" sz="800" dirty="0">
                        <a:effectLst/>
                        <a:latin typeface="Calibri"/>
                        <a:ea typeface="Calibri"/>
                        <a:cs typeface="Times New Roman"/>
                      </a:endParaRPr>
                    </a:p>
                  </a:txBody>
                  <a:tcPr marL="68580" marR="68580" marT="0" marB="0">
                    <a:solidFill>
                      <a:schemeClr val="accent1">
                        <a:lumMod val="20000"/>
                        <a:lumOff val="80000"/>
                      </a:schemeClr>
                    </a:solidFill>
                  </a:tcPr>
                </a:tc>
                <a:extLst>
                  <a:ext uri="{0D108BD9-81ED-4DB2-BD59-A6C34878D82A}">
                    <a16:rowId xmlns:a16="http://schemas.microsoft.com/office/drawing/2014/main" xmlns="" val="10008"/>
                  </a:ext>
                </a:extLst>
              </a:tr>
              <a:tr h="315468">
                <a:tc>
                  <a:txBody>
                    <a:bodyPr/>
                    <a:lstStyle/>
                    <a:p>
                      <a:pPr marL="0" marR="0">
                        <a:lnSpc>
                          <a:spcPct val="115000"/>
                        </a:lnSpc>
                        <a:spcBef>
                          <a:spcPts val="0"/>
                        </a:spcBef>
                        <a:spcAft>
                          <a:spcPts val="0"/>
                        </a:spcAft>
                      </a:pPr>
                      <a:r>
                        <a:rPr lang="en-US" sz="1800" dirty="0">
                          <a:effectLst/>
                        </a:rPr>
                        <a:t>August</a:t>
                      </a:r>
                      <a:r>
                        <a:rPr lang="en-US" sz="1800" baseline="0" dirty="0">
                          <a:effectLst/>
                        </a:rPr>
                        <a:t> </a:t>
                      </a:r>
                      <a:r>
                        <a:rPr lang="en-US" sz="1800" dirty="0">
                          <a:effectLst/>
                        </a:rPr>
                        <a:t>2014                                                (15,738)</a:t>
                      </a:r>
                    </a:p>
                  </a:txBody>
                  <a:tcPr marL="68580" marR="68580" marT="0" marB="0"/>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1717354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ctrTitle"/>
          </p:nvPr>
        </p:nvSpPr>
        <p:spPr/>
        <p:txBody>
          <a:bodyPr>
            <a:normAutofit fontScale="90000"/>
          </a:bodyPr>
          <a:lstStyle/>
          <a:p>
            <a:r>
              <a:rPr lang="en-US" dirty="0"/>
              <a:t/>
            </a:r>
            <a:br>
              <a:rPr lang="en-US" dirty="0"/>
            </a:br>
            <a:r>
              <a:rPr lang="en-US" dirty="0"/>
              <a:t>Recruitment &amp; Retention</a:t>
            </a:r>
            <a:br>
              <a:rPr lang="en-US" dirty="0"/>
            </a:br>
            <a:r>
              <a:rPr lang="en-US" dirty="0"/>
              <a:t>Field Support</a:t>
            </a:r>
          </a:p>
        </p:txBody>
      </p:sp>
      <p:sp>
        <p:nvSpPr>
          <p:cNvPr id="5" name="Date Placeholder 4"/>
          <p:cNvSpPr>
            <a:spLocks noGrp="1"/>
          </p:cNvSpPr>
          <p:nvPr>
            <p:ph type="dt" sz="half" idx="10"/>
          </p:nvPr>
        </p:nvSpPr>
        <p:spPr/>
        <p:txBody>
          <a:bodyPr/>
          <a:lstStyle/>
          <a:p>
            <a:fld id="{693DE605-DDB5-FA4F-8254-9ADC92CA5E61}" type="datetime1">
              <a:rPr lang="en-US" smtClean="0"/>
              <a:t>10/1/2017</a:t>
            </a:fld>
            <a:endParaRPr lang="en-US"/>
          </a:p>
        </p:txBody>
      </p:sp>
      <p:sp>
        <p:nvSpPr>
          <p:cNvPr id="6" name="Footer Placeholder 5"/>
          <p:cNvSpPr>
            <a:spLocks noGrp="1"/>
          </p:cNvSpPr>
          <p:nvPr>
            <p:ph type="ftr" sz="quarter" idx="11"/>
          </p:nvPr>
        </p:nvSpPr>
        <p:spPr/>
        <p:txBody>
          <a:bodyPr/>
          <a:lstStyle/>
          <a:p>
            <a:r>
              <a:rPr lang="en-US"/>
              <a:t>National Active and Retired Federal Employees Association</a:t>
            </a:r>
          </a:p>
        </p:txBody>
      </p:sp>
      <p:sp>
        <p:nvSpPr>
          <p:cNvPr id="7" name="Slide Number Placeholder 6"/>
          <p:cNvSpPr>
            <a:spLocks noGrp="1"/>
          </p:cNvSpPr>
          <p:nvPr>
            <p:ph type="sldNum" sz="quarter" idx="12"/>
          </p:nvPr>
        </p:nvSpPr>
        <p:spPr/>
        <p:txBody>
          <a:bodyPr/>
          <a:lstStyle/>
          <a:p>
            <a:fld id="{32221A3B-3924-B04A-A496-7CB8DC41F6D4}" type="slidenum">
              <a:rPr lang="en-US" smtClean="0"/>
              <a:t>7</a:t>
            </a:fld>
            <a:endParaRPr lang="en-US"/>
          </a:p>
        </p:txBody>
      </p:sp>
    </p:spTree>
    <p:extLst>
      <p:ext uri="{BB962C8B-B14F-4D97-AF65-F5344CB8AC3E}">
        <p14:creationId xmlns:p14="http://schemas.microsoft.com/office/powerpoint/2010/main" val="3535882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Local Recruiting’s Unique Value</a:t>
            </a:r>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r>
              <a:rPr lang="en-US" dirty="0"/>
              <a:t>Local recruiters can engage with potential members one-on-one</a:t>
            </a:r>
          </a:p>
          <a:p>
            <a:pPr marL="0" indent="0">
              <a:buNone/>
            </a:pPr>
            <a:endParaRPr lang="en-US" altLang="en-US" dirty="0"/>
          </a:p>
        </p:txBody>
      </p:sp>
      <p:sp>
        <p:nvSpPr>
          <p:cNvPr id="4" name="Date Placeholder 3"/>
          <p:cNvSpPr>
            <a:spLocks noGrp="1"/>
          </p:cNvSpPr>
          <p:nvPr>
            <p:ph type="dt" sz="half" idx="10"/>
          </p:nvPr>
        </p:nvSpPr>
        <p:spPr/>
        <p:txBody>
          <a:bodyPr/>
          <a:lstStyle/>
          <a:p>
            <a:fld id="{3184A823-6486-6640-BA44-21AB985E39DC}" type="datetime1">
              <a:rPr lang="en-US" smtClean="0"/>
              <a:t>10/1/2017</a:t>
            </a:fld>
            <a:endParaRPr lang="en-US"/>
          </a:p>
        </p:txBody>
      </p:sp>
      <p:sp>
        <p:nvSpPr>
          <p:cNvPr id="5" name="Footer Placeholder 4"/>
          <p:cNvSpPr>
            <a:spLocks noGrp="1"/>
          </p:cNvSpPr>
          <p:nvPr>
            <p:ph type="ftr" sz="quarter" idx="11"/>
          </p:nvPr>
        </p:nvSpPr>
        <p:spPr/>
        <p:txBody>
          <a:bodyPr/>
          <a:lstStyle/>
          <a:p>
            <a:r>
              <a:rPr lang="en-US"/>
              <a:t>National Active and Retired Federal Employees Association</a:t>
            </a:r>
            <a:endParaRPr lang="en-US" dirty="0"/>
          </a:p>
        </p:txBody>
      </p:sp>
      <p:sp>
        <p:nvSpPr>
          <p:cNvPr id="6" name="Slide Number Placeholder 5"/>
          <p:cNvSpPr>
            <a:spLocks noGrp="1"/>
          </p:cNvSpPr>
          <p:nvPr>
            <p:ph type="sldNum" sz="quarter" idx="12"/>
          </p:nvPr>
        </p:nvSpPr>
        <p:spPr/>
        <p:txBody>
          <a:bodyPr/>
          <a:lstStyle/>
          <a:p>
            <a:fld id="{32221A3B-3924-B04A-A496-7CB8DC41F6D4}" type="slidenum">
              <a:rPr lang="en-US" smtClean="0"/>
              <a:t>8</a:t>
            </a:fld>
            <a:endParaRPr lang="en-US"/>
          </a:p>
        </p:txBody>
      </p:sp>
    </p:spTree>
    <p:extLst>
      <p:ext uri="{BB962C8B-B14F-4D97-AF65-F5344CB8AC3E}">
        <p14:creationId xmlns:p14="http://schemas.microsoft.com/office/powerpoint/2010/main" val="1475101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Keys To Successful Recruiting</a:t>
            </a:r>
          </a:p>
        </p:txBody>
      </p:sp>
      <p:sp>
        <p:nvSpPr>
          <p:cNvPr id="3" name="Content Placeholder 2"/>
          <p:cNvSpPr>
            <a:spLocks noGrp="1"/>
          </p:cNvSpPr>
          <p:nvPr>
            <p:ph idx="1"/>
          </p:nvPr>
        </p:nvSpPr>
        <p:spPr/>
        <p:txBody>
          <a:bodyPr>
            <a:normAutofit/>
          </a:bodyPr>
          <a:lstStyle/>
          <a:p>
            <a:pPr marL="685800" indent="-685800">
              <a:spcAft>
                <a:spcPts val="1800"/>
              </a:spcAft>
              <a:buFont typeface="Wingdings" panose="05000000000000000000" pitchFamily="2" charset="2"/>
              <a:buChar char="ü"/>
            </a:pPr>
            <a:endParaRPr lang="en-US" sz="1200" dirty="0"/>
          </a:p>
          <a:p>
            <a:pPr marL="685800" indent="-685800">
              <a:spcAft>
                <a:spcPts val="1800"/>
              </a:spcAft>
              <a:buFont typeface="Wingdings" panose="05000000000000000000" pitchFamily="2" charset="2"/>
              <a:buChar char="ü"/>
            </a:pPr>
            <a:r>
              <a:rPr lang="en-US" dirty="0"/>
              <a:t>Familiarity with NARFE Member Benefits</a:t>
            </a:r>
          </a:p>
          <a:p>
            <a:pPr marL="685800" indent="-685800">
              <a:spcAft>
                <a:spcPts val="1800"/>
              </a:spcAft>
              <a:buFont typeface="Wingdings" panose="05000000000000000000" pitchFamily="2" charset="2"/>
              <a:buChar char="ü"/>
            </a:pPr>
            <a:r>
              <a:rPr lang="en-US" dirty="0"/>
              <a:t>Understand the Prospect’s Needs</a:t>
            </a:r>
          </a:p>
          <a:p>
            <a:pPr marL="685800" indent="-685800">
              <a:spcAft>
                <a:spcPts val="1800"/>
              </a:spcAft>
              <a:buFont typeface="Wingdings" panose="05000000000000000000" pitchFamily="2" charset="2"/>
              <a:buChar char="ü"/>
            </a:pPr>
            <a:r>
              <a:rPr lang="en-US" dirty="0"/>
              <a:t>Match NARFE Benefits to Prospect’s Needs</a:t>
            </a:r>
          </a:p>
        </p:txBody>
      </p:sp>
      <p:sp>
        <p:nvSpPr>
          <p:cNvPr id="4" name="Date Placeholder 3"/>
          <p:cNvSpPr>
            <a:spLocks noGrp="1"/>
          </p:cNvSpPr>
          <p:nvPr>
            <p:ph type="dt" sz="half" idx="10"/>
          </p:nvPr>
        </p:nvSpPr>
        <p:spPr/>
        <p:txBody>
          <a:bodyPr/>
          <a:lstStyle/>
          <a:p>
            <a:fld id="{3184A823-6486-6640-BA44-21AB985E39DC}" type="datetime1">
              <a:rPr lang="en-US" smtClean="0"/>
              <a:t>10/1/2017</a:t>
            </a:fld>
            <a:endParaRPr lang="en-US" dirty="0"/>
          </a:p>
        </p:txBody>
      </p:sp>
      <p:sp>
        <p:nvSpPr>
          <p:cNvPr id="5" name="Footer Placeholder 4"/>
          <p:cNvSpPr>
            <a:spLocks noGrp="1"/>
          </p:cNvSpPr>
          <p:nvPr>
            <p:ph type="ftr" sz="quarter" idx="11"/>
          </p:nvPr>
        </p:nvSpPr>
        <p:spPr/>
        <p:txBody>
          <a:bodyPr/>
          <a:lstStyle/>
          <a:p>
            <a:r>
              <a:rPr lang="en-US"/>
              <a:t>National Active and Retired Federal Employees Association</a:t>
            </a:r>
            <a:endParaRPr lang="en-US" dirty="0"/>
          </a:p>
        </p:txBody>
      </p:sp>
      <p:sp>
        <p:nvSpPr>
          <p:cNvPr id="6" name="Slide Number Placeholder 5"/>
          <p:cNvSpPr>
            <a:spLocks noGrp="1"/>
          </p:cNvSpPr>
          <p:nvPr>
            <p:ph type="sldNum" sz="quarter" idx="12"/>
          </p:nvPr>
        </p:nvSpPr>
        <p:spPr/>
        <p:txBody>
          <a:bodyPr/>
          <a:lstStyle/>
          <a:p>
            <a:fld id="{32221A3B-3924-B04A-A496-7CB8DC41F6D4}" type="slidenum">
              <a:rPr lang="en-US" smtClean="0"/>
              <a:t>9</a:t>
            </a:fld>
            <a:endParaRPr lang="en-US"/>
          </a:p>
        </p:txBody>
      </p:sp>
    </p:spTree>
    <p:extLst>
      <p:ext uri="{BB962C8B-B14F-4D97-AF65-F5344CB8AC3E}">
        <p14:creationId xmlns:p14="http://schemas.microsoft.com/office/powerpoint/2010/main" val="2646977224"/>
      </p:ext>
    </p:extLst>
  </p:cSld>
  <p:clrMapOvr>
    <a:masterClrMapping/>
  </p:clrMapOvr>
</p:sld>
</file>

<file path=ppt/theme/theme1.xml><?xml version="1.0" encoding="utf-8"?>
<a:theme xmlns:a="http://schemas.openxmlformats.org/drawingml/2006/main" name="NARFE HQ Template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NARFE HQ Template 2.potx</Template>
  <TotalTime>21816</TotalTime>
  <Words>982</Words>
  <Application>Microsoft Office PowerPoint</Application>
  <PresentationFormat>On-screen Show (16:9)</PresentationFormat>
  <Paragraphs>228</Paragraphs>
  <Slides>23</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Arial Black</vt:lpstr>
      <vt:lpstr>Calibri</vt:lpstr>
      <vt:lpstr>Times New Roman</vt:lpstr>
      <vt:lpstr>Wingdings</vt:lpstr>
      <vt:lpstr>NARFE HQ Template 2</vt:lpstr>
      <vt:lpstr>Marketing Update</vt:lpstr>
      <vt:lpstr>Agenda</vt:lpstr>
      <vt:lpstr>Marketing Department</vt:lpstr>
      <vt:lpstr>PowerPoint Presentation</vt:lpstr>
      <vt:lpstr>Membership Status and Trends</vt:lpstr>
      <vt:lpstr> Membership Status and Trends </vt:lpstr>
      <vt:lpstr> Recruitment &amp; Retention Field Support</vt:lpstr>
      <vt:lpstr>Local Recruiting’s Unique Value</vt:lpstr>
      <vt:lpstr>Keys To Successful Recruiting</vt:lpstr>
      <vt:lpstr>NARFE Staff Support Local Recruiters </vt:lpstr>
      <vt:lpstr>PowerPoint Presentation</vt:lpstr>
      <vt:lpstr>PowerPoint Presentation</vt:lpstr>
      <vt:lpstr>PowerPoint Presentation</vt:lpstr>
      <vt:lpstr>PowerPoint Presentation</vt:lpstr>
      <vt:lpstr>PowerPoint Presentation</vt:lpstr>
      <vt:lpstr>NARFE Federal Benefits Institute What is It?</vt:lpstr>
      <vt:lpstr>NARFE Federal Benefits Institute</vt:lpstr>
      <vt:lpstr>NARFE Federal Benefits Institute</vt:lpstr>
      <vt:lpstr>NARFE Federal Benefits Institute</vt:lpstr>
      <vt:lpstr>NARFE Federal Benefits Institute Webinars</vt:lpstr>
      <vt:lpstr>NARFE Federal Benefits Institute How Does it Benefit NARFE?</vt:lpstr>
      <vt:lpstr>NARFE Federal Benefits Institute Webinars</vt:lpstr>
      <vt:lpstr>NARFE Federal Benefits Institute Webinars</vt:lpstr>
    </vt:vector>
  </TitlesOfParts>
  <Company>narfe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narfe4</dc:creator>
  <cp:lastModifiedBy>William Shackelford</cp:lastModifiedBy>
  <cp:revision>116</cp:revision>
  <cp:lastPrinted>2017-09-29T14:44:26Z</cp:lastPrinted>
  <dcterms:created xsi:type="dcterms:W3CDTF">2017-06-12T19:00:51Z</dcterms:created>
  <dcterms:modified xsi:type="dcterms:W3CDTF">2017-10-01T16:36:03Z</dcterms:modified>
</cp:coreProperties>
</file>