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0" r:id="rId4"/>
    <p:sldId id="285" r:id="rId5"/>
    <p:sldId id="260" r:id="rId6"/>
    <p:sldId id="286" r:id="rId7"/>
    <p:sldId id="262" r:id="rId8"/>
    <p:sldId id="284" r:id="rId9"/>
    <p:sldId id="290" r:id="rId10"/>
    <p:sldId id="296" r:id="rId11"/>
    <p:sldId id="297" r:id="rId12"/>
    <p:sldId id="298" r:id="rId13"/>
    <p:sldId id="263" r:id="rId14"/>
    <p:sldId id="265" r:id="rId15"/>
    <p:sldId id="266" r:id="rId16"/>
    <p:sldId id="279" r:id="rId17"/>
    <p:sldId id="267" r:id="rId18"/>
    <p:sldId id="278" r:id="rId19"/>
    <p:sldId id="272" r:id="rId20"/>
    <p:sldId id="293" r:id="rId21"/>
    <p:sldId id="288" r:id="rId22"/>
    <p:sldId id="274" r:id="rId23"/>
    <p:sldId id="275" r:id="rId24"/>
    <p:sldId id="277" r:id="rId25"/>
    <p:sldId id="294" r:id="rId26"/>
    <p:sldId id="271" r:id="rId2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572" autoAdjust="0"/>
  </p:normalViewPr>
  <p:slideViewPr>
    <p:cSldViewPr snapToGrid="0" snapToObjects="1">
      <p:cViewPr varScale="1">
        <p:scale>
          <a:sx n="50" d="100"/>
          <a:sy n="50" d="100"/>
        </p:scale>
        <p:origin x="21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D91D6-8497-4C37-926E-0426DC11C15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A7C7E8-B6F1-472F-BBD3-46A7ECA44FA8}">
      <dgm:prSet phldrT="[Text]" custT="1"/>
      <dgm:spPr/>
      <dgm:t>
        <a:bodyPr/>
        <a:lstStyle/>
        <a:p>
          <a:r>
            <a:rPr lang="en-US" sz="4000" dirty="0" smtClean="0"/>
            <a:t>Goals</a:t>
          </a:r>
          <a:endParaRPr lang="en-US" sz="4000" dirty="0"/>
        </a:p>
      </dgm:t>
    </dgm:pt>
    <dgm:pt modelId="{F7B51E5B-0E83-4B69-A032-7985CDD57BCD}" type="parTrans" cxnId="{CFC5E7F6-2310-425A-B1BF-D3A019DFB706}">
      <dgm:prSet/>
      <dgm:spPr/>
      <dgm:t>
        <a:bodyPr/>
        <a:lstStyle/>
        <a:p>
          <a:endParaRPr lang="en-US"/>
        </a:p>
      </dgm:t>
    </dgm:pt>
    <dgm:pt modelId="{4E4DAAF6-40AD-4EF7-9C5B-D019F960517E}" type="sibTrans" cxnId="{CFC5E7F6-2310-425A-B1BF-D3A019DFB706}">
      <dgm:prSet/>
      <dgm:spPr/>
      <dgm:t>
        <a:bodyPr/>
        <a:lstStyle/>
        <a:p>
          <a:endParaRPr lang="en-US"/>
        </a:p>
      </dgm:t>
    </dgm:pt>
    <dgm:pt modelId="{AB605651-9EC3-4304-B568-3C340D77A425}">
      <dgm:prSet phldrT="[Text]"/>
      <dgm:spPr/>
      <dgm:t>
        <a:bodyPr/>
        <a:lstStyle/>
        <a:p>
          <a:r>
            <a:rPr lang="en-US" dirty="0" smtClean="0"/>
            <a:t>Raise </a:t>
          </a:r>
          <a:r>
            <a:rPr lang="en-US" b="1" dirty="0" smtClean="0"/>
            <a:t>$1 million</a:t>
          </a:r>
          <a:endParaRPr lang="en-US" b="1" dirty="0"/>
        </a:p>
      </dgm:t>
    </dgm:pt>
    <dgm:pt modelId="{E24F0FD2-DD8E-4DAB-9723-3976D338188B}" type="parTrans" cxnId="{CAC36DD6-1D39-4247-83DC-227848743704}">
      <dgm:prSet/>
      <dgm:spPr/>
      <dgm:t>
        <a:bodyPr/>
        <a:lstStyle/>
        <a:p>
          <a:endParaRPr lang="en-US"/>
        </a:p>
      </dgm:t>
    </dgm:pt>
    <dgm:pt modelId="{B39BE8FC-2341-48B8-A9ED-DCBC671A87FF}" type="sibTrans" cxnId="{CAC36DD6-1D39-4247-83DC-227848743704}">
      <dgm:prSet/>
      <dgm:spPr/>
      <dgm:t>
        <a:bodyPr/>
        <a:lstStyle/>
        <a:p>
          <a:endParaRPr lang="en-US"/>
        </a:p>
      </dgm:t>
    </dgm:pt>
    <dgm:pt modelId="{D96A11C9-A408-42F9-AEB6-DAEF45F2A23C}">
      <dgm:prSet phldrT="[Text]"/>
      <dgm:spPr/>
      <dgm:t>
        <a:bodyPr/>
        <a:lstStyle/>
        <a:p>
          <a:r>
            <a:rPr lang="en-US" dirty="0" smtClean="0"/>
            <a:t>Increase monthly giving program (sustainers) by </a:t>
          </a:r>
          <a:r>
            <a:rPr lang="en-US" b="1" strike="sngStrike" baseline="0" dirty="0" smtClean="0"/>
            <a:t>25%,</a:t>
          </a:r>
          <a:r>
            <a:rPr lang="en-US" b="1" strike="noStrike" baseline="0" dirty="0" smtClean="0"/>
            <a:t> </a:t>
          </a:r>
          <a:r>
            <a:rPr lang="en-US" b="1" strike="sngStrike" baseline="0" dirty="0" smtClean="0"/>
            <a:t>50%,</a:t>
          </a:r>
          <a:r>
            <a:rPr lang="en-US" b="1" strike="noStrike" baseline="0" dirty="0" smtClean="0"/>
            <a:t> 100%</a:t>
          </a:r>
          <a:endParaRPr lang="en-US" b="1" strike="noStrike" baseline="0" dirty="0"/>
        </a:p>
      </dgm:t>
    </dgm:pt>
    <dgm:pt modelId="{C6684AED-66F0-4F43-8820-8C06C09CF08B}" type="parTrans" cxnId="{75044C16-D7C8-435F-B7D8-B47565A77681}">
      <dgm:prSet/>
      <dgm:spPr/>
      <dgm:t>
        <a:bodyPr/>
        <a:lstStyle/>
        <a:p>
          <a:endParaRPr lang="en-US"/>
        </a:p>
      </dgm:t>
    </dgm:pt>
    <dgm:pt modelId="{215BDADD-67A8-44F0-9008-9F6383769305}" type="sibTrans" cxnId="{75044C16-D7C8-435F-B7D8-B47565A77681}">
      <dgm:prSet/>
      <dgm:spPr/>
      <dgm:t>
        <a:bodyPr/>
        <a:lstStyle/>
        <a:p>
          <a:endParaRPr lang="en-US"/>
        </a:p>
      </dgm:t>
    </dgm:pt>
    <dgm:pt modelId="{E75E3B09-D968-4170-B5D8-CB03E24F4CEE}">
      <dgm:prSet phldrT="[Text]" custT="1"/>
      <dgm:spPr/>
      <dgm:t>
        <a:bodyPr/>
        <a:lstStyle/>
        <a:p>
          <a:r>
            <a:rPr lang="en-US" sz="4000" dirty="0" smtClean="0"/>
            <a:t>Results</a:t>
          </a:r>
          <a:endParaRPr lang="en-US" sz="4000" dirty="0"/>
        </a:p>
      </dgm:t>
    </dgm:pt>
    <dgm:pt modelId="{084172A0-079A-4D5E-8959-3F8BFA23CC10}" type="parTrans" cxnId="{C6879FCB-EF06-4542-AACE-308AC225F67E}">
      <dgm:prSet/>
      <dgm:spPr/>
      <dgm:t>
        <a:bodyPr/>
        <a:lstStyle/>
        <a:p>
          <a:endParaRPr lang="en-US"/>
        </a:p>
      </dgm:t>
    </dgm:pt>
    <dgm:pt modelId="{6FAF64A2-6A9D-40CB-9D5E-5E91D85412C2}" type="sibTrans" cxnId="{C6879FCB-EF06-4542-AACE-308AC225F67E}">
      <dgm:prSet/>
      <dgm:spPr/>
      <dgm:t>
        <a:bodyPr/>
        <a:lstStyle/>
        <a:p>
          <a:endParaRPr lang="en-US"/>
        </a:p>
      </dgm:t>
    </dgm:pt>
    <dgm:pt modelId="{BA92EDAA-7638-448F-A09F-F7827DD0F9BE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$1.45 </a:t>
          </a:r>
          <a:r>
            <a:rPr lang="en-US" dirty="0" smtClean="0"/>
            <a:t>million raised!</a:t>
          </a:r>
          <a:endParaRPr lang="en-US" dirty="0"/>
        </a:p>
      </dgm:t>
    </dgm:pt>
    <dgm:pt modelId="{D107BD09-7285-4A58-AEC9-4BECA418950D}" type="parTrans" cxnId="{C832206A-E3AB-4508-AD82-6D21959CC0D9}">
      <dgm:prSet/>
      <dgm:spPr/>
      <dgm:t>
        <a:bodyPr/>
        <a:lstStyle/>
        <a:p>
          <a:endParaRPr lang="en-US"/>
        </a:p>
      </dgm:t>
    </dgm:pt>
    <dgm:pt modelId="{995B4303-E96E-4276-8640-C66ECEE6D8B2}" type="sibTrans" cxnId="{C832206A-E3AB-4508-AD82-6D21959CC0D9}">
      <dgm:prSet/>
      <dgm:spPr/>
      <dgm:t>
        <a:bodyPr/>
        <a:lstStyle/>
        <a:p>
          <a:endParaRPr lang="en-US"/>
        </a:p>
      </dgm:t>
    </dgm:pt>
    <dgm:pt modelId="{A8CEE384-06C8-45EE-9204-03DB1B5ECEA6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$671,500 </a:t>
          </a:r>
          <a:r>
            <a:rPr lang="en-US" dirty="0" smtClean="0"/>
            <a:t>to candidates (</a:t>
          </a:r>
          <a:r>
            <a:rPr lang="en-US" b="1" dirty="0" smtClean="0">
              <a:solidFill>
                <a:srgbClr val="C00000"/>
              </a:solidFill>
            </a:rPr>
            <a:t>$811,500</a:t>
          </a:r>
          <a:r>
            <a:rPr lang="en-US" dirty="0" smtClean="0"/>
            <a:t> for political purposes)!</a:t>
          </a:r>
          <a:endParaRPr lang="en-US" dirty="0"/>
        </a:p>
      </dgm:t>
    </dgm:pt>
    <dgm:pt modelId="{B1D68F59-A0C1-4A55-B6F3-8BD92B87A9D0}" type="parTrans" cxnId="{CA7BDCB5-755C-46D9-BB78-CF03455F4659}">
      <dgm:prSet/>
      <dgm:spPr/>
      <dgm:t>
        <a:bodyPr/>
        <a:lstStyle/>
        <a:p>
          <a:endParaRPr lang="en-US"/>
        </a:p>
      </dgm:t>
    </dgm:pt>
    <dgm:pt modelId="{9C9FFC75-42C4-4BB4-B323-43AF6BCF97E6}" type="sibTrans" cxnId="{CA7BDCB5-755C-46D9-BB78-CF03455F4659}">
      <dgm:prSet/>
      <dgm:spPr/>
      <dgm:t>
        <a:bodyPr/>
        <a:lstStyle/>
        <a:p>
          <a:endParaRPr lang="en-US"/>
        </a:p>
      </dgm:t>
    </dgm:pt>
    <dgm:pt modelId="{4BE724AD-E191-486F-8316-3B29AB13800F}">
      <dgm:prSet phldrT="[Text]"/>
      <dgm:spPr/>
      <dgm:t>
        <a:bodyPr/>
        <a:lstStyle/>
        <a:p>
          <a:r>
            <a:rPr lang="en-US" dirty="0" smtClean="0"/>
            <a:t>Disburse </a:t>
          </a:r>
          <a:r>
            <a:rPr lang="en-US" b="1" dirty="0" smtClean="0"/>
            <a:t>$525,000 </a:t>
          </a:r>
          <a:r>
            <a:rPr lang="en-US" dirty="0" smtClean="0"/>
            <a:t>to candidates</a:t>
          </a:r>
          <a:endParaRPr lang="en-US" dirty="0"/>
        </a:p>
      </dgm:t>
    </dgm:pt>
    <dgm:pt modelId="{168D763A-41EA-40DC-8C23-19915C5D92AF}" type="parTrans" cxnId="{FB3AC825-F6E7-4EFA-96AC-A620E831FBFB}">
      <dgm:prSet/>
      <dgm:spPr/>
      <dgm:t>
        <a:bodyPr/>
        <a:lstStyle/>
        <a:p>
          <a:endParaRPr lang="en-US"/>
        </a:p>
      </dgm:t>
    </dgm:pt>
    <dgm:pt modelId="{97DA7292-5BCD-4320-8A3F-BE0F2DC7CFA7}" type="sibTrans" cxnId="{FB3AC825-F6E7-4EFA-96AC-A620E831FBFB}">
      <dgm:prSet/>
      <dgm:spPr/>
      <dgm:t>
        <a:bodyPr/>
        <a:lstStyle/>
        <a:p>
          <a:endParaRPr lang="en-US"/>
        </a:p>
      </dgm:t>
    </dgm:pt>
    <dgm:pt modelId="{EAEBEAB3-06B1-467C-B4DF-54638C9BAA92}">
      <dgm:prSet phldrT="[Text]"/>
      <dgm:spPr/>
      <dgm:t>
        <a:bodyPr/>
        <a:lstStyle/>
        <a:p>
          <a:r>
            <a:rPr lang="en-US" dirty="0" smtClean="0"/>
            <a:t>Send NARFE members to </a:t>
          </a:r>
          <a:r>
            <a:rPr lang="en-US" b="1" dirty="0" smtClean="0"/>
            <a:t>30</a:t>
          </a:r>
          <a:r>
            <a:rPr lang="en-US" dirty="0" smtClean="0"/>
            <a:t> local fundraisers</a:t>
          </a:r>
          <a:endParaRPr lang="en-US" dirty="0"/>
        </a:p>
      </dgm:t>
    </dgm:pt>
    <dgm:pt modelId="{96A98D28-5123-4EC2-B06B-298084B44117}" type="parTrans" cxnId="{0A0714D9-3A5A-4D79-98B2-892453F134AF}">
      <dgm:prSet/>
      <dgm:spPr/>
      <dgm:t>
        <a:bodyPr/>
        <a:lstStyle/>
        <a:p>
          <a:endParaRPr lang="en-US"/>
        </a:p>
      </dgm:t>
    </dgm:pt>
    <dgm:pt modelId="{2B2A4FDA-E85E-460C-9D84-9FAF65AB3900}" type="sibTrans" cxnId="{0A0714D9-3A5A-4D79-98B2-892453F134AF}">
      <dgm:prSet/>
      <dgm:spPr/>
      <dgm:t>
        <a:bodyPr/>
        <a:lstStyle/>
        <a:p>
          <a:endParaRPr lang="en-US"/>
        </a:p>
      </dgm:t>
    </dgm:pt>
    <dgm:pt modelId="{B10DECAA-3F20-4C5A-B869-E79AC0C271B6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65</a:t>
          </a:r>
          <a:r>
            <a:rPr lang="en-US" dirty="0" smtClean="0"/>
            <a:t> local fundraisers attended!</a:t>
          </a:r>
          <a:endParaRPr lang="en-US" dirty="0"/>
        </a:p>
      </dgm:t>
    </dgm:pt>
    <dgm:pt modelId="{0A8420E4-55C0-4F69-A953-E6942A56E45A}" type="parTrans" cxnId="{02C7C5DE-A089-4947-8231-044F678BB9A2}">
      <dgm:prSet/>
      <dgm:spPr/>
      <dgm:t>
        <a:bodyPr/>
        <a:lstStyle/>
        <a:p>
          <a:endParaRPr lang="en-US"/>
        </a:p>
      </dgm:t>
    </dgm:pt>
    <dgm:pt modelId="{26ABA62B-7921-4829-A0CB-7BC7CD7A947E}" type="sibTrans" cxnId="{02C7C5DE-A089-4947-8231-044F678BB9A2}">
      <dgm:prSet/>
      <dgm:spPr/>
      <dgm:t>
        <a:bodyPr/>
        <a:lstStyle/>
        <a:p>
          <a:endParaRPr lang="en-US"/>
        </a:p>
      </dgm:t>
    </dgm:pt>
    <dgm:pt modelId="{6F974673-4954-42FF-ACEB-D66C95951626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126% </a:t>
          </a:r>
          <a:r>
            <a:rPr lang="en-US" dirty="0" smtClean="0"/>
            <a:t>increase in sustainers!</a:t>
          </a:r>
          <a:endParaRPr lang="en-US" dirty="0"/>
        </a:p>
      </dgm:t>
    </dgm:pt>
    <dgm:pt modelId="{64FC8A81-8982-49DF-AF7C-53B81CA55E94}" type="parTrans" cxnId="{255BE9FB-D89A-4B2C-B529-2F7C10F48DCB}">
      <dgm:prSet/>
      <dgm:spPr/>
      <dgm:t>
        <a:bodyPr/>
        <a:lstStyle/>
        <a:p>
          <a:endParaRPr lang="en-US"/>
        </a:p>
      </dgm:t>
    </dgm:pt>
    <dgm:pt modelId="{DAA49F81-C4E5-4C84-B14F-437C05AE5A4F}" type="sibTrans" cxnId="{255BE9FB-D89A-4B2C-B529-2F7C10F48DCB}">
      <dgm:prSet/>
      <dgm:spPr/>
      <dgm:t>
        <a:bodyPr/>
        <a:lstStyle/>
        <a:p>
          <a:endParaRPr lang="en-US"/>
        </a:p>
      </dgm:t>
    </dgm:pt>
    <dgm:pt modelId="{0722D471-B9E6-4EF7-B393-870759A08459}" type="pres">
      <dgm:prSet presAssocID="{A5ED91D6-8497-4C37-926E-0426DC11C1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34D719-B638-43EA-8951-3E0A181CB091}" type="pres">
      <dgm:prSet presAssocID="{35A7C7E8-B6F1-472F-BBD3-46A7ECA44FA8}" presName="composite" presStyleCnt="0"/>
      <dgm:spPr/>
    </dgm:pt>
    <dgm:pt modelId="{F8CD82E4-9AFC-4EBF-A05A-40D48BF6FA33}" type="pres">
      <dgm:prSet presAssocID="{35A7C7E8-B6F1-472F-BBD3-46A7ECA44FA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6EA36-A3DB-4D1D-8431-32274E5A270F}" type="pres">
      <dgm:prSet presAssocID="{35A7C7E8-B6F1-472F-BBD3-46A7ECA44FA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E14CC-4300-4C22-B795-87E046545BED}" type="pres">
      <dgm:prSet presAssocID="{4E4DAAF6-40AD-4EF7-9C5B-D019F960517E}" presName="space" presStyleCnt="0"/>
      <dgm:spPr/>
    </dgm:pt>
    <dgm:pt modelId="{BD2BF6C1-009D-40D1-9E1F-D28B22DCEE02}" type="pres">
      <dgm:prSet presAssocID="{E75E3B09-D968-4170-B5D8-CB03E24F4CEE}" presName="composite" presStyleCnt="0"/>
      <dgm:spPr/>
    </dgm:pt>
    <dgm:pt modelId="{1E49FBE9-5E06-4314-A4AC-9AB30DAEAB39}" type="pres">
      <dgm:prSet presAssocID="{E75E3B09-D968-4170-B5D8-CB03E24F4C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96667-C49C-466E-8111-0D3F1C9D4CAA}" type="pres">
      <dgm:prSet presAssocID="{E75E3B09-D968-4170-B5D8-CB03E24F4C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AC6FE-BE9B-4A12-A76D-E02F22349AD8}" type="presOf" srcId="{6F974673-4954-42FF-ACEB-D66C95951626}" destId="{43696667-C49C-466E-8111-0D3F1C9D4CAA}" srcOrd="0" destOrd="3" presId="urn:microsoft.com/office/officeart/2005/8/layout/hList1"/>
    <dgm:cxn modelId="{C6879FCB-EF06-4542-AACE-308AC225F67E}" srcId="{A5ED91D6-8497-4C37-926E-0426DC11C15D}" destId="{E75E3B09-D968-4170-B5D8-CB03E24F4CEE}" srcOrd="1" destOrd="0" parTransId="{084172A0-079A-4D5E-8959-3F8BFA23CC10}" sibTransId="{6FAF64A2-6A9D-40CB-9D5E-5E91D85412C2}"/>
    <dgm:cxn modelId="{520C5F9C-BCD0-439F-8631-03B6C43CD960}" type="presOf" srcId="{B10DECAA-3F20-4C5A-B869-E79AC0C271B6}" destId="{43696667-C49C-466E-8111-0D3F1C9D4CAA}" srcOrd="0" destOrd="2" presId="urn:microsoft.com/office/officeart/2005/8/layout/hList1"/>
    <dgm:cxn modelId="{02C7C5DE-A089-4947-8231-044F678BB9A2}" srcId="{E75E3B09-D968-4170-B5D8-CB03E24F4CEE}" destId="{B10DECAA-3F20-4C5A-B869-E79AC0C271B6}" srcOrd="2" destOrd="0" parTransId="{0A8420E4-55C0-4F69-A953-E6942A56E45A}" sibTransId="{26ABA62B-7921-4829-A0CB-7BC7CD7A947E}"/>
    <dgm:cxn modelId="{D14CB0B6-D44A-4C8D-80ED-B5000A861F01}" type="presOf" srcId="{A8CEE384-06C8-45EE-9204-03DB1B5ECEA6}" destId="{43696667-C49C-466E-8111-0D3F1C9D4CAA}" srcOrd="0" destOrd="1" presId="urn:microsoft.com/office/officeart/2005/8/layout/hList1"/>
    <dgm:cxn modelId="{FB3AC825-F6E7-4EFA-96AC-A620E831FBFB}" srcId="{35A7C7E8-B6F1-472F-BBD3-46A7ECA44FA8}" destId="{4BE724AD-E191-486F-8316-3B29AB13800F}" srcOrd="1" destOrd="0" parTransId="{168D763A-41EA-40DC-8C23-19915C5D92AF}" sibTransId="{97DA7292-5BCD-4320-8A3F-BE0F2DC7CFA7}"/>
    <dgm:cxn modelId="{5533EEEA-E21D-454A-B61A-F83A03CE43AD}" type="presOf" srcId="{E75E3B09-D968-4170-B5D8-CB03E24F4CEE}" destId="{1E49FBE9-5E06-4314-A4AC-9AB30DAEAB39}" srcOrd="0" destOrd="0" presId="urn:microsoft.com/office/officeart/2005/8/layout/hList1"/>
    <dgm:cxn modelId="{C832206A-E3AB-4508-AD82-6D21959CC0D9}" srcId="{E75E3B09-D968-4170-B5D8-CB03E24F4CEE}" destId="{BA92EDAA-7638-448F-A09F-F7827DD0F9BE}" srcOrd="0" destOrd="0" parTransId="{D107BD09-7285-4A58-AEC9-4BECA418950D}" sibTransId="{995B4303-E96E-4276-8640-C66ECEE6D8B2}"/>
    <dgm:cxn modelId="{CAC36DD6-1D39-4247-83DC-227848743704}" srcId="{35A7C7E8-B6F1-472F-BBD3-46A7ECA44FA8}" destId="{AB605651-9EC3-4304-B568-3C340D77A425}" srcOrd="0" destOrd="0" parTransId="{E24F0FD2-DD8E-4DAB-9723-3976D338188B}" sibTransId="{B39BE8FC-2341-48B8-A9ED-DCBC671A87FF}"/>
    <dgm:cxn modelId="{255BE9FB-D89A-4B2C-B529-2F7C10F48DCB}" srcId="{E75E3B09-D968-4170-B5D8-CB03E24F4CEE}" destId="{6F974673-4954-42FF-ACEB-D66C95951626}" srcOrd="3" destOrd="0" parTransId="{64FC8A81-8982-49DF-AF7C-53B81CA55E94}" sibTransId="{DAA49F81-C4E5-4C84-B14F-437C05AE5A4F}"/>
    <dgm:cxn modelId="{75044C16-D7C8-435F-B7D8-B47565A77681}" srcId="{35A7C7E8-B6F1-472F-BBD3-46A7ECA44FA8}" destId="{D96A11C9-A408-42F9-AEB6-DAEF45F2A23C}" srcOrd="3" destOrd="0" parTransId="{C6684AED-66F0-4F43-8820-8C06C09CF08B}" sibTransId="{215BDADD-67A8-44F0-9008-9F6383769305}"/>
    <dgm:cxn modelId="{5E46CF0A-67E0-490F-ACF3-3FF89917F15B}" type="presOf" srcId="{4BE724AD-E191-486F-8316-3B29AB13800F}" destId="{D566EA36-A3DB-4D1D-8431-32274E5A270F}" srcOrd="0" destOrd="1" presId="urn:microsoft.com/office/officeart/2005/8/layout/hList1"/>
    <dgm:cxn modelId="{A055E052-B07E-472A-A19B-B735E5ED5718}" type="presOf" srcId="{BA92EDAA-7638-448F-A09F-F7827DD0F9BE}" destId="{43696667-C49C-466E-8111-0D3F1C9D4CAA}" srcOrd="0" destOrd="0" presId="urn:microsoft.com/office/officeart/2005/8/layout/hList1"/>
    <dgm:cxn modelId="{E9074A7C-47DE-4C69-8905-CE51E1952AC1}" type="presOf" srcId="{35A7C7E8-B6F1-472F-BBD3-46A7ECA44FA8}" destId="{F8CD82E4-9AFC-4EBF-A05A-40D48BF6FA33}" srcOrd="0" destOrd="0" presId="urn:microsoft.com/office/officeart/2005/8/layout/hList1"/>
    <dgm:cxn modelId="{98BBF909-4213-4B0F-B8D1-6D2086FF0B4A}" type="presOf" srcId="{D96A11C9-A408-42F9-AEB6-DAEF45F2A23C}" destId="{D566EA36-A3DB-4D1D-8431-32274E5A270F}" srcOrd="0" destOrd="3" presId="urn:microsoft.com/office/officeart/2005/8/layout/hList1"/>
    <dgm:cxn modelId="{CFC5E7F6-2310-425A-B1BF-D3A019DFB706}" srcId="{A5ED91D6-8497-4C37-926E-0426DC11C15D}" destId="{35A7C7E8-B6F1-472F-BBD3-46A7ECA44FA8}" srcOrd="0" destOrd="0" parTransId="{F7B51E5B-0E83-4B69-A032-7985CDD57BCD}" sibTransId="{4E4DAAF6-40AD-4EF7-9C5B-D019F960517E}"/>
    <dgm:cxn modelId="{31263B06-AC54-4C9D-91C2-5FE3F90695E5}" type="presOf" srcId="{A5ED91D6-8497-4C37-926E-0426DC11C15D}" destId="{0722D471-B9E6-4EF7-B393-870759A08459}" srcOrd="0" destOrd="0" presId="urn:microsoft.com/office/officeart/2005/8/layout/hList1"/>
    <dgm:cxn modelId="{CA7BDCB5-755C-46D9-BB78-CF03455F4659}" srcId="{E75E3B09-D968-4170-B5D8-CB03E24F4CEE}" destId="{A8CEE384-06C8-45EE-9204-03DB1B5ECEA6}" srcOrd="1" destOrd="0" parTransId="{B1D68F59-A0C1-4A55-B6F3-8BD92B87A9D0}" sibTransId="{9C9FFC75-42C4-4BB4-B323-43AF6BCF97E6}"/>
    <dgm:cxn modelId="{434CD07D-F2A0-4DEF-A498-C89770C3EA30}" type="presOf" srcId="{EAEBEAB3-06B1-467C-B4DF-54638C9BAA92}" destId="{D566EA36-A3DB-4D1D-8431-32274E5A270F}" srcOrd="0" destOrd="2" presId="urn:microsoft.com/office/officeart/2005/8/layout/hList1"/>
    <dgm:cxn modelId="{F5DE485E-BE62-407F-B5D7-9FF41D49EDCA}" type="presOf" srcId="{AB605651-9EC3-4304-B568-3C340D77A425}" destId="{D566EA36-A3DB-4D1D-8431-32274E5A270F}" srcOrd="0" destOrd="0" presId="urn:microsoft.com/office/officeart/2005/8/layout/hList1"/>
    <dgm:cxn modelId="{0A0714D9-3A5A-4D79-98B2-892453F134AF}" srcId="{35A7C7E8-B6F1-472F-BBD3-46A7ECA44FA8}" destId="{EAEBEAB3-06B1-467C-B4DF-54638C9BAA92}" srcOrd="2" destOrd="0" parTransId="{96A98D28-5123-4EC2-B06B-298084B44117}" sibTransId="{2B2A4FDA-E85E-460C-9D84-9FAF65AB3900}"/>
    <dgm:cxn modelId="{FEA0ADB4-10D1-4B4B-8845-50F118553D97}" type="presParOf" srcId="{0722D471-B9E6-4EF7-B393-870759A08459}" destId="{6034D719-B638-43EA-8951-3E0A181CB091}" srcOrd="0" destOrd="0" presId="urn:microsoft.com/office/officeart/2005/8/layout/hList1"/>
    <dgm:cxn modelId="{E350C9BB-8EBC-4374-A3EE-53C52D637A3B}" type="presParOf" srcId="{6034D719-B638-43EA-8951-3E0A181CB091}" destId="{F8CD82E4-9AFC-4EBF-A05A-40D48BF6FA33}" srcOrd="0" destOrd="0" presId="urn:microsoft.com/office/officeart/2005/8/layout/hList1"/>
    <dgm:cxn modelId="{85D2FD20-0A07-4BCC-A0F0-4910937117BC}" type="presParOf" srcId="{6034D719-B638-43EA-8951-3E0A181CB091}" destId="{D566EA36-A3DB-4D1D-8431-32274E5A270F}" srcOrd="1" destOrd="0" presId="urn:microsoft.com/office/officeart/2005/8/layout/hList1"/>
    <dgm:cxn modelId="{6CCA4D9D-96AB-40CD-8D6E-097FF66D3A78}" type="presParOf" srcId="{0722D471-B9E6-4EF7-B393-870759A08459}" destId="{244E14CC-4300-4C22-B795-87E046545BED}" srcOrd="1" destOrd="0" presId="urn:microsoft.com/office/officeart/2005/8/layout/hList1"/>
    <dgm:cxn modelId="{80480EAF-F4D3-46DD-8F4F-A80158774C3C}" type="presParOf" srcId="{0722D471-B9E6-4EF7-B393-870759A08459}" destId="{BD2BF6C1-009D-40D1-9E1F-D28B22DCEE02}" srcOrd="2" destOrd="0" presId="urn:microsoft.com/office/officeart/2005/8/layout/hList1"/>
    <dgm:cxn modelId="{4B81A4A7-9F72-4B79-8623-052811C43515}" type="presParOf" srcId="{BD2BF6C1-009D-40D1-9E1F-D28B22DCEE02}" destId="{1E49FBE9-5E06-4314-A4AC-9AB30DAEAB39}" srcOrd="0" destOrd="0" presId="urn:microsoft.com/office/officeart/2005/8/layout/hList1"/>
    <dgm:cxn modelId="{F65F7F09-E327-4BB5-A8D6-E2CF913D58D1}" type="presParOf" srcId="{BD2BF6C1-009D-40D1-9E1F-D28B22DCEE02}" destId="{43696667-C49C-466E-8111-0D3F1C9D4C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82E4-9AFC-4EBF-A05A-40D48BF6FA33}">
      <dsp:nvSpPr>
        <dsp:cNvPr id="0" name=""/>
        <dsp:cNvSpPr/>
      </dsp:nvSpPr>
      <dsp:spPr>
        <a:xfrm>
          <a:off x="40" y="17261"/>
          <a:ext cx="3845569" cy="902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Goals</a:t>
          </a:r>
          <a:endParaRPr lang="en-US" sz="4000" kern="1200" dirty="0"/>
        </a:p>
      </dsp:txBody>
      <dsp:txXfrm>
        <a:off x="40" y="17261"/>
        <a:ext cx="3845569" cy="902956"/>
      </dsp:txXfrm>
    </dsp:sp>
    <dsp:sp modelId="{D566EA36-A3DB-4D1D-8431-32274E5A270F}">
      <dsp:nvSpPr>
        <dsp:cNvPr id="0" name=""/>
        <dsp:cNvSpPr/>
      </dsp:nvSpPr>
      <dsp:spPr>
        <a:xfrm>
          <a:off x="40" y="920218"/>
          <a:ext cx="3845569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Raise </a:t>
          </a:r>
          <a:r>
            <a:rPr lang="en-US" sz="2400" b="1" kern="1200" dirty="0" smtClean="0"/>
            <a:t>$1 million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Disburse </a:t>
          </a:r>
          <a:r>
            <a:rPr lang="en-US" sz="2400" b="1" kern="1200" dirty="0" smtClean="0"/>
            <a:t>$525,000 </a:t>
          </a:r>
          <a:r>
            <a:rPr lang="en-US" sz="2400" kern="1200" dirty="0" smtClean="0"/>
            <a:t>to candidates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Send NARFE members to </a:t>
          </a:r>
          <a:r>
            <a:rPr lang="en-US" sz="2400" b="1" kern="1200" dirty="0" smtClean="0"/>
            <a:t>30</a:t>
          </a:r>
          <a:r>
            <a:rPr lang="en-US" sz="2400" kern="1200" dirty="0" smtClean="0"/>
            <a:t> local fundraisers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Increase monthly giving program (sustainers) by </a:t>
          </a:r>
          <a:r>
            <a:rPr lang="en-US" sz="2400" b="1" strike="sngStrike" kern="1200" baseline="0" dirty="0" smtClean="0"/>
            <a:t>25%,</a:t>
          </a:r>
          <a:r>
            <a:rPr lang="en-US" sz="2400" b="1" strike="noStrike" kern="1200" baseline="0" dirty="0" smtClean="0"/>
            <a:t> </a:t>
          </a:r>
          <a:r>
            <a:rPr lang="en-US" sz="2400" b="1" strike="sngStrike" kern="1200" baseline="0" dirty="0" smtClean="0"/>
            <a:t>50%,</a:t>
          </a:r>
          <a:r>
            <a:rPr lang="en-US" sz="2400" b="1" strike="noStrike" kern="1200" baseline="0" dirty="0" smtClean="0"/>
            <a:t> 100%</a:t>
          </a:r>
          <a:endParaRPr lang="en-US" sz="2400" b="1" strike="noStrike" kern="1200" baseline="0" dirty="0"/>
        </a:p>
      </dsp:txBody>
      <dsp:txXfrm>
        <a:off x="40" y="920218"/>
        <a:ext cx="3845569" cy="3228120"/>
      </dsp:txXfrm>
    </dsp:sp>
    <dsp:sp modelId="{1E49FBE9-5E06-4314-A4AC-9AB30DAEAB39}">
      <dsp:nvSpPr>
        <dsp:cNvPr id="0" name=""/>
        <dsp:cNvSpPr/>
      </dsp:nvSpPr>
      <dsp:spPr>
        <a:xfrm>
          <a:off x="4383989" y="17261"/>
          <a:ext cx="3845569" cy="902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Results</a:t>
          </a:r>
          <a:endParaRPr lang="en-US" sz="4000" kern="1200" dirty="0"/>
        </a:p>
      </dsp:txBody>
      <dsp:txXfrm>
        <a:off x="4383989" y="17261"/>
        <a:ext cx="3845569" cy="902956"/>
      </dsp:txXfrm>
    </dsp:sp>
    <dsp:sp modelId="{43696667-C49C-466E-8111-0D3F1C9D4CAA}">
      <dsp:nvSpPr>
        <dsp:cNvPr id="0" name=""/>
        <dsp:cNvSpPr/>
      </dsp:nvSpPr>
      <dsp:spPr>
        <a:xfrm>
          <a:off x="4383989" y="920218"/>
          <a:ext cx="3845569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C00000"/>
              </a:solidFill>
            </a:rPr>
            <a:t>$1.45 </a:t>
          </a:r>
          <a:r>
            <a:rPr lang="en-US" sz="2400" kern="1200" dirty="0" smtClean="0"/>
            <a:t>million raised!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C00000"/>
              </a:solidFill>
            </a:rPr>
            <a:t>$671,500 </a:t>
          </a:r>
          <a:r>
            <a:rPr lang="en-US" sz="2400" kern="1200" dirty="0" smtClean="0"/>
            <a:t>to candidates (</a:t>
          </a:r>
          <a:r>
            <a:rPr lang="en-US" sz="2400" b="1" kern="1200" dirty="0" smtClean="0">
              <a:solidFill>
                <a:srgbClr val="C00000"/>
              </a:solidFill>
            </a:rPr>
            <a:t>$811,500</a:t>
          </a:r>
          <a:r>
            <a:rPr lang="en-US" sz="2400" kern="1200" dirty="0" smtClean="0"/>
            <a:t> for political purposes)!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C00000"/>
              </a:solidFill>
            </a:rPr>
            <a:t>65</a:t>
          </a:r>
          <a:r>
            <a:rPr lang="en-US" sz="2400" kern="1200" dirty="0" smtClean="0"/>
            <a:t> local fundraisers attended!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C00000"/>
              </a:solidFill>
            </a:rPr>
            <a:t>126% </a:t>
          </a:r>
          <a:r>
            <a:rPr lang="en-US" sz="2400" kern="1200" dirty="0" smtClean="0"/>
            <a:t>increase in sustainers!</a:t>
          </a:r>
          <a:endParaRPr lang="en-US" sz="2400" kern="1200" dirty="0"/>
        </a:p>
      </dsp:txBody>
      <dsp:txXfrm>
        <a:off x="4383989" y="920218"/>
        <a:ext cx="3845569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27C0BD7A-3B7E-BA4C-8633-332707BE584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E149231-B891-FC43-917C-0C15EEEF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5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61256D8-ABCC-7540-80FE-3C3CB22D760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5D1D6134-14B5-BE4F-8909-9278DB4B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0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46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06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06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75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1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47110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93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E2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41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791AD-ECEB-4352-A174-D2E231779F7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23EC-FBE9-F944-A21C-1D24C6307F6F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80A1-6BE7-4540-A521-AABAA8BFD413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5918"/>
            <a:ext cx="2057400" cy="50802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5918"/>
            <a:ext cx="6019800" cy="50802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834-5D09-9741-812C-24EE37489303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0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3E6FB5B-CC64-314D-95FD-88B60606DB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2221A3B-3924-B04A-A496-7CB8DC41F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0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77F-1822-9B4D-B466-2AEAFFB9F37D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6CAF-2E10-9443-B2EA-6B605012E3CF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1871"/>
            <a:ext cx="8229600" cy="889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0907"/>
            <a:ext cx="4038600" cy="42752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0907"/>
            <a:ext cx="4038600" cy="42752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A54-87C1-3044-87B6-99540C6F5A49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547"/>
            <a:ext cx="8229600" cy="87035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071"/>
            <a:ext cx="4040188" cy="3614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2071"/>
            <a:ext cx="4041775" cy="3614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E03A-F419-8746-AB7D-AF1A1AEE378A}" type="datetime1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4B97-2EDC-A045-AE30-91F808D20E6D}" type="datetime1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E3BB-3CD5-5F49-B315-16A4FC60C567}" type="datetime1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658"/>
            <a:ext cx="3008313" cy="8311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6658"/>
            <a:ext cx="5111750" cy="49495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7789"/>
            <a:ext cx="3008313" cy="41183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E605-DDB5-FA4F-8254-9ADC92CA5E61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6579"/>
            <a:ext cx="5486400" cy="36909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D75-198B-BC42-BEDC-3470232CBD8E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1793"/>
            <a:ext cx="8229600" cy="1029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1096"/>
            <a:ext cx="8229600" cy="416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FB5B-CC64-314D-95FD-88B60606DB48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9937" y="6356350"/>
            <a:ext cx="3873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leg@narfe.or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Legislative </a:t>
            </a:r>
            <a:r>
              <a:rPr lang="en-US" sz="5400" dirty="0" smtClean="0"/>
              <a:t>Update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49"/>
            <a:ext cx="6400800" cy="26086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Region X Conference</a:t>
            </a:r>
          </a:p>
          <a:p>
            <a:r>
              <a:rPr lang="en-US" dirty="0" smtClean="0"/>
              <a:t>October 12, 2017</a:t>
            </a:r>
          </a:p>
          <a:p>
            <a:endParaRPr lang="en-US" dirty="0" smtClean="0"/>
          </a:p>
          <a:p>
            <a:r>
              <a:rPr lang="en-US" dirty="0" smtClean="0"/>
              <a:t>Molly Checksfield</a:t>
            </a:r>
          </a:p>
          <a:p>
            <a:r>
              <a:rPr lang="en-US" dirty="0" smtClean="0"/>
              <a:t>Grassroots Program Manager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the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17220" indent="-571500"/>
            <a:r>
              <a:rPr lang="en-US" sz="3600" dirty="0">
                <a:ea typeface="Arial" charset="0"/>
                <a:cs typeface="Arial" charset="0"/>
              </a:rPr>
              <a:t>Budget Process Will Be Key </a:t>
            </a:r>
            <a:r>
              <a:rPr lang="en-US" sz="3600" dirty="0" smtClean="0">
                <a:ea typeface="Arial" charset="0"/>
                <a:cs typeface="Arial" charset="0"/>
              </a:rPr>
              <a:t>Driver of Threats to Federal Benefits</a:t>
            </a:r>
          </a:p>
          <a:p>
            <a:pPr marL="617220" indent="-571500"/>
            <a:endParaRPr lang="en-US" sz="1800" dirty="0">
              <a:ea typeface="Arial" charset="0"/>
              <a:cs typeface="Arial" charset="0"/>
            </a:endParaRPr>
          </a:p>
          <a:p>
            <a:pPr marL="617220" indent="-571500"/>
            <a:r>
              <a:rPr lang="en-US" sz="3600" dirty="0" smtClean="0">
                <a:ea typeface="Arial" charset="0"/>
                <a:cs typeface="Arial" charset="0"/>
              </a:rPr>
              <a:t>Dual track budget process</a:t>
            </a:r>
          </a:p>
          <a:p>
            <a:pPr marL="1017270" lvl="1" indent="-571500"/>
            <a:r>
              <a:rPr lang="en-US" sz="3600" dirty="0" smtClean="0">
                <a:ea typeface="Arial" charset="0"/>
                <a:cs typeface="Arial" charset="0"/>
              </a:rPr>
              <a:t>Likely Bipartisan Agreement Setting FY18 and FY1 Spending Levels</a:t>
            </a:r>
          </a:p>
          <a:p>
            <a:pPr marL="1017270" lvl="1" indent="-571500"/>
            <a:r>
              <a:rPr lang="en-US" sz="3600" dirty="0">
                <a:ea typeface="Arial" charset="0"/>
                <a:cs typeface="Arial" charset="0"/>
              </a:rPr>
              <a:t>FY18 Reconciliation Tied to Tax </a:t>
            </a:r>
            <a:r>
              <a:rPr lang="en-US" sz="3600" dirty="0" smtClean="0">
                <a:ea typeface="Arial" charset="0"/>
                <a:cs typeface="Arial" charset="0"/>
              </a:rPr>
              <a:t>Reform</a:t>
            </a:r>
          </a:p>
          <a:p>
            <a:pPr marL="1017270" lvl="1" indent="-571500"/>
            <a:r>
              <a:rPr lang="en-US" sz="3600" dirty="0" smtClean="0">
                <a:ea typeface="Arial" charset="0"/>
                <a:cs typeface="Arial" charset="0"/>
              </a:rPr>
              <a:t>Cuts could appear in both budgets!</a:t>
            </a:r>
            <a:endParaRPr lang="en-US" sz="3600" dirty="0">
              <a:ea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85900" y="6356380"/>
            <a:ext cx="1600200" cy="365125"/>
          </a:xfrm>
        </p:spPr>
        <p:txBody>
          <a:bodyPr/>
          <a:lstStyle/>
          <a:p>
            <a:fld id="{3184A823-6486-6640-BA44-21AB985E39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the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961096"/>
            <a:ext cx="8229600" cy="4165067"/>
          </a:xfrm>
        </p:spPr>
        <p:txBody>
          <a:bodyPr>
            <a:normAutofit lnSpcReduction="10000"/>
          </a:bodyPr>
          <a:lstStyle/>
          <a:p>
            <a:pPr marL="617220" indent="-571500"/>
            <a:r>
              <a:rPr lang="en-US" sz="3600" dirty="0">
                <a:ea typeface="Arial" charset="0"/>
                <a:cs typeface="Arial" charset="0"/>
              </a:rPr>
              <a:t>FY18 Budget Reconciliation:</a:t>
            </a:r>
            <a:r>
              <a:rPr lang="en-US" dirty="0">
                <a:ea typeface="Arial" charset="0"/>
                <a:cs typeface="Arial" charset="0"/>
              </a:rPr>
              <a:t> Tax Reform</a:t>
            </a:r>
          </a:p>
          <a:p>
            <a:pPr marL="1017270" lvl="1" indent="-571500"/>
            <a:r>
              <a:rPr lang="en-US" dirty="0">
                <a:ea typeface="Arial" charset="0"/>
                <a:cs typeface="Arial" charset="0"/>
              </a:rPr>
              <a:t>House budget includes $32 billion in “reconciliation instructions” to OGR </a:t>
            </a:r>
            <a:endParaRPr lang="en-US" dirty="0" smtClean="0">
              <a:ea typeface="Arial" charset="0"/>
              <a:cs typeface="Arial" charset="0"/>
            </a:endParaRPr>
          </a:p>
          <a:p>
            <a:pPr marL="1017270" lvl="1" indent="-571500"/>
            <a:r>
              <a:rPr lang="en-US" dirty="0" smtClean="0">
                <a:ea typeface="Arial" charset="0"/>
                <a:cs typeface="Arial" charset="0"/>
              </a:rPr>
              <a:t>Senate </a:t>
            </a:r>
            <a:r>
              <a:rPr lang="en-US" dirty="0">
                <a:ea typeface="Arial" charset="0"/>
                <a:cs typeface="Arial" charset="0"/>
              </a:rPr>
              <a:t>budget does not contain reconciliation</a:t>
            </a:r>
          </a:p>
          <a:p>
            <a:pPr marL="1017270" lvl="1" indent="-571500"/>
            <a:r>
              <a:rPr lang="en-US" dirty="0" smtClean="0">
                <a:ea typeface="Arial" charset="0"/>
                <a:cs typeface="Arial" charset="0"/>
              </a:rPr>
              <a:t>Joint budget agreement must be negotiated</a:t>
            </a:r>
          </a:p>
          <a:p>
            <a:pPr marL="445770" lvl="1" indent="0">
              <a:buNone/>
            </a:pPr>
            <a:endParaRPr lang="en-US" dirty="0">
              <a:ea typeface="Arial" charset="0"/>
              <a:cs typeface="Arial" charset="0"/>
            </a:endParaRPr>
          </a:p>
          <a:p>
            <a:pPr marL="617220" indent="-571500"/>
            <a:r>
              <a:rPr lang="en-US" dirty="0">
                <a:ea typeface="Arial" charset="0"/>
                <a:cs typeface="Arial" charset="0"/>
              </a:rPr>
              <a:t>Tax reform represents the biggest threat to federal </a:t>
            </a:r>
            <a:r>
              <a:rPr lang="en-US" dirty="0" smtClean="0">
                <a:ea typeface="Arial" charset="0"/>
                <a:cs typeface="Arial" charset="0"/>
              </a:rPr>
              <a:t>benefits!</a:t>
            </a:r>
            <a:endParaRPr lang="en-US" dirty="0">
              <a:ea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85900" y="6356380"/>
            <a:ext cx="1600200" cy="365125"/>
          </a:xfrm>
        </p:spPr>
        <p:txBody>
          <a:bodyPr/>
          <a:lstStyle/>
          <a:p>
            <a:fld id="{3184A823-6486-6640-BA44-21AB985E39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15DD12-9FF5-45E5-873C-BDCC44E4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Serious are the Threats?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E4CE28-E2D2-4A18-BA63-AE7C5D209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1096"/>
            <a:ext cx="8229600" cy="4646968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Proposals are not new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4000" dirty="0"/>
              <a:t>NARFE has been successful in preventing previous attacks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4000" dirty="0"/>
              <a:t>Top congressional priorities:</a:t>
            </a:r>
          </a:p>
          <a:p>
            <a:pPr lvl="1"/>
            <a:r>
              <a:rPr lang="en-US" sz="3600" dirty="0"/>
              <a:t>Increase in retirement contributions</a:t>
            </a:r>
          </a:p>
          <a:p>
            <a:pPr lvl="1"/>
            <a:r>
              <a:rPr lang="en-US" sz="3600" dirty="0"/>
              <a:t>TSP G Fund change</a:t>
            </a:r>
          </a:p>
          <a:p>
            <a:endParaRPr lang="en-US" sz="2600" dirty="0"/>
          </a:p>
          <a:p>
            <a:pPr marL="457200" lvl="1" indent="0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4600" dirty="0"/>
              <a:t>NARFE is fighting for you!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955473-7849-4812-B283-8F24A9C7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77F-1822-9B4D-B466-2AEAFFB9F3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1DF28A-50AD-4C51-9529-D531B21B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690A9F-8D8D-42B4-BBCE-C7D5CC1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096"/>
            <a:ext cx="8229600" cy="4395254"/>
          </a:xfrm>
        </p:spPr>
        <p:txBody>
          <a:bodyPr>
            <a:normAutofit lnSpcReduction="10000"/>
          </a:bodyPr>
          <a:lstStyle/>
          <a:p>
            <a:pPr marL="502920" indent="-457200"/>
            <a:r>
              <a:rPr lang="en-US" sz="3900" dirty="0">
                <a:cs typeface="Arial" panose="020B0604020202020204" pitchFamily="34" charset="0"/>
              </a:rPr>
              <a:t>Postal Reform Act of 2017, H.R. </a:t>
            </a:r>
            <a:r>
              <a:rPr lang="en-US" sz="3900" dirty="0" smtClean="0">
                <a:cs typeface="Arial" panose="020B0604020202020204" pitchFamily="34" charset="0"/>
              </a:rPr>
              <a:t>756</a:t>
            </a:r>
            <a:endParaRPr lang="en-US" sz="3500" dirty="0">
              <a:cs typeface="Arial" panose="020B0604020202020204" pitchFamily="34" charset="0"/>
            </a:endParaRPr>
          </a:p>
          <a:p>
            <a:pPr lvl="1"/>
            <a:r>
              <a:rPr lang="en-US" sz="3200" dirty="0"/>
              <a:t>NARFE opposes </a:t>
            </a:r>
            <a:endParaRPr lang="en-US" sz="3200" dirty="0" smtClean="0"/>
          </a:p>
          <a:p>
            <a:pPr lvl="1"/>
            <a:r>
              <a:rPr lang="en-US" sz="3200" dirty="0" smtClean="0"/>
              <a:t>Mandatory </a:t>
            </a:r>
            <a:r>
              <a:rPr lang="en-US" sz="3200" dirty="0"/>
              <a:t>Medicare enrollment for </a:t>
            </a:r>
            <a:r>
              <a:rPr lang="en-US" sz="3200" i="1" dirty="0"/>
              <a:t>current</a:t>
            </a:r>
            <a:r>
              <a:rPr lang="en-US" sz="3200" dirty="0"/>
              <a:t> </a:t>
            </a:r>
            <a:r>
              <a:rPr lang="en-US" sz="3200" dirty="0" smtClean="0"/>
              <a:t>and future postal retirees</a:t>
            </a:r>
            <a:endParaRPr lang="en-US" sz="3200" dirty="0"/>
          </a:p>
          <a:p>
            <a:pPr lvl="2"/>
            <a:r>
              <a:rPr lang="en-US" sz="3200" dirty="0"/>
              <a:t>Precedent setting:</a:t>
            </a:r>
          </a:p>
          <a:p>
            <a:pPr lvl="3"/>
            <a:r>
              <a:rPr lang="en-US" sz="3200" dirty="0"/>
              <a:t> Breaks a promise</a:t>
            </a:r>
          </a:p>
          <a:p>
            <a:pPr lvl="3"/>
            <a:r>
              <a:rPr lang="en-US" sz="3200" dirty="0"/>
              <a:t> Changes benefits in retirement</a:t>
            </a:r>
          </a:p>
          <a:p>
            <a:pPr lvl="3"/>
            <a:r>
              <a:rPr lang="en-US" sz="3200" dirty="0"/>
              <a:t> Removes choice previously </a:t>
            </a:r>
            <a:r>
              <a:rPr lang="en-US" sz="3200" dirty="0" smtClean="0"/>
              <a:t>enjoyed</a:t>
            </a:r>
          </a:p>
          <a:p>
            <a:pPr lvl="1"/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096"/>
            <a:ext cx="8229600" cy="4395254"/>
          </a:xfrm>
        </p:spPr>
        <p:txBody>
          <a:bodyPr>
            <a:normAutofit/>
          </a:bodyPr>
          <a:lstStyle/>
          <a:p>
            <a:pPr marL="502920" indent="-457200"/>
            <a:r>
              <a:rPr lang="en-US" sz="3900" dirty="0" smtClean="0">
                <a:cs typeface="Arial" panose="020B0604020202020204" pitchFamily="34" charset="0"/>
              </a:rPr>
              <a:t>TSP Modernization Act of 2017</a:t>
            </a:r>
          </a:p>
          <a:p>
            <a:pPr marL="901700" lvl="1" indent="-457200"/>
            <a:r>
              <a:rPr lang="en-US" sz="3200" dirty="0" smtClean="0">
                <a:cs typeface="Arial" panose="020B0604020202020204" pitchFamily="34" charset="0"/>
              </a:rPr>
              <a:t>Expands and creates more flexible withdrawal options</a:t>
            </a:r>
            <a:endParaRPr lang="en-US" sz="3200" u="sng" dirty="0">
              <a:cs typeface="Arial" panose="020B0604020202020204" pitchFamily="34" charset="0"/>
            </a:endParaRPr>
          </a:p>
          <a:p>
            <a:pPr marL="901700" lvl="1" indent="-457200">
              <a:spcBef>
                <a:spcPts val="1200"/>
              </a:spcBef>
              <a:buFont typeface="Calibri" panose="020F0502020204030204" pitchFamily="34" charset="0"/>
              <a:buChar char="–"/>
            </a:pPr>
            <a:r>
              <a:rPr lang="en-US" sz="3200" dirty="0" smtClean="0">
                <a:ea typeface="Arial" charset="0"/>
                <a:cs typeface="Arial" panose="020B0604020202020204" pitchFamily="34" charset="0"/>
              </a:rPr>
              <a:t>Should reduce full transfers out of the TSP</a:t>
            </a:r>
          </a:p>
          <a:p>
            <a:pPr marL="901700" lvl="1" indent="-457200">
              <a:spcBef>
                <a:spcPts val="1200"/>
              </a:spcBef>
              <a:buFont typeface="Calibri" panose="020F0502020204030204" pitchFamily="34" charset="0"/>
              <a:buChar char="–"/>
            </a:pPr>
            <a:r>
              <a:rPr lang="en-US" sz="3200" dirty="0" smtClean="0">
                <a:ea typeface="Arial" charset="0"/>
                <a:cs typeface="Arial" charset="0"/>
              </a:rPr>
              <a:t>Creates more options for participants </a:t>
            </a:r>
          </a:p>
          <a:p>
            <a:pPr marL="901700" lvl="1" indent="-457200">
              <a:spcBef>
                <a:spcPts val="1200"/>
              </a:spcBef>
              <a:buFont typeface="Calibri" panose="020F0502020204030204" pitchFamily="34" charset="0"/>
              <a:buChar char="–"/>
            </a:pPr>
            <a:r>
              <a:rPr lang="en-US" sz="3200" i="1" dirty="0" smtClean="0">
                <a:cs typeface="Arial" charset="0"/>
              </a:rPr>
              <a:t>Approved by the House</a:t>
            </a:r>
            <a:endParaRPr lang="en-US" sz="32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Grassroots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096"/>
            <a:ext cx="8229600" cy="439525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900" dirty="0"/>
              <a:t>Why is Grassroots Important</a:t>
            </a:r>
            <a:r>
              <a:rPr lang="en-US" sz="3900" dirty="0" smtClean="0"/>
              <a:t>?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/>
              <a:t>NARFE members are their own best </a:t>
            </a:r>
            <a:r>
              <a:rPr lang="en-US" sz="3200" dirty="0" smtClean="0"/>
              <a:t>advocates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dirty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500" dirty="0"/>
              <a:t>Grassroots efforts are critical to the success of NARFE </a:t>
            </a:r>
            <a:endParaRPr lang="en-US" sz="3500" dirty="0" smtClean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dirty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500" dirty="0"/>
              <a:t>Constituent voices resonate with Congress </a:t>
            </a:r>
            <a:endParaRPr lang="en-US" sz="3500" dirty="0" smtClean="0"/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500" dirty="0"/>
              <a:t>Congress can change your benefits </a:t>
            </a:r>
            <a:r>
              <a:rPr lang="en-US" sz="3500" b="1" dirty="0"/>
              <a:t>AT ANY TIME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Grassroots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907"/>
            <a:ext cx="8229600" cy="460106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Make </a:t>
            </a:r>
            <a:r>
              <a:rPr lang="en-US" sz="2800" dirty="0">
                <a:cs typeface="Arial" panose="020B0604020202020204" pitchFamily="34" charset="0"/>
              </a:rPr>
              <a:t>Your Voice </a:t>
            </a:r>
            <a:r>
              <a:rPr lang="en-US" sz="2800" dirty="0" smtClean="0">
                <a:cs typeface="Arial" panose="020B0604020202020204" pitchFamily="34" charset="0"/>
              </a:rPr>
              <a:t>Heard</a:t>
            </a:r>
            <a:endParaRPr lang="en-US" sz="2800" dirty="0"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>
                <a:cs typeface="Arial" panose="020B0604020202020204" pitchFamily="34" charset="0"/>
              </a:rPr>
              <a:t>Call and write your members of Congress!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>
                <a:cs typeface="Arial" panose="020B0604020202020204" pitchFamily="34" charset="0"/>
              </a:rPr>
              <a:t>Share tweets and </a:t>
            </a:r>
            <a:r>
              <a:rPr lang="en-US" dirty="0">
                <a:cs typeface="Arial" panose="020B0604020202020204" pitchFamily="34" charset="0"/>
              </a:rPr>
              <a:t>F</a:t>
            </a:r>
            <a:r>
              <a:rPr lang="en-US" dirty="0" smtClean="0">
                <a:cs typeface="Arial" panose="020B0604020202020204" pitchFamily="34" charset="0"/>
              </a:rPr>
              <a:t>acebook posts</a:t>
            </a:r>
          </a:p>
          <a:p>
            <a:r>
              <a:rPr lang="en-US" sz="2800" dirty="0" smtClean="0">
                <a:cs typeface="Arial" panose="020B0604020202020204" pitchFamily="34" charset="0"/>
              </a:rPr>
              <a:t>Stay Informed</a:t>
            </a:r>
            <a:endParaRPr lang="en-US" sz="2800" dirty="0"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>
                <a:cs typeface="Arial" panose="020B0604020202020204" pitchFamily="34" charset="0"/>
              </a:rPr>
              <a:t>Keep up-to-date with NARFE legislative communications</a:t>
            </a:r>
          </a:p>
          <a:p>
            <a:r>
              <a:rPr lang="en-US" sz="2800" dirty="0" smtClean="0">
                <a:cs typeface="Arial" panose="020B0604020202020204" pitchFamily="34" charset="0"/>
              </a:rPr>
              <a:t>Coordinate Action</a:t>
            </a:r>
          </a:p>
          <a:p>
            <a:pPr lvl="1"/>
            <a:r>
              <a:rPr lang="en-US" dirty="0" smtClean="0">
                <a:cs typeface="Arial" panose="020B0604020202020204" pitchFamily="34" charset="0"/>
              </a:rPr>
              <a:t>With your fellow NARFE members</a:t>
            </a:r>
          </a:p>
          <a:p>
            <a:r>
              <a:rPr lang="en-US" sz="2800" i="1" dirty="0">
                <a:cs typeface="Arial" panose="020B0604020202020204" pitchFamily="34" charset="0"/>
              </a:rPr>
              <a:t>Silence = Acceptance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3600" dirty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Grassroots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1" y="1961096"/>
            <a:ext cx="5492137" cy="439525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NARFE’s Legislative Action Center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Calibri" panose="020F0502020204030204" pitchFamily="34" charset="0"/>
              <a:buChar char="–"/>
            </a:pPr>
            <a:r>
              <a:rPr lang="en-US" sz="3200" dirty="0">
                <a:cs typeface="Arial" panose="020B0604020202020204" pitchFamily="34" charset="0"/>
              </a:rPr>
              <a:t>S</a:t>
            </a:r>
            <a:r>
              <a:rPr lang="en-US" sz="3200" dirty="0" smtClean="0">
                <a:cs typeface="Arial" panose="020B0604020202020204" pitchFamily="34" charset="0"/>
              </a:rPr>
              <a:t>end messages to Congress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Calibri" panose="020F0502020204030204" pitchFamily="34" charset="0"/>
              <a:buChar char="–"/>
            </a:pPr>
            <a:r>
              <a:rPr lang="en-US" sz="3200" dirty="0" smtClean="0">
                <a:cs typeface="Arial" panose="020B0604020202020204" pitchFamily="34" charset="0"/>
              </a:rPr>
              <a:t>Review &amp; track legislation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Calibri" panose="020F0502020204030204" pitchFamily="34" charset="0"/>
              <a:buChar char="–"/>
            </a:pPr>
            <a:r>
              <a:rPr lang="en-US" sz="3200" dirty="0" smtClean="0">
                <a:cs typeface="Arial" panose="020B0604020202020204" pitchFamily="34" charset="0"/>
              </a:rPr>
              <a:t>Report your meetings &amp; events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Calibri" panose="020F0502020204030204" pitchFamily="34" charset="0"/>
              <a:buChar char="–"/>
            </a:pPr>
            <a:endParaRPr 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9"/>
          <a:stretch/>
        </p:blipFill>
        <p:spPr>
          <a:xfrm>
            <a:off x="6042212" y="1850907"/>
            <a:ext cx="2564312" cy="444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Grassroots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35" y="1961096"/>
            <a:ext cx="5236089" cy="4529351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NARFE’s Legislative Action Center</a:t>
            </a:r>
          </a:p>
          <a:p>
            <a:pPr lvl="1">
              <a:spcBef>
                <a:spcPts val="1200"/>
              </a:spcBef>
              <a:buFont typeface="Calibri" panose="020F0502020204030204" pitchFamily="34" charset="0"/>
              <a:buChar char="–"/>
            </a:pPr>
            <a:r>
              <a:rPr lang="en-US" sz="3500" dirty="0">
                <a:cs typeface="Arial" panose="020B0604020202020204" pitchFamily="34" charset="0"/>
              </a:rPr>
              <a:t>S</a:t>
            </a:r>
            <a:r>
              <a:rPr lang="en-US" sz="3500" dirty="0" smtClean="0">
                <a:cs typeface="Arial" panose="020B0604020202020204" pitchFamily="34" charset="0"/>
              </a:rPr>
              <a:t>end messages to Congress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panose="020B0604020202020204" pitchFamily="34" charset="0"/>
              </a:rPr>
              <a:t>Read explanation of the bill 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panose="020B0604020202020204" pitchFamily="34" charset="0"/>
              </a:rPr>
              <a:t>Customize your message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panose="020B0604020202020204" pitchFamily="34" charset="0"/>
              </a:rPr>
              <a:t>Press send!</a:t>
            </a:r>
          </a:p>
          <a:p>
            <a:pPr lvl="2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" t="7827" r="10115"/>
          <a:stretch/>
        </p:blipFill>
        <p:spPr bwMode="auto">
          <a:xfrm>
            <a:off x="5626100" y="1850907"/>
            <a:ext cx="3060700" cy="4337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28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907"/>
            <a:ext cx="8523171" cy="47858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NARFE-PAC?</a:t>
            </a:r>
          </a:p>
          <a:p>
            <a:pPr lvl="1"/>
            <a:r>
              <a:rPr lang="en-US" dirty="0" err="1"/>
              <a:t>NARFE’s</a:t>
            </a:r>
            <a:r>
              <a:rPr lang="en-US" dirty="0"/>
              <a:t> political action committee (PAC), the political arm of </a:t>
            </a:r>
            <a:r>
              <a:rPr lang="en-US" dirty="0" smtClean="0"/>
              <a:t>NARFE</a:t>
            </a:r>
          </a:p>
          <a:p>
            <a:pPr lvl="1"/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3600" dirty="0"/>
              <a:t>Why does NARFE have a PAC?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dirty="0"/>
              <a:t>Access to </a:t>
            </a:r>
            <a:r>
              <a:rPr lang="en-US" dirty="0" smtClean="0"/>
              <a:t>information</a:t>
            </a:r>
            <a:endParaRPr lang="en-US" dirty="0"/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leg of advocacy stool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dirty="0"/>
              <a:t>Keeps NARFE relevant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dirty="0"/>
              <a:t>Builds and strengthens relationships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dirty="0"/>
              <a:t>Supports those who support 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19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925" y="4877243"/>
            <a:ext cx="1507114" cy="14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1096"/>
            <a:ext cx="8495071" cy="4395254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NARFE’s</a:t>
            </a:r>
            <a:r>
              <a:rPr lang="en-US" sz="4000" dirty="0" smtClean="0"/>
              <a:t> Legislative Accomplishments</a:t>
            </a:r>
          </a:p>
          <a:p>
            <a:r>
              <a:rPr lang="en-US" sz="4000" dirty="0" smtClean="0"/>
              <a:t>The 115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Congress (2017-18)</a:t>
            </a:r>
          </a:p>
          <a:p>
            <a:r>
              <a:rPr lang="en-US" sz="4000" dirty="0" err="1" smtClean="0"/>
              <a:t>NARFE’s</a:t>
            </a:r>
            <a:r>
              <a:rPr lang="en-US" sz="4000" dirty="0" smtClean="0"/>
              <a:t> Legislative Priorities</a:t>
            </a:r>
          </a:p>
          <a:p>
            <a:r>
              <a:rPr lang="en-US" sz="4000" dirty="0" smtClean="0"/>
              <a:t>Grassroots Engagement</a:t>
            </a:r>
          </a:p>
          <a:p>
            <a:r>
              <a:rPr lang="en-US" sz="4000" dirty="0" smtClean="0"/>
              <a:t>NARFE-PAC</a:t>
            </a:r>
          </a:p>
          <a:p>
            <a:r>
              <a:rPr lang="en-US" sz="4000" dirty="0" smtClean="0"/>
              <a:t>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907"/>
            <a:ext cx="8523171" cy="47858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NARFE-PAC not?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3600" dirty="0" smtClean="0"/>
              <a:t>NOT partisan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NOT used to elect </a:t>
            </a:r>
            <a:r>
              <a:rPr lang="en-US" sz="3600" dirty="0" smtClean="0"/>
              <a:t>president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NOT a connected fund of </a:t>
            </a:r>
            <a:r>
              <a:rPr lang="en-US" sz="3600" dirty="0" smtClean="0"/>
              <a:t>NARFE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20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17" y="983670"/>
            <a:ext cx="1507114" cy="14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907"/>
            <a:ext cx="8523171" cy="4505443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/>
              <a:t>What is NARFE-PAC not?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3500" dirty="0"/>
              <a:t>General </a:t>
            </a:r>
            <a:r>
              <a:rPr lang="en-US" sz="3500" dirty="0" smtClean="0"/>
              <a:t>funds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/>
              <a:t>Membership </a:t>
            </a:r>
            <a:r>
              <a:rPr lang="en-US" sz="3500" dirty="0" smtClean="0"/>
              <a:t>dues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/>
              <a:t>Notecard </a:t>
            </a:r>
            <a:r>
              <a:rPr lang="en-US" sz="3500" dirty="0" smtClean="0"/>
              <a:t>campaigns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/>
              <a:t>Calendar campaigns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686" y="1231836"/>
            <a:ext cx="1507114" cy="14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908"/>
            <a:ext cx="8523171" cy="450544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900" dirty="0" smtClean="0"/>
              <a:t>Factors Considered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Support of NARFE issues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Federation recommendation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Influence of legislator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Competitiveness of race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Overall NARFE-PAC budget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18" y="4877244"/>
            <a:ext cx="1505445" cy="14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8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 2015-16 Election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40399"/>
              </p:ext>
            </p:extLst>
          </p:nvPr>
        </p:nvGraphicFramePr>
        <p:xfrm>
          <a:off x="457200" y="2153863"/>
          <a:ext cx="82296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4219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907"/>
            <a:ext cx="8523171" cy="47858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2017-2018 Goals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3000" dirty="0" smtClean="0"/>
              <a:t>Raise </a:t>
            </a:r>
            <a:r>
              <a:rPr lang="en-US" sz="3000" dirty="0"/>
              <a:t>$1.5 million </a:t>
            </a:r>
            <a:endParaRPr lang="en-US" sz="3000" dirty="0" smtClean="0"/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3000" dirty="0"/>
              <a:t>Disburse $1 million for political </a:t>
            </a:r>
            <a:r>
              <a:rPr lang="en-US" sz="3000" dirty="0" smtClean="0"/>
              <a:t>purposes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3000" dirty="0"/>
              <a:t>Send NARFE members to 100 local </a:t>
            </a:r>
            <a:r>
              <a:rPr lang="en-US" sz="3000" dirty="0" smtClean="0"/>
              <a:t>fundraisers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3000" dirty="0"/>
              <a:t>Increase Sustainers by 50%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42" y="1263890"/>
            <a:ext cx="1541304" cy="14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67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NARFE-PAC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25</a:t>
            </a:fld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542575" y="1880401"/>
            <a:ext cx="5462529" cy="4795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800" dirty="0"/>
              <a:t>Sustainer: monthly credit card contribution of $10+</a:t>
            </a:r>
          </a:p>
          <a:p>
            <a:pPr marL="0" indent="0">
              <a:buFont typeface="Arial"/>
              <a:buNone/>
            </a:pPr>
            <a:endParaRPr lang="en-US" sz="300" dirty="0"/>
          </a:p>
          <a:p>
            <a:pPr marL="0" indent="0">
              <a:buFont typeface="Arial"/>
              <a:buNone/>
            </a:pPr>
            <a:endParaRPr lang="en-US" sz="300" dirty="0"/>
          </a:p>
          <a:p>
            <a:pPr marL="0" indent="0">
              <a:buFont typeface="Arial"/>
              <a:buNone/>
            </a:pPr>
            <a:endParaRPr lang="en-US" sz="300" dirty="0"/>
          </a:p>
          <a:p>
            <a:pPr marL="0" indent="0">
              <a:buFont typeface="Arial"/>
              <a:buNone/>
            </a:pPr>
            <a:endParaRPr lang="en-US" sz="300" dirty="0"/>
          </a:p>
          <a:p>
            <a:pPr marL="0" indent="0">
              <a:buFont typeface="Arial"/>
              <a:buNone/>
            </a:pPr>
            <a:endParaRPr lang="en-US" sz="5600" dirty="0"/>
          </a:p>
          <a:p>
            <a:r>
              <a:rPr lang="en-US" sz="12800" dirty="0"/>
              <a:t>Gold: $250+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dirty="0"/>
          </a:p>
          <a:p>
            <a:r>
              <a:rPr lang="en-US" sz="12800" dirty="0"/>
              <a:t>Silver: $100-249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dirty="0"/>
          </a:p>
          <a:p>
            <a:r>
              <a:rPr lang="en-US" sz="12800" dirty="0"/>
              <a:t>Bronze: $50-99</a:t>
            </a:r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pPr marL="0" indent="0">
              <a:buFont typeface="Arial"/>
              <a:buNone/>
            </a:pPr>
            <a:endParaRPr lang="en-US" sz="600" dirty="0"/>
          </a:p>
          <a:p>
            <a:r>
              <a:rPr lang="en-US" sz="12800" dirty="0"/>
              <a:t>Basic: $25-49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9" r="8174" b="2293"/>
          <a:stretch/>
        </p:blipFill>
        <p:spPr>
          <a:xfrm>
            <a:off x="803496" y="2711863"/>
            <a:ext cx="2170176" cy="3639249"/>
          </a:xfrm>
          <a:prstGeom prst="snip2Diag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0"/>
          <a:stretch/>
        </p:blipFill>
        <p:spPr>
          <a:xfrm>
            <a:off x="515937" y="1880401"/>
            <a:ext cx="1239562" cy="975798"/>
          </a:xfrm>
          <a:prstGeom prst="rect">
            <a:avLst/>
          </a:prstGeom>
        </p:spPr>
      </p:pic>
      <p:pic>
        <p:nvPicPr>
          <p:cNvPr id="12" name="Picture 3" descr="L:\NARFE\NARFEPAC\2015-2016\PAC Images\sustainer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9" r="8460" b="5489"/>
          <a:stretch/>
        </p:blipFill>
        <p:spPr bwMode="auto">
          <a:xfrm>
            <a:off x="1888584" y="1952109"/>
            <a:ext cx="791738" cy="83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3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554"/>
            <a:ext cx="8229600" cy="499661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Bef>
                <a:spcPts val="1200"/>
              </a:spcBef>
              <a:buClr>
                <a:schemeClr val="tx2"/>
              </a:buClr>
              <a:buNone/>
            </a:pPr>
            <a:endParaRPr lang="en-US" sz="137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lvl="0" indent="0" algn="ctr">
              <a:spcBef>
                <a:spcPts val="1200"/>
              </a:spcBef>
              <a:buClr>
                <a:schemeClr val="tx2"/>
              </a:buClr>
              <a:buNone/>
            </a:pPr>
            <a:r>
              <a:rPr lang="en-US" sz="13700" dirty="0" smtClean="0">
                <a:cs typeface="Arial" panose="020B0604020202020204" pitchFamily="34" charset="0"/>
              </a:rPr>
              <a:t>Questions?</a:t>
            </a:r>
          </a:p>
          <a:p>
            <a:pPr marL="0" lvl="0" indent="0" algn="ctr">
              <a:spcBef>
                <a:spcPts val="1200"/>
              </a:spcBef>
              <a:buClr>
                <a:schemeClr val="tx2"/>
              </a:buClr>
              <a:buNone/>
            </a:pPr>
            <a:endParaRPr lang="en-US" sz="96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700" dirty="0" smtClean="0"/>
              <a:t> </a:t>
            </a:r>
            <a:endParaRPr lang="en-US" sz="5700" dirty="0"/>
          </a:p>
          <a:p>
            <a:pPr marL="0" indent="0" algn="ctr">
              <a:buNone/>
            </a:pPr>
            <a:r>
              <a:rPr lang="en-US" sz="5900" dirty="0"/>
              <a:t>NARFE Legislative Department</a:t>
            </a:r>
          </a:p>
          <a:p>
            <a:pPr marL="0" indent="0" algn="ctr">
              <a:buNone/>
            </a:pPr>
            <a:r>
              <a:rPr lang="en-US" sz="5900" dirty="0"/>
              <a:t>703-838-7760, ext. 201</a:t>
            </a:r>
          </a:p>
          <a:p>
            <a:pPr marL="0" indent="0" algn="ctr">
              <a:buNone/>
            </a:pPr>
            <a:r>
              <a:rPr lang="en-US" sz="5900" dirty="0">
                <a:solidFill>
                  <a:srgbClr val="002060"/>
                </a:solidFill>
                <a:hlinkClick r:id="rId3"/>
              </a:rPr>
              <a:t>leg@narfe.org</a:t>
            </a:r>
            <a:r>
              <a:rPr lang="en-US" sz="59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en-US" sz="59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Legislative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Federal </a:t>
            </a:r>
            <a:r>
              <a:rPr lang="en-US" sz="3600" dirty="0"/>
              <a:t>retirees have not paid for deficit </a:t>
            </a:r>
            <a:r>
              <a:rPr lang="en-US" sz="3600" dirty="0" smtClean="0"/>
              <a:t>reduction</a:t>
            </a:r>
          </a:p>
          <a:p>
            <a:pPr marL="62865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Prevention </a:t>
            </a:r>
            <a:r>
              <a:rPr lang="en-US" sz="3600" dirty="0"/>
              <a:t>of 52% increase in Medicare Part B premiums in </a:t>
            </a:r>
            <a:r>
              <a:rPr lang="en-US" sz="3600" dirty="0" smtClean="0"/>
              <a:t>2016</a:t>
            </a:r>
            <a:endParaRPr lang="en-US" sz="3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Two-year budget deal did not impact Feds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Legislative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Flawed </a:t>
            </a:r>
            <a:r>
              <a:rPr lang="en-US" sz="3600" dirty="0"/>
              <a:t>postal bills have not passed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Extended identity theft protection for those impacted by OPM data breaches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Provided substantive reforms to FLTCIP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115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Administration proposed reorg and downsizing of workforce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Administration proposed severe cuts to federal benefits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Stakes are higher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3600" dirty="0" smtClean="0"/>
              <a:t>Maintaining current benefits should be considered a victory!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115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Congress –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Trump FY18 Budget - $149 </a:t>
            </a:r>
            <a:r>
              <a:rPr lang="en-US" sz="3900" dirty="0" smtClean="0"/>
              <a:t>Billion</a:t>
            </a:r>
          </a:p>
          <a:p>
            <a:pPr marL="0" indent="0">
              <a:buNone/>
            </a:pPr>
            <a:endParaRPr lang="en-US" dirty="0"/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r>
              <a:rPr lang="en-US" sz="3200" dirty="0" smtClean="0">
                <a:cs typeface="Arial" charset="0"/>
              </a:rPr>
              <a:t> Eliminate </a:t>
            </a:r>
            <a:r>
              <a:rPr lang="en-US" sz="3200" dirty="0">
                <a:cs typeface="Arial" charset="0"/>
              </a:rPr>
              <a:t>COLAs for FERS retirees </a:t>
            </a:r>
            <a:endParaRPr lang="en-US" sz="3200" dirty="0" smtClean="0">
              <a:cs typeface="Arial" charset="0"/>
            </a:endParaRPr>
          </a:p>
          <a:p>
            <a:pPr marL="457200" lvl="1" indent="0">
              <a:spcBef>
                <a:spcPts val="125"/>
              </a:spcBef>
              <a:buNone/>
            </a:pPr>
            <a:endParaRPr lang="en-US" sz="3200" dirty="0" smtClean="0">
              <a:cs typeface="Arial" charset="0"/>
            </a:endParaRPr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r>
              <a:rPr lang="en-US" sz="3200" dirty="0" smtClean="0">
                <a:cs typeface="Arial" charset="0"/>
              </a:rPr>
              <a:t> Reduce </a:t>
            </a:r>
            <a:r>
              <a:rPr lang="en-US" sz="3200" dirty="0">
                <a:cs typeface="Arial" charset="0"/>
              </a:rPr>
              <a:t>COLAs by 0.5 percent for CSRS </a:t>
            </a:r>
            <a:r>
              <a:rPr lang="en-US" sz="3200" dirty="0" smtClean="0">
                <a:cs typeface="Arial" charset="0"/>
              </a:rPr>
              <a:t> retirees</a:t>
            </a:r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endParaRPr lang="en-US" sz="3200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115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Congress –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/>
              <a:t>Trump FY18 Budget - $149 </a:t>
            </a:r>
            <a:r>
              <a:rPr lang="en-US" sz="4400" dirty="0" smtClean="0"/>
              <a:t>Billion</a:t>
            </a:r>
          </a:p>
          <a:p>
            <a:pPr marL="0" indent="0">
              <a:buNone/>
            </a:pPr>
            <a:endParaRPr lang="en-US" sz="4000" dirty="0"/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r>
              <a:rPr lang="en-US" sz="4000" dirty="0" smtClean="0">
                <a:cs typeface="Arial" charset="0"/>
              </a:rPr>
              <a:t> Increase </a:t>
            </a:r>
            <a:r>
              <a:rPr lang="en-US" sz="4000" dirty="0">
                <a:cs typeface="Arial" charset="0"/>
              </a:rPr>
              <a:t>retirement contributions for FERS by </a:t>
            </a:r>
            <a:r>
              <a:rPr lang="en-US" sz="4000" dirty="0" smtClean="0">
                <a:cs typeface="Arial" charset="0"/>
              </a:rPr>
              <a:t>1% per year for 6 years </a:t>
            </a:r>
          </a:p>
          <a:p>
            <a:pPr marL="457200" lvl="1" indent="0">
              <a:spcBef>
                <a:spcPts val="125"/>
              </a:spcBef>
              <a:buNone/>
            </a:pPr>
            <a:endParaRPr lang="en-US" sz="4000" dirty="0">
              <a:cs typeface="Arial" charset="0"/>
            </a:endParaRPr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r>
              <a:rPr lang="en-US" sz="4000" dirty="0" smtClean="0">
                <a:cs typeface="Arial" charset="0"/>
              </a:rPr>
              <a:t> Eliminate the FERS annuity supplement </a:t>
            </a:r>
          </a:p>
          <a:p>
            <a:pPr marL="457200" lvl="1" indent="0">
              <a:spcBef>
                <a:spcPts val="125"/>
              </a:spcBef>
              <a:buNone/>
            </a:pPr>
            <a:endParaRPr lang="en-US" sz="4000" dirty="0" smtClean="0">
              <a:cs typeface="Arial" charset="0"/>
            </a:endParaRPr>
          </a:p>
          <a:p>
            <a:pPr lvl="1">
              <a:spcBef>
                <a:spcPts val="125"/>
              </a:spcBef>
              <a:buFont typeface="Arial" panose="020B0604020202020204" pitchFamily="34" charset="0"/>
              <a:buChar char="–"/>
            </a:pPr>
            <a:r>
              <a:rPr lang="en-US" sz="4000" dirty="0" smtClean="0">
                <a:cs typeface="Arial" charset="0"/>
              </a:rPr>
              <a:t> High-3 to high-5 for future retirees</a:t>
            </a:r>
            <a:endParaRPr lang="en-US" sz="4000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115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Congress –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096"/>
            <a:ext cx="8229600" cy="439525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Threats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200" dirty="0" smtClean="0"/>
              <a:t>Turning </a:t>
            </a:r>
            <a:r>
              <a:rPr lang="en-US" sz="3200" dirty="0"/>
              <a:t>FEHBP into a voucher </a:t>
            </a:r>
            <a:r>
              <a:rPr lang="en-US" sz="3200" dirty="0" smtClean="0"/>
              <a:t>program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 smtClean="0"/>
              <a:t>Decreasing </a:t>
            </a:r>
            <a:r>
              <a:rPr lang="en-US" sz="3200" dirty="0"/>
              <a:t>the rate of return on the </a:t>
            </a:r>
            <a:r>
              <a:rPr lang="en-US" sz="3200" dirty="0" err="1"/>
              <a:t>TSP’s</a:t>
            </a:r>
            <a:r>
              <a:rPr lang="en-US" sz="3200" dirty="0"/>
              <a:t> </a:t>
            </a:r>
            <a:r>
              <a:rPr lang="en-US" sz="3200" dirty="0" smtClean="0"/>
              <a:t>G Fund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115</a:t>
            </a:r>
            <a:r>
              <a:rPr lang="en-US" baseline="30000" dirty="0" smtClean="0"/>
              <a:t>th</a:t>
            </a:r>
            <a:r>
              <a:rPr lang="en-US" dirty="0" smtClean="0"/>
              <a:t> Congress – FY18 Budget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Short-term funding measure signed into law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3200" dirty="0" smtClean="0"/>
              <a:t>Funds government with a CR until </a:t>
            </a:r>
            <a:r>
              <a:rPr lang="en-US" sz="3200" b="1" dirty="0" smtClean="0"/>
              <a:t>December 8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$15.25 billion in Hurricane Harvey </a:t>
            </a:r>
            <a:r>
              <a:rPr lang="en-US" sz="3200" dirty="0"/>
              <a:t>aid 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Extends the debt ceiling deadline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3E6FB5B-CC64-314D-95FD-88B60606DB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2221A3B-3924-B04A-A496-7CB8DC41F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FE HQ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NARFE HQ Template 2.potx</Template>
  <TotalTime>4111</TotalTime>
  <Words>1025</Words>
  <Application>Microsoft Office PowerPoint</Application>
  <PresentationFormat>On-screen Show (4:3)</PresentationFormat>
  <Paragraphs>349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NARFE HQ Template 2</vt:lpstr>
      <vt:lpstr>Legislative Update </vt:lpstr>
      <vt:lpstr>Agenda</vt:lpstr>
      <vt:lpstr>Recent Legislative Accomplishments</vt:lpstr>
      <vt:lpstr>Recent Legislative Accomplishments</vt:lpstr>
      <vt:lpstr>The 115th Congress</vt:lpstr>
      <vt:lpstr>The 115th Congress – Threats</vt:lpstr>
      <vt:lpstr>The 115th Congress – Threats</vt:lpstr>
      <vt:lpstr>The 115th Congress – Threats</vt:lpstr>
      <vt:lpstr>115th Congress – FY18 Budget</vt:lpstr>
      <vt:lpstr>Understanding the Budget Process</vt:lpstr>
      <vt:lpstr>Understanding the Budget Process</vt:lpstr>
      <vt:lpstr>How Serious are the Threats?</vt:lpstr>
      <vt:lpstr>NARFE Legislative Priorities</vt:lpstr>
      <vt:lpstr>NARFE Legislative Priorities</vt:lpstr>
      <vt:lpstr>Grassroots Engagement</vt:lpstr>
      <vt:lpstr>Grassroots Engagement</vt:lpstr>
      <vt:lpstr>Grassroots Engagement</vt:lpstr>
      <vt:lpstr>Grassroots Engagement</vt:lpstr>
      <vt:lpstr>NARFE-PAC</vt:lpstr>
      <vt:lpstr>NARFE-PAC</vt:lpstr>
      <vt:lpstr>NARFE-PAC</vt:lpstr>
      <vt:lpstr>NARFE-PAC</vt:lpstr>
      <vt:lpstr>NARFE-PAC 2015-16 Election Cycle</vt:lpstr>
      <vt:lpstr>NARFE-PAC</vt:lpstr>
      <vt:lpstr>NARFE-PAC</vt:lpstr>
      <vt:lpstr>PowerPoint Presentation</vt:lpstr>
    </vt:vector>
  </TitlesOfParts>
  <Company>narfe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narfe4</dc:creator>
  <cp:lastModifiedBy>William Shackelford</cp:lastModifiedBy>
  <cp:revision>212</cp:revision>
  <cp:lastPrinted>2017-10-14T17:21:14Z</cp:lastPrinted>
  <dcterms:created xsi:type="dcterms:W3CDTF">2017-06-12T19:00:51Z</dcterms:created>
  <dcterms:modified xsi:type="dcterms:W3CDTF">2017-10-20T01:58:42Z</dcterms:modified>
</cp:coreProperties>
</file>