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6" r:id="rId3"/>
    <p:sldId id="257" r:id="rId4"/>
    <p:sldId id="289" r:id="rId5"/>
    <p:sldId id="290" r:id="rId6"/>
    <p:sldId id="291" r:id="rId7"/>
    <p:sldId id="292" r:id="rId8"/>
    <p:sldId id="293" r:id="rId9"/>
    <p:sldId id="308" r:id="rId10"/>
    <p:sldId id="262" r:id="rId11"/>
    <p:sldId id="294" r:id="rId12"/>
    <p:sldId id="295" r:id="rId13"/>
    <p:sldId id="309" r:id="rId14"/>
    <p:sldId id="284" r:id="rId15"/>
    <p:sldId id="311" r:id="rId16"/>
    <p:sldId id="310" r:id="rId17"/>
    <p:sldId id="296" r:id="rId18"/>
    <p:sldId id="268" r:id="rId19"/>
    <p:sldId id="297" r:id="rId20"/>
    <p:sldId id="271" r:id="rId21"/>
    <p:sldId id="298" r:id="rId22"/>
    <p:sldId id="299" r:id="rId23"/>
    <p:sldId id="300" r:id="rId24"/>
    <p:sldId id="302" r:id="rId25"/>
    <p:sldId id="303" r:id="rId26"/>
    <p:sldId id="285" r:id="rId27"/>
  </p:sldIdLst>
  <p:sldSz cx="9144000" cy="5143500" type="screen16x9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567"/>
  </p:normalViewPr>
  <p:slideViewPr>
    <p:cSldViewPr snapToGrid="0" snapToObjects="1">
      <p:cViewPr varScale="1">
        <p:scale>
          <a:sx n="97" d="100"/>
          <a:sy n="97" d="100"/>
        </p:scale>
        <p:origin x="786" y="8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EB247-BB7D-BE4A-A7C0-D5BBFDB66C67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B98CCF-BD8E-AE42-84F9-423718A38CDC}">
      <dgm:prSet phldrT="[Text]"/>
      <dgm:spPr/>
      <dgm:t>
        <a:bodyPr/>
        <a:lstStyle/>
        <a:p>
          <a:r>
            <a:rPr lang="en-US" dirty="0" smtClean="0"/>
            <a:t>FEDERATIONS</a:t>
          </a:r>
          <a:endParaRPr lang="en-US" dirty="0"/>
        </a:p>
      </dgm:t>
    </dgm:pt>
    <dgm:pt modelId="{8A07D493-F28B-404E-A007-4B0ECE78011F}" type="parTrans" cxnId="{2BB8E782-1641-634E-A331-54B33AC1675A}">
      <dgm:prSet/>
      <dgm:spPr/>
      <dgm:t>
        <a:bodyPr/>
        <a:lstStyle/>
        <a:p>
          <a:endParaRPr lang="en-US"/>
        </a:p>
      </dgm:t>
    </dgm:pt>
    <dgm:pt modelId="{781CD483-1E00-B348-9E26-D33A273530E7}" type="sibTrans" cxnId="{2BB8E782-1641-634E-A331-54B33AC1675A}">
      <dgm:prSet/>
      <dgm:spPr/>
      <dgm:t>
        <a:bodyPr/>
        <a:lstStyle/>
        <a:p>
          <a:endParaRPr lang="en-US"/>
        </a:p>
      </dgm:t>
    </dgm:pt>
    <dgm:pt modelId="{BB92BFDA-9DE6-584B-8BAA-233E4165A37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Organize and direct grassroots advocacy efforts</a:t>
          </a:r>
          <a:endParaRPr lang="en-US" dirty="0"/>
        </a:p>
      </dgm:t>
    </dgm:pt>
    <dgm:pt modelId="{0A57A8B7-6FCF-0D4A-822A-D24BF4D0A4E6}" type="parTrans" cxnId="{223A7AF5-8049-5D47-AE4D-EE186730E907}">
      <dgm:prSet/>
      <dgm:spPr/>
      <dgm:t>
        <a:bodyPr/>
        <a:lstStyle/>
        <a:p>
          <a:endParaRPr lang="en-US"/>
        </a:p>
      </dgm:t>
    </dgm:pt>
    <dgm:pt modelId="{3F87DD79-CC53-CE4D-869A-226798421A74}" type="sibTrans" cxnId="{223A7AF5-8049-5D47-AE4D-EE186730E907}">
      <dgm:prSet/>
      <dgm:spPr/>
      <dgm:t>
        <a:bodyPr/>
        <a:lstStyle/>
        <a:p>
          <a:endParaRPr lang="en-US"/>
        </a:p>
      </dgm:t>
    </dgm:pt>
    <dgm:pt modelId="{3A9C59CE-2426-9642-B888-2000406D16F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Guide field [state and local] face to face member recruitment</a:t>
          </a:r>
          <a:endParaRPr lang="en-US" dirty="0"/>
        </a:p>
      </dgm:t>
    </dgm:pt>
    <dgm:pt modelId="{C5FBCD7A-C8DC-A74E-B5D2-13AD9F8220AE}" type="parTrans" cxnId="{9F57D17B-5B20-F043-BD95-44B2D8111B24}">
      <dgm:prSet/>
      <dgm:spPr/>
      <dgm:t>
        <a:bodyPr/>
        <a:lstStyle/>
        <a:p>
          <a:endParaRPr lang="en-US"/>
        </a:p>
      </dgm:t>
    </dgm:pt>
    <dgm:pt modelId="{DAD719E2-0A19-944A-BFA7-BC990A5C7283}" type="sibTrans" cxnId="{9F57D17B-5B20-F043-BD95-44B2D8111B24}">
      <dgm:prSet/>
      <dgm:spPr/>
      <dgm:t>
        <a:bodyPr/>
        <a:lstStyle/>
        <a:p>
          <a:endParaRPr lang="en-US"/>
        </a:p>
      </dgm:t>
    </dgm:pt>
    <dgm:pt modelId="{0E090D96-7E7B-7C42-B7E4-43F296F9160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Be the local champion, supporter and face of NARFE</a:t>
          </a:r>
          <a:endParaRPr lang="en-US" dirty="0"/>
        </a:p>
      </dgm:t>
    </dgm:pt>
    <dgm:pt modelId="{6F094116-A0BE-5A44-8D7A-371E2AA1A669}" type="parTrans" cxnId="{76F21DDA-36AB-934C-B29F-197F5A74DAAA}">
      <dgm:prSet/>
      <dgm:spPr/>
      <dgm:t>
        <a:bodyPr/>
        <a:lstStyle/>
        <a:p>
          <a:endParaRPr lang="en-US"/>
        </a:p>
      </dgm:t>
    </dgm:pt>
    <dgm:pt modelId="{8F9B7E02-C2B6-CE49-A3D1-69F1F9E257CA}" type="sibTrans" cxnId="{76F21DDA-36AB-934C-B29F-197F5A74DAAA}">
      <dgm:prSet/>
      <dgm:spPr/>
      <dgm:t>
        <a:bodyPr/>
        <a:lstStyle/>
        <a:p>
          <a:endParaRPr lang="en-US"/>
        </a:p>
      </dgm:t>
    </dgm:pt>
    <dgm:pt modelId="{7453D907-79F8-2F45-994F-802A47C903B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Communicate to the field and from the field to RVPs and Board</a:t>
          </a:r>
          <a:endParaRPr lang="en-US" dirty="0"/>
        </a:p>
      </dgm:t>
    </dgm:pt>
    <dgm:pt modelId="{3CA78490-C67A-894A-8FC2-19D7739C627D}" type="parTrans" cxnId="{15BDC7C8-722C-464B-8400-862ABDDDE6D1}">
      <dgm:prSet/>
      <dgm:spPr/>
      <dgm:t>
        <a:bodyPr/>
        <a:lstStyle/>
        <a:p>
          <a:endParaRPr lang="en-US"/>
        </a:p>
      </dgm:t>
    </dgm:pt>
    <dgm:pt modelId="{6CB0ACE3-6D5C-D145-BE4D-C4F7F2060F9A}" type="sibTrans" cxnId="{15BDC7C8-722C-464B-8400-862ABDDDE6D1}">
      <dgm:prSet/>
      <dgm:spPr/>
      <dgm:t>
        <a:bodyPr/>
        <a:lstStyle/>
        <a:p>
          <a:endParaRPr lang="en-US"/>
        </a:p>
      </dgm:t>
    </dgm:pt>
    <dgm:pt modelId="{D3F4D881-EA40-0A4E-A771-F8F1E46A8A39}" type="pres">
      <dgm:prSet presAssocID="{288EB247-BB7D-BE4A-A7C0-D5BBFDB66C6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5E1530-C37D-5B4C-AE1E-7A74F425F6CF}" type="pres">
      <dgm:prSet presAssocID="{288EB247-BB7D-BE4A-A7C0-D5BBFDB66C67}" presName="matrix" presStyleCnt="0"/>
      <dgm:spPr/>
    </dgm:pt>
    <dgm:pt modelId="{70F16D2F-A20A-7849-A191-E62D6F9394AA}" type="pres">
      <dgm:prSet presAssocID="{288EB247-BB7D-BE4A-A7C0-D5BBFDB66C67}" presName="tile1" presStyleLbl="node1" presStyleIdx="0" presStyleCnt="4"/>
      <dgm:spPr/>
      <dgm:t>
        <a:bodyPr/>
        <a:lstStyle/>
        <a:p>
          <a:endParaRPr lang="en-US"/>
        </a:p>
      </dgm:t>
    </dgm:pt>
    <dgm:pt modelId="{B59621EF-906F-B14D-8036-38B823009069}" type="pres">
      <dgm:prSet presAssocID="{288EB247-BB7D-BE4A-A7C0-D5BBFDB66C6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751DC-6795-F94F-ADFB-31C1ECB6BF1A}" type="pres">
      <dgm:prSet presAssocID="{288EB247-BB7D-BE4A-A7C0-D5BBFDB66C67}" presName="tile2" presStyleLbl="node1" presStyleIdx="1" presStyleCnt="4"/>
      <dgm:spPr/>
      <dgm:t>
        <a:bodyPr/>
        <a:lstStyle/>
        <a:p>
          <a:endParaRPr lang="en-US"/>
        </a:p>
      </dgm:t>
    </dgm:pt>
    <dgm:pt modelId="{725CB5C6-3B99-2344-85B4-EDE85ADC9501}" type="pres">
      <dgm:prSet presAssocID="{288EB247-BB7D-BE4A-A7C0-D5BBFDB66C6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EBDCA-40D5-6744-9D2C-6A856E0CB563}" type="pres">
      <dgm:prSet presAssocID="{288EB247-BB7D-BE4A-A7C0-D5BBFDB66C67}" presName="tile3" presStyleLbl="node1" presStyleIdx="2" presStyleCnt="4"/>
      <dgm:spPr/>
      <dgm:t>
        <a:bodyPr/>
        <a:lstStyle/>
        <a:p>
          <a:endParaRPr lang="en-US"/>
        </a:p>
      </dgm:t>
    </dgm:pt>
    <dgm:pt modelId="{22782706-A37E-474A-8013-EDBE52EFB8B0}" type="pres">
      <dgm:prSet presAssocID="{288EB247-BB7D-BE4A-A7C0-D5BBFDB66C6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242C1-3DA2-E041-B9C6-B31C0587B44A}" type="pres">
      <dgm:prSet presAssocID="{288EB247-BB7D-BE4A-A7C0-D5BBFDB66C67}" presName="tile4" presStyleLbl="node1" presStyleIdx="3" presStyleCnt="4"/>
      <dgm:spPr/>
      <dgm:t>
        <a:bodyPr/>
        <a:lstStyle/>
        <a:p>
          <a:endParaRPr lang="en-US"/>
        </a:p>
      </dgm:t>
    </dgm:pt>
    <dgm:pt modelId="{F9F25FAA-801E-D643-B789-88FDD712DDA2}" type="pres">
      <dgm:prSet presAssocID="{288EB247-BB7D-BE4A-A7C0-D5BBFDB66C6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D0013-92F2-3349-A97C-2B630DA48C5D}" type="pres">
      <dgm:prSet presAssocID="{288EB247-BB7D-BE4A-A7C0-D5BBFDB66C6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533B73B-153C-6345-8A5A-86FBF7C79621}" type="presOf" srcId="{BB92BFDA-9DE6-584B-8BAA-233E4165A374}" destId="{B59621EF-906F-B14D-8036-38B823009069}" srcOrd="1" destOrd="0" presId="urn:microsoft.com/office/officeart/2005/8/layout/matrix1"/>
    <dgm:cxn modelId="{BFEF183A-E11E-5A42-9D5B-F74D6A243EC5}" type="presOf" srcId="{3A9C59CE-2426-9642-B888-2000406D16F1}" destId="{725CB5C6-3B99-2344-85B4-EDE85ADC9501}" srcOrd="1" destOrd="0" presId="urn:microsoft.com/office/officeart/2005/8/layout/matrix1"/>
    <dgm:cxn modelId="{EA1C9969-CB5B-CD46-97FD-4CC1C118CE30}" type="presOf" srcId="{EDB98CCF-BD8E-AE42-84F9-423718A38CDC}" destId="{CA8D0013-92F2-3349-A97C-2B630DA48C5D}" srcOrd="0" destOrd="0" presId="urn:microsoft.com/office/officeart/2005/8/layout/matrix1"/>
    <dgm:cxn modelId="{FAACC1CD-7D6A-D34A-8866-34FB63392B78}" type="presOf" srcId="{288EB247-BB7D-BE4A-A7C0-D5BBFDB66C67}" destId="{D3F4D881-EA40-0A4E-A771-F8F1E46A8A39}" srcOrd="0" destOrd="0" presId="urn:microsoft.com/office/officeart/2005/8/layout/matrix1"/>
    <dgm:cxn modelId="{E566B430-4612-C94E-BFF4-4623D0F00DEB}" type="presOf" srcId="{0E090D96-7E7B-7C42-B7E4-43F296F91601}" destId="{D4CEBDCA-40D5-6744-9D2C-6A856E0CB563}" srcOrd="0" destOrd="0" presId="urn:microsoft.com/office/officeart/2005/8/layout/matrix1"/>
    <dgm:cxn modelId="{D3EE6961-28EE-F54F-B286-B66D4FAAEB54}" type="presOf" srcId="{7453D907-79F8-2F45-994F-802A47C903BE}" destId="{F9F25FAA-801E-D643-B789-88FDD712DDA2}" srcOrd="1" destOrd="0" presId="urn:microsoft.com/office/officeart/2005/8/layout/matrix1"/>
    <dgm:cxn modelId="{91B960F2-5E04-694A-A62F-8B68DB3519E9}" type="presOf" srcId="{3A9C59CE-2426-9642-B888-2000406D16F1}" destId="{A58751DC-6795-F94F-ADFB-31C1ECB6BF1A}" srcOrd="0" destOrd="0" presId="urn:microsoft.com/office/officeart/2005/8/layout/matrix1"/>
    <dgm:cxn modelId="{D5125159-EB85-2647-B464-F675A264FAA7}" type="presOf" srcId="{7453D907-79F8-2F45-994F-802A47C903BE}" destId="{DAD242C1-3DA2-E041-B9C6-B31C0587B44A}" srcOrd="0" destOrd="0" presId="urn:microsoft.com/office/officeart/2005/8/layout/matrix1"/>
    <dgm:cxn modelId="{B645AC60-7164-3D49-A336-DB49A38F44B4}" type="presOf" srcId="{BB92BFDA-9DE6-584B-8BAA-233E4165A374}" destId="{70F16D2F-A20A-7849-A191-E62D6F9394AA}" srcOrd="0" destOrd="0" presId="urn:microsoft.com/office/officeart/2005/8/layout/matrix1"/>
    <dgm:cxn modelId="{9F57D17B-5B20-F043-BD95-44B2D8111B24}" srcId="{EDB98CCF-BD8E-AE42-84F9-423718A38CDC}" destId="{3A9C59CE-2426-9642-B888-2000406D16F1}" srcOrd="1" destOrd="0" parTransId="{C5FBCD7A-C8DC-A74E-B5D2-13AD9F8220AE}" sibTransId="{DAD719E2-0A19-944A-BFA7-BC990A5C7283}"/>
    <dgm:cxn modelId="{223A7AF5-8049-5D47-AE4D-EE186730E907}" srcId="{EDB98CCF-BD8E-AE42-84F9-423718A38CDC}" destId="{BB92BFDA-9DE6-584B-8BAA-233E4165A374}" srcOrd="0" destOrd="0" parTransId="{0A57A8B7-6FCF-0D4A-822A-D24BF4D0A4E6}" sibTransId="{3F87DD79-CC53-CE4D-869A-226798421A74}"/>
    <dgm:cxn modelId="{A678CCED-F819-5440-93EF-DC92660674E4}" type="presOf" srcId="{0E090D96-7E7B-7C42-B7E4-43F296F91601}" destId="{22782706-A37E-474A-8013-EDBE52EFB8B0}" srcOrd="1" destOrd="0" presId="urn:microsoft.com/office/officeart/2005/8/layout/matrix1"/>
    <dgm:cxn modelId="{15BDC7C8-722C-464B-8400-862ABDDDE6D1}" srcId="{EDB98CCF-BD8E-AE42-84F9-423718A38CDC}" destId="{7453D907-79F8-2F45-994F-802A47C903BE}" srcOrd="3" destOrd="0" parTransId="{3CA78490-C67A-894A-8FC2-19D7739C627D}" sibTransId="{6CB0ACE3-6D5C-D145-BE4D-C4F7F2060F9A}"/>
    <dgm:cxn modelId="{2BB8E782-1641-634E-A331-54B33AC1675A}" srcId="{288EB247-BB7D-BE4A-A7C0-D5BBFDB66C67}" destId="{EDB98CCF-BD8E-AE42-84F9-423718A38CDC}" srcOrd="0" destOrd="0" parTransId="{8A07D493-F28B-404E-A007-4B0ECE78011F}" sibTransId="{781CD483-1E00-B348-9E26-D33A273530E7}"/>
    <dgm:cxn modelId="{76F21DDA-36AB-934C-B29F-197F5A74DAAA}" srcId="{EDB98CCF-BD8E-AE42-84F9-423718A38CDC}" destId="{0E090D96-7E7B-7C42-B7E4-43F296F91601}" srcOrd="2" destOrd="0" parTransId="{6F094116-A0BE-5A44-8D7A-371E2AA1A669}" sibTransId="{8F9B7E02-C2B6-CE49-A3D1-69F1F9E257CA}"/>
    <dgm:cxn modelId="{2E1CFB28-9ED1-7141-8249-1203AEA914AF}" type="presParOf" srcId="{D3F4D881-EA40-0A4E-A771-F8F1E46A8A39}" destId="{AA5E1530-C37D-5B4C-AE1E-7A74F425F6CF}" srcOrd="0" destOrd="0" presId="urn:microsoft.com/office/officeart/2005/8/layout/matrix1"/>
    <dgm:cxn modelId="{CE4914D4-70BC-9F4A-8782-300A4B6E5DCC}" type="presParOf" srcId="{AA5E1530-C37D-5B4C-AE1E-7A74F425F6CF}" destId="{70F16D2F-A20A-7849-A191-E62D6F9394AA}" srcOrd="0" destOrd="0" presId="urn:microsoft.com/office/officeart/2005/8/layout/matrix1"/>
    <dgm:cxn modelId="{7CDB88E5-476E-8C4B-A84C-ACE962258E7A}" type="presParOf" srcId="{AA5E1530-C37D-5B4C-AE1E-7A74F425F6CF}" destId="{B59621EF-906F-B14D-8036-38B823009069}" srcOrd="1" destOrd="0" presId="urn:microsoft.com/office/officeart/2005/8/layout/matrix1"/>
    <dgm:cxn modelId="{82E049DA-F5AB-9E41-AE2E-C90D5F43024D}" type="presParOf" srcId="{AA5E1530-C37D-5B4C-AE1E-7A74F425F6CF}" destId="{A58751DC-6795-F94F-ADFB-31C1ECB6BF1A}" srcOrd="2" destOrd="0" presId="urn:microsoft.com/office/officeart/2005/8/layout/matrix1"/>
    <dgm:cxn modelId="{52FAFDB8-1D04-9845-B1E8-AF8C1006FE3D}" type="presParOf" srcId="{AA5E1530-C37D-5B4C-AE1E-7A74F425F6CF}" destId="{725CB5C6-3B99-2344-85B4-EDE85ADC9501}" srcOrd="3" destOrd="0" presId="urn:microsoft.com/office/officeart/2005/8/layout/matrix1"/>
    <dgm:cxn modelId="{651DC06B-DAAD-6143-8D8E-440AA5BD3A11}" type="presParOf" srcId="{AA5E1530-C37D-5B4C-AE1E-7A74F425F6CF}" destId="{D4CEBDCA-40D5-6744-9D2C-6A856E0CB563}" srcOrd="4" destOrd="0" presId="urn:microsoft.com/office/officeart/2005/8/layout/matrix1"/>
    <dgm:cxn modelId="{05D5FA59-C702-8C49-BEBF-0668CB5C7BE6}" type="presParOf" srcId="{AA5E1530-C37D-5B4C-AE1E-7A74F425F6CF}" destId="{22782706-A37E-474A-8013-EDBE52EFB8B0}" srcOrd="5" destOrd="0" presId="urn:microsoft.com/office/officeart/2005/8/layout/matrix1"/>
    <dgm:cxn modelId="{CB977639-6225-C445-8026-625E83AD5723}" type="presParOf" srcId="{AA5E1530-C37D-5B4C-AE1E-7A74F425F6CF}" destId="{DAD242C1-3DA2-E041-B9C6-B31C0587B44A}" srcOrd="6" destOrd="0" presId="urn:microsoft.com/office/officeart/2005/8/layout/matrix1"/>
    <dgm:cxn modelId="{BB7CC6BC-2CA0-0447-A114-0A90C4AE4A53}" type="presParOf" srcId="{AA5E1530-C37D-5B4C-AE1E-7A74F425F6CF}" destId="{F9F25FAA-801E-D643-B789-88FDD712DDA2}" srcOrd="7" destOrd="0" presId="urn:microsoft.com/office/officeart/2005/8/layout/matrix1"/>
    <dgm:cxn modelId="{3AA72A49-AB6F-D244-A44D-17899854C83C}" type="presParOf" srcId="{D3F4D881-EA40-0A4E-A771-F8F1E46A8A39}" destId="{CA8D0013-92F2-3349-A97C-2B630DA48C5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A4806D-2137-E344-AC63-181F82006AF5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FAA283-88CB-DF4C-A78B-C161C2FE6B7A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MARKETING</a:t>
          </a:r>
          <a:r>
            <a:rPr lang="en-US" sz="1600" dirty="0" smtClean="0">
              <a:solidFill>
                <a:schemeClr val="tx1"/>
              </a:solidFill>
            </a:rPr>
            <a:t>: </a:t>
          </a:r>
        </a:p>
        <a:p>
          <a:r>
            <a:rPr lang="en-US" sz="1600" dirty="0" smtClean="0">
              <a:solidFill>
                <a:schemeClr val="tx1"/>
              </a:solidFill>
            </a:rPr>
            <a:t>Branding, direct response member recruitment and retention</a:t>
          </a:r>
          <a:r>
            <a:rPr lang="en-US" sz="1600" baseline="0" dirty="0" smtClean="0">
              <a:solidFill>
                <a:schemeClr val="tx1"/>
              </a:solidFill>
            </a:rPr>
            <a:t> and </a:t>
          </a:r>
          <a:r>
            <a:rPr lang="en-US" sz="1600" dirty="0" smtClean="0">
              <a:solidFill>
                <a:schemeClr val="tx1"/>
              </a:solidFill>
            </a:rPr>
            <a:t>non-dues revenue</a:t>
          </a:r>
          <a:endParaRPr lang="en-US" sz="1600" dirty="0"/>
        </a:p>
      </dgm:t>
    </dgm:pt>
    <dgm:pt modelId="{F1DC7B9A-90F5-BF42-845B-A18B5C5690EC}" type="parTrans" cxnId="{DC2F0129-85FF-D047-B685-DE225130C5A2}">
      <dgm:prSet/>
      <dgm:spPr/>
      <dgm:t>
        <a:bodyPr/>
        <a:lstStyle/>
        <a:p>
          <a:endParaRPr lang="en-US"/>
        </a:p>
      </dgm:t>
    </dgm:pt>
    <dgm:pt modelId="{BC2E8FF8-5A35-EA4B-AE9B-93394D8CD164}" type="sibTrans" cxnId="{DC2F0129-85FF-D047-B685-DE225130C5A2}">
      <dgm:prSet/>
      <dgm:spPr/>
      <dgm:t>
        <a:bodyPr/>
        <a:lstStyle/>
        <a:p>
          <a:endParaRPr lang="en-US"/>
        </a:p>
      </dgm:t>
    </dgm:pt>
    <dgm:pt modelId="{C9C2443A-AF61-084C-B488-EFBDAC78FE75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ADVOCACY</a:t>
          </a:r>
          <a:r>
            <a:rPr lang="en-US" dirty="0" smtClean="0">
              <a:solidFill>
                <a:schemeClr val="tx1"/>
              </a:solidFill>
            </a:rPr>
            <a:t>: </a:t>
          </a:r>
        </a:p>
        <a:p>
          <a:r>
            <a:rPr lang="en-US" dirty="0" smtClean="0">
              <a:solidFill>
                <a:schemeClr val="tx1"/>
              </a:solidFill>
            </a:rPr>
            <a:t>National legislative affairs-Federal lobbyists, PAC and grassroots</a:t>
          </a:r>
        </a:p>
        <a:p>
          <a:endParaRPr lang="en-US" dirty="0"/>
        </a:p>
      </dgm:t>
    </dgm:pt>
    <dgm:pt modelId="{AA8D1B9C-0EE7-8641-A59D-8C75E610A480}" type="parTrans" cxnId="{9C21C1D2-2497-9448-A4E6-1AA563966C14}">
      <dgm:prSet/>
      <dgm:spPr/>
      <dgm:t>
        <a:bodyPr/>
        <a:lstStyle/>
        <a:p>
          <a:endParaRPr lang="en-US"/>
        </a:p>
      </dgm:t>
    </dgm:pt>
    <dgm:pt modelId="{46C5FEE8-16AF-9B43-9CE2-86020E6A6984}" type="sibTrans" cxnId="{9C21C1D2-2497-9448-A4E6-1AA563966C14}">
      <dgm:prSet/>
      <dgm:spPr/>
      <dgm:t>
        <a:bodyPr/>
        <a:lstStyle/>
        <a:p>
          <a:endParaRPr lang="en-US"/>
        </a:p>
      </dgm:t>
    </dgm:pt>
    <dgm:pt modelId="{87E1943B-0CBD-F64D-8B8B-8C590F9F387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FEDERAL BENEFITS KNOWLEDGE: </a:t>
          </a:r>
        </a:p>
        <a:p>
          <a:r>
            <a:rPr lang="en-US" dirty="0" smtClean="0">
              <a:solidFill>
                <a:schemeClr val="tx1"/>
              </a:solidFill>
            </a:rPr>
            <a:t>Expert, timely, accurate benefits information and guidance delivered in multiple ways</a:t>
          </a:r>
          <a:endParaRPr lang="en-US" dirty="0"/>
        </a:p>
      </dgm:t>
    </dgm:pt>
    <dgm:pt modelId="{C7540692-6358-A94D-AF50-BF0355FE98BB}" type="parTrans" cxnId="{3E38A1C4-6844-D843-ADFA-A8D024053D76}">
      <dgm:prSet/>
      <dgm:spPr/>
      <dgm:t>
        <a:bodyPr/>
        <a:lstStyle/>
        <a:p>
          <a:endParaRPr lang="en-US"/>
        </a:p>
      </dgm:t>
    </dgm:pt>
    <dgm:pt modelId="{151DC844-625F-DE4D-B03D-A77956E3DEAF}" type="sibTrans" cxnId="{3E38A1C4-6844-D843-ADFA-A8D024053D76}">
      <dgm:prSet/>
      <dgm:spPr/>
      <dgm:t>
        <a:bodyPr/>
        <a:lstStyle/>
        <a:p>
          <a:endParaRPr lang="en-US"/>
        </a:p>
      </dgm:t>
    </dgm:pt>
    <dgm:pt modelId="{321409DB-6A20-B744-9B59-716F37892C2F}">
      <dgm:prSet phldrT="[Text]"/>
      <dgm:spPr/>
      <dgm:t>
        <a:bodyPr/>
        <a:lstStyle/>
        <a:p>
          <a:endParaRPr lang="en-US" dirty="0"/>
        </a:p>
      </dgm:t>
    </dgm:pt>
    <dgm:pt modelId="{4026BECB-04AF-6648-8107-E5327A2EAB83}" type="parTrans" cxnId="{9572B9E6-552A-0147-9B23-E37E5A02094A}">
      <dgm:prSet/>
      <dgm:spPr/>
      <dgm:t>
        <a:bodyPr/>
        <a:lstStyle/>
        <a:p>
          <a:endParaRPr lang="en-US"/>
        </a:p>
      </dgm:t>
    </dgm:pt>
    <dgm:pt modelId="{A2C171DF-F75C-2247-9D07-ACAB6C52D5CE}" type="sibTrans" cxnId="{9572B9E6-552A-0147-9B23-E37E5A02094A}">
      <dgm:prSet/>
      <dgm:spPr/>
      <dgm:t>
        <a:bodyPr/>
        <a:lstStyle/>
        <a:p>
          <a:endParaRPr lang="en-US"/>
        </a:p>
      </dgm:t>
    </dgm:pt>
    <dgm:pt modelId="{1A87D1D0-170B-894C-AE73-CA4C8324F372}" type="pres">
      <dgm:prSet presAssocID="{E3A4806D-2137-E344-AC63-181F82006AF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EACF8F-B3BC-3347-AA90-6F62044AC524}" type="pres">
      <dgm:prSet presAssocID="{17FAA283-88CB-DF4C-A78B-C161C2FE6B7A}" presName="centerShape" presStyleLbl="node0" presStyleIdx="0" presStyleCnt="1" custScaleX="108108" custScaleY="134925" custLinFactNeighborX="709" custLinFactNeighborY="-4252"/>
      <dgm:spPr/>
      <dgm:t>
        <a:bodyPr/>
        <a:lstStyle/>
        <a:p>
          <a:endParaRPr lang="en-US"/>
        </a:p>
      </dgm:t>
    </dgm:pt>
    <dgm:pt modelId="{F8E275BB-4D53-CB43-85AE-0B833C0B9B37}" type="pres">
      <dgm:prSet presAssocID="{AA8D1B9C-0EE7-8641-A59D-8C75E610A480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2609FBE7-25BC-5548-BAF0-37245D155F38}" type="pres">
      <dgm:prSet presAssocID="{C9C2443A-AF61-084C-B488-EFBDAC78FE7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170DD-3059-884D-A20F-F087185CE95D}" type="pres">
      <dgm:prSet presAssocID="{C7540692-6358-A94D-AF50-BF0355FE98BB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7A3A14AF-67B4-3E49-9936-E5231EDB550B}" type="pres">
      <dgm:prSet presAssocID="{87E1943B-0CBD-F64D-8B8B-8C590F9F387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21C1D2-2497-9448-A4E6-1AA563966C14}" srcId="{17FAA283-88CB-DF4C-A78B-C161C2FE6B7A}" destId="{C9C2443A-AF61-084C-B488-EFBDAC78FE75}" srcOrd="0" destOrd="0" parTransId="{AA8D1B9C-0EE7-8641-A59D-8C75E610A480}" sibTransId="{46C5FEE8-16AF-9B43-9CE2-86020E6A6984}"/>
    <dgm:cxn modelId="{3E38A1C4-6844-D843-ADFA-A8D024053D76}" srcId="{17FAA283-88CB-DF4C-A78B-C161C2FE6B7A}" destId="{87E1943B-0CBD-F64D-8B8B-8C590F9F3870}" srcOrd="1" destOrd="0" parTransId="{C7540692-6358-A94D-AF50-BF0355FE98BB}" sibTransId="{151DC844-625F-DE4D-B03D-A77956E3DEAF}"/>
    <dgm:cxn modelId="{9572B9E6-552A-0147-9B23-E37E5A02094A}" srcId="{E3A4806D-2137-E344-AC63-181F82006AF5}" destId="{321409DB-6A20-B744-9B59-716F37892C2F}" srcOrd="1" destOrd="0" parTransId="{4026BECB-04AF-6648-8107-E5327A2EAB83}" sibTransId="{A2C171DF-F75C-2247-9D07-ACAB6C52D5CE}"/>
    <dgm:cxn modelId="{652E9291-4362-CA4D-B0B0-88EECCD4944B}" type="presOf" srcId="{87E1943B-0CBD-F64D-8B8B-8C590F9F3870}" destId="{7A3A14AF-67B4-3E49-9936-E5231EDB550B}" srcOrd="0" destOrd="0" presId="urn:microsoft.com/office/officeart/2005/8/layout/radial4"/>
    <dgm:cxn modelId="{982AE382-8A76-B449-84BB-7B21FED243C6}" type="presOf" srcId="{C7540692-6358-A94D-AF50-BF0355FE98BB}" destId="{981170DD-3059-884D-A20F-F087185CE95D}" srcOrd="0" destOrd="0" presId="urn:microsoft.com/office/officeart/2005/8/layout/radial4"/>
    <dgm:cxn modelId="{DC2F0129-85FF-D047-B685-DE225130C5A2}" srcId="{E3A4806D-2137-E344-AC63-181F82006AF5}" destId="{17FAA283-88CB-DF4C-A78B-C161C2FE6B7A}" srcOrd="0" destOrd="0" parTransId="{F1DC7B9A-90F5-BF42-845B-A18B5C5690EC}" sibTransId="{BC2E8FF8-5A35-EA4B-AE9B-93394D8CD164}"/>
    <dgm:cxn modelId="{69F2783E-80BA-4046-A41C-B42A98C86128}" type="presOf" srcId="{AA8D1B9C-0EE7-8641-A59D-8C75E610A480}" destId="{F8E275BB-4D53-CB43-85AE-0B833C0B9B37}" srcOrd="0" destOrd="0" presId="urn:microsoft.com/office/officeart/2005/8/layout/radial4"/>
    <dgm:cxn modelId="{94B0DD53-2D7E-494D-8090-00E583619CB3}" type="presOf" srcId="{17FAA283-88CB-DF4C-A78B-C161C2FE6B7A}" destId="{B1EACF8F-B3BC-3347-AA90-6F62044AC524}" srcOrd="0" destOrd="0" presId="urn:microsoft.com/office/officeart/2005/8/layout/radial4"/>
    <dgm:cxn modelId="{8FF6FDA3-35F2-DE45-B64A-306943BE55BE}" type="presOf" srcId="{C9C2443A-AF61-084C-B488-EFBDAC78FE75}" destId="{2609FBE7-25BC-5548-BAF0-37245D155F38}" srcOrd="0" destOrd="0" presId="urn:microsoft.com/office/officeart/2005/8/layout/radial4"/>
    <dgm:cxn modelId="{155F3CFC-1C36-084A-9352-535CECF32802}" type="presOf" srcId="{E3A4806D-2137-E344-AC63-181F82006AF5}" destId="{1A87D1D0-170B-894C-AE73-CA4C8324F372}" srcOrd="0" destOrd="0" presId="urn:microsoft.com/office/officeart/2005/8/layout/radial4"/>
    <dgm:cxn modelId="{50DC59EB-42A9-D841-9D5E-C8A503C04905}" type="presParOf" srcId="{1A87D1D0-170B-894C-AE73-CA4C8324F372}" destId="{B1EACF8F-B3BC-3347-AA90-6F62044AC524}" srcOrd="0" destOrd="0" presId="urn:microsoft.com/office/officeart/2005/8/layout/radial4"/>
    <dgm:cxn modelId="{2E013AFC-B2D5-F64B-908B-5718764C3215}" type="presParOf" srcId="{1A87D1D0-170B-894C-AE73-CA4C8324F372}" destId="{F8E275BB-4D53-CB43-85AE-0B833C0B9B37}" srcOrd="1" destOrd="0" presId="urn:microsoft.com/office/officeart/2005/8/layout/radial4"/>
    <dgm:cxn modelId="{76ADEC77-BDAB-4E44-AD43-02AE3AF6D78E}" type="presParOf" srcId="{1A87D1D0-170B-894C-AE73-CA4C8324F372}" destId="{2609FBE7-25BC-5548-BAF0-37245D155F38}" srcOrd="2" destOrd="0" presId="urn:microsoft.com/office/officeart/2005/8/layout/radial4"/>
    <dgm:cxn modelId="{D8EC3D1B-7554-674C-A337-E1E305C825C8}" type="presParOf" srcId="{1A87D1D0-170B-894C-AE73-CA4C8324F372}" destId="{981170DD-3059-884D-A20F-F087185CE95D}" srcOrd="3" destOrd="0" presId="urn:microsoft.com/office/officeart/2005/8/layout/radial4"/>
    <dgm:cxn modelId="{DD2F9061-A80F-AD4D-9B55-01C13960A851}" type="presParOf" srcId="{1A87D1D0-170B-894C-AE73-CA4C8324F372}" destId="{7A3A14AF-67B4-3E49-9936-E5231EDB550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16D2F-A20A-7849-A191-E62D6F9394AA}">
      <dsp:nvSpPr>
        <dsp:cNvPr id="0" name=""/>
        <dsp:cNvSpPr/>
      </dsp:nvSpPr>
      <dsp:spPr>
        <a:xfrm rot="16200000">
          <a:off x="762000" y="-762000"/>
          <a:ext cx="1524000" cy="30480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Organize and direct grassroots advocacy efforts</a:t>
          </a:r>
          <a:endParaRPr lang="en-US" sz="2000" kern="1200" dirty="0"/>
        </a:p>
      </dsp:txBody>
      <dsp:txXfrm rot="5400000">
        <a:off x="0" y="0"/>
        <a:ext cx="3048000" cy="1143000"/>
      </dsp:txXfrm>
    </dsp:sp>
    <dsp:sp modelId="{A58751DC-6795-F94F-ADFB-31C1ECB6BF1A}">
      <dsp:nvSpPr>
        <dsp:cNvPr id="0" name=""/>
        <dsp:cNvSpPr/>
      </dsp:nvSpPr>
      <dsp:spPr>
        <a:xfrm>
          <a:off x="3048000" y="0"/>
          <a:ext cx="3048000" cy="15240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Guide field [state and local] face to face member recruitment</a:t>
          </a:r>
          <a:endParaRPr lang="en-US" sz="2000" kern="1200" dirty="0"/>
        </a:p>
      </dsp:txBody>
      <dsp:txXfrm>
        <a:off x="3048000" y="0"/>
        <a:ext cx="3048000" cy="1143000"/>
      </dsp:txXfrm>
    </dsp:sp>
    <dsp:sp modelId="{D4CEBDCA-40D5-6744-9D2C-6A856E0CB563}">
      <dsp:nvSpPr>
        <dsp:cNvPr id="0" name=""/>
        <dsp:cNvSpPr/>
      </dsp:nvSpPr>
      <dsp:spPr>
        <a:xfrm rot="10800000">
          <a:off x="0" y="1524000"/>
          <a:ext cx="3048000" cy="15240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Be the local champion, supporter and face of NARFE</a:t>
          </a:r>
          <a:endParaRPr lang="en-US" sz="2000" kern="1200" dirty="0"/>
        </a:p>
      </dsp:txBody>
      <dsp:txXfrm rot="10800000">
        <a:off x="0" y="1905000"/>
        <a:ext cx="3048000" cy="1143000"/>
      </dsp:txXfrm>
    </dsp:sp>
    <dsp:sp modelId="{DAD242C1-3DA2-E041-B9C6-B31C0587B44A}">
      <dsp:nvSpPr>
        <dsp:cNvPr id="0" name=""/>
        <dsp:cNvSpPr/>
      </dsp:nvSpPr>
      <dsp:spPr>
        <a:xfrm rot="5400000">
          <a:off x="3810000" y="762000"/>
          <a:ext cx="1524000" cy="30480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Communicate to the field and from the field to RVPs and Board</a:t>
          </a:r>
          <a:endParaRPr lang="en-US" sz="2000" kern="1200" dirty="0"/>
        </a:p>
      </dsp:txBody>
      <dsp:txXfrm rot="-5400000">
        <a:off x="3048000" y="1905000"/>
        <a:ext cx="3048000" cy="1143000"/>
      </dsp:txXfrm>
    </dsp:sp>
    <dsp:sp modelId="{CA8D0013-92F2-3349-A97C-2B630DA48C5D}">
      <dsp:nvSpPr>
        <dsp:cNvPr id="0" name=""/>
        <dsp:cNvSpPr/>
      </dsp:nvSpPr>
      <dsp:spPr>
        <a:xfrm>
          <a:off x="2133600" y="1143000"/>
          <a:ext cx="1828800" cy="762000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FEDERATIONS</a:t>
          </a:r>
          <a:endParaRPr lang="en-US" sz="2000" kern="1200" dirty="0"/>
        </a:p>
      </dsp:txBody>
      <dsp:txXfrm>
        <a:off x="2170798" y="1180198"/>
        <a:ext cx="1754404" cy="687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ACF8F-B3BC-3347-AA90-6F62044AC524}">
      <dsp:nvSpPr>
        <dsp:cNvPr id="0" name=""/>
        <dsp:cNvSpPr/>
      </dsp:nvSpPr>
      <dsp:spPr>
        <a:xfrm>
          <a:off x="2241531" y="635954"/>
          <a:ext cx="2039980" cy="25460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MARKETING</a:t>
          </a:r>
          <a:r>
            <a:rPr lang="en-US" sz="1600" kern="1200" dirty="0" smtClean="0">
              <a:solidFill>
                <a:schemeClr val="tx1"/>
              </a:solidFill>
            </a:rPr>
            <a:t>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Branding, direct response member recruitment and retention</a:t>
          </a:r>
          <a:r>
            <a:rPr lang="en-US" sz="1600" kern="1200" baseline="0" dirty="0" smtClean="0">
              <a:solidFill>
                <a:schemeClr val="tx1"/>
              </a:solidFill>
            </a:rPr>
            <a:t> and </a:t>
          </a:r>
          <a:r>
            <a:rPr lang="en-US" sz="1600" kern="1200" dirty="0" smtClean="0">
              <a:solidFill>
                <a:schemeClr val="tx1"/>
              </a:solidFill>
            </a:rPr>
            <a:t>non-dues revenue</a:t>
          </a:r>
          <a:endParaRPr lang="en-US" sz="1600" kern="1200" dirty="0"/>
        </a:p>
      </dsp:txBody>
      <dsp:txXfrm>
        <a:off x="2540279" y="1008809"/>
        <a:ext cx="1442484" cy="1800303"/>
      </dsp:txXfrm>
    </dsp:sp>
    <dsp:sp modelId="{F8E275BB-4D53-CB43-85AE-0B833C0B9B37}">
      <dsp:nvSpPr>
        <dsp:cNvPr id="0" name=""/>
        <dsp:cNvSpPr/>
      </dsp:nvSpPr>
      <dsp:spPr>
        <a:xfrm rot="12622844">
          <a:off x="844487" y="669194"/>
          <a:ext cx="1521898" cy="5377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09FBE7-25BC-5548-BAF0-37245D155F38}">
      <dsp:nvSpPr>
        <dsp:cNvPr id="0" name=""/>
        <dsp:cNvSpPr/>
      </dsp:nvSpPr>
      <dsp:spPr>
        <a:xfrm>
          <a:off x="52660" y="-163809"/>
          <a:ext cx="1792634" cy="1434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ADVOCACY</a:t>
          </a:r>
          <a:r>
            <a:rPr lang="en-US" sz="1300" kern="1200" dirty="0" smtClean="0">
              <a:solidFill>
                <a:schemeClr val="tx1"/>
              </a:solidFill>
            </a:rPr>
            <a:t>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National legislative affairs-Federal lobbyists, PAC and grassroots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94664" y="-121805"/>
        <a:ext cx="1708626" cy="1350099"/>
      </dsp:txXfrm>
    </dsp:sp>
    <dsp:sp modelId="{981170DD-3059-884D-A20F-F087185CE95D}">
      <dsp:nvSpPr>
        <dsp:cNvPr id="0" name=""/>
        <dsp:cNvSpPr/>
      </dsp:nvSpPr>
      <dsp:spPr>
        <a:xfrm rot="19724790">
          <a:off x="4145619" y="661884"/>
          <a:ext cx="1455344" cy="5377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3A14AF-67B4-3E49-9936-E5231EDB550B}">
      <dsp:nvSpPr>
        <dsp:cNvPr id="0" name=""/>
        <dsp:cNvSpPr/>
      </dsp:nvSpPr>
      <dsp:spPr>
        <a:xfrm>
          <a:off x="4599046" y="-163809"/>
          <a:ext cx="1792634" cy="1434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FEDERAL BENEFITS KNOWLEDGE: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Expert, timely, accurate benefits information and guidance delivered in multiple ways</a:t>
          </a:r>
          <a:endParaRPr lang="en-US" sz="1300" kern="1200" dirty="0"/>
        </a:p>
      </dsp:txBody>
      <dsp:txXfrm>
        <a:off x="4641050" y="-121805"/>
        <a:ext cx="1708626" cy="1350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E149231-B891-FC43-917C-0C15EEEF79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1502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D1D6134-14B5-BE4F-8909-9278DB4B27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5013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84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6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1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9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4439"/>
            <a:ext cx="2057400" cy="38101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4439"/>
            <a:ext cx="6019800" cy="38101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3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0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403"/>
            <a:ext cx="8229600" cy="666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8180"/>
            <a:ext cx="4038600" cy="32064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8180"/>
            <a:ext cx="4038600" cy="32064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6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5411"/>
            <a:ext cx="8229600" cy="6527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488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4053"/>
            <a:ext cx="4040188" cy="2710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0488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4053"/>
            <a:ext cx="4041775" cy="2710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8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2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5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82494"/>
            <a:ext cx="3008313" cy="6233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2494"/>
            <a:ext cx="5111750" cy="37121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05842"/>
            <a:ext cx="3008313" cy="30887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2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77434"/>
            <a:ext cx="5486400" cy="27682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7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72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16344"/>
            <a:ext cx="8229600" cy="771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0823"/>
            <a:ext cx="8229600" cy="312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9938" y="4767263"/>
            <a:ext cx="38732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>
                <a:solidFill>
                  <a:srgbClr val="1F497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1A3B-3924-B04A-A496-7CB8DC41F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2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1F497D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NARFE Federation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0338"/>
            <a:ext cx="6400800" cy="13144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Strategic Planning Committee &amp;</a:t>
            </a:r>
          </a:p>
          <a:p>
            <a:r>
              <a:rPr lang="en-US" dirty="0" smtClean="0"/>
              <a:t>Strategic Planning Team</a:t>
            </a:r>
          </a:p>
          <a:p>
            <a:r>
              <a:rPr lang="en-US" dirty="0" smtClean="0"/>
              <a:t>October 11,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68" y="929279"/>
            <a:ext cx="8229600" cy="77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Strategic Planning Committee and Team focused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67" y="1917307"/>
            <a:ext cx="8229601" cy="3123800"/>
          </a:xfrm>
        </p:spPr>
        <p:txBody>
          <a:bodyPr>
            <a:normAutofit/>
          </a:bodyPr>
          <a:lstStyle/>
          <a:p>
            <a:r>
              <a:rPr lang="en-US" dirty="0" smtClean="0"/>
              <a:t>Defining minimum roles and responsibilities of federation to best support the Association mission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68" y="929279"/>
            <a:ext cx="8229600" cy="77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Strategic Planning Committee and Team focused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67" y="1917307"/>
            <a:ext cx="8229601" cy="3123800"/>
          </a:xfrm>
        </p:spPr>
        <p:txBody>
          <a:bodyPr>
            <a:normAutofit/>
          </a:bodyPr>
          <a:lstStyle/>
          <a:p>
            <a:r>
              <a:rPr lang="en-US" dirty="0"/>
              <a:t>Defining perceived strengths at federation level and strengths of </a:t>
            </a:r>
            <a:r>
              <a:rPr lang="en-US" dirty="0" smtClean="0"/>
              <a:t>headquarters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68" y="929279"/>
            <a:ext cx="8229600" cy="77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Strategic Planning Committee and Team focused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67" y="1917307"/>
            <a:ext cx="8229601" cy="3123800"/>
          </a:xfrm>
        </p:spPr>
        <p:txBody>
          <a:bodyPr>
            <a:normAutofit/>
          </a:bodyPr>
          <a:lstStyle/>
          <a:p>
            <a:r>
              <a:rPr lang="en-US" dirty="0"/>
              <a:t>Providing national guidance to ensure federation budgets/expenditures are aligned to support the Association’s 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813" y="1804476"/>
            <a:ext cx="4727510" cy="623348"/>
          </a:xfrm>
        </p:spPr>
        <p:txBody>
          <a:bodyPr>
            <a:normAutofit/>
          </a:bodyPr>
          <a:lstStyle/>
          <a:p>
            <a:r>
              <a:rPr lang="en-US" sz="3200" smtClean="0"/>
              <a:t>Perceived Strengths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82044" y="2632982"/>
            <a:ext cx="25472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9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Perceived Strengths: Federations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33563209"/>
              </p:ext>
            </p:extLst>
          </p:nvPr>
        </p:nvGraphicFramePr>
        <p:xfrm>
          <a:off x="1703615" y="1415143"/>
          <a:ext cx="6096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541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Perceived Strengths: Headquarters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9778265"/>
              </p:ext>
            </p:extLst>
          </p:nvPr>
        </p:nvGraphicFramePr>
        <p:xfrm>
          <a:off x="1524001" y="1500867"/>
          <a:ext cx="6444342" cy="3254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00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528" y="1804476"/>
            <a:ext cx="6363476" cy="6233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Federation </a:t>
            </a:r>
            <a:r>
              <a:rPr lang="en-US" sz="3200" smtClean="0"/>
              <a:t>Minimum </a:t>
            </a:r>
            <a:br>
              <a:rPr lang="en-US" sz="3200" smtClean="0"/>
            </a:br>
            <a:r>
              <a:rPr lang="en-US" sz="3200" smtClean="0"/>
              <a:t>Roles &amp; Responsibilities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82044" y="2632982"/>
            <a:ext cx="25472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83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53" y="1134730"/>
            <a:ext cx="8229600" cy="77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Federation Requires </a:t>
            </a:r>
            <a:r>
              <a:rPr lang="en-US" dirty="0"/>
              <a:t>a President </a:t>
            </a:r>
            <a:br>
              <a:rPr lang="en-US" dirty="0"/>
            </a:br>
            <a:r>
              <a:rPr lang="en-US" dirty="0"/>
              <a:t>and Secretary/Treasurer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53" y="2051759"/>
            <a:ext cx="8229601" cy="3123800"/>
          </a:xfrm>
        </p:spPr>
        <p:txBody>
          <a:bodyPr>
            <a:normAutofit/>
          </a:bodyPr>
          <a:lstStyle/>
          <a:p>
            <a:r>
              <a:rPr lang="en-US" dirty="0"/>
              <a:t>Serve members, </a:t>
            </a:r>
            <a:r>
              <a:rPr lang="en-US" u="sng" dirty="0"/>
              <a:t>to the extent possible</a:t>
            </a:r>
            <a:r>
              <a:rPr lang="en-US" dirty="0"/>
              <a:t>, within three mission-driven leadership roles:</a:t>
            </a:r>
          </a:p>
          <a:p>
            <a:pPr lvl="1"/>
            <a:r>
              <a:rPr lang="en-US" dirty="0"/>
              <a:t>Advocacy </a:t>
            </a:r>
          </a:p>
          <a:p>
            <a:pPr lvl="1"/>
            <a:r>
              <a:rPr lang="en-US" dirty="0"/>
              <a:t>Federation level membership marketing</a:t>
            </a:r>
          </a:p>
          <a:p>
            <a:pPr lvl="1"/>
            <a:r>
              <a:rPr lang="en-US" dirty="0"/>
              <a:t>Service to members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2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7" y="1733299"/>
            <a:ext cx="8353602" cy="77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Federation Organizes &amp; Directs Grassroots Advocacy Efforts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932" y="1531388"/>
            <a:ext cx="8353602" cy="771836"/>
          </a:xfrm>
        </p:spPr>
        <p:txBody>
          <a:bodyPr>
            <a:normAutofit/>
          </a:bodyPr>
          <a:lstStyle/>
          <a:p>
            <a:r>
              <a:rPr lang="en-US" dirty="0" smtClean="0"/>
              <a:t>Federations and Member Dues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19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5532" y="2303224"/>
            <a:ext cx="8388468" cy="312380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upport NARFE’s core activities </a:t>
            </a:r>
          </a:p>
          <a:p>
            <a:pPr lvl="1"/>
            <a:r>
              <a:rPr lang="en-US" dirty="0" smtClean="0"/>
              <a:t>Advocacy</a:t>
            </a:r>
          </a:p>
          <a:p>
            <a:pPr lvl="1"/>
            <a:r>
              <a:rPr lang="en-US" dirty="0" smtClean="0"/>
              <a:t>Member recruitment/retention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ervice</a:t>
            </a:r>
          </a:p>
        </p:txBody>
      </p:sp>
    </p:spTree>
    <p:extLst>
      <p:ext uri="{BB962C8B-B14F-4D97-AF65-F5344CB8AC3E}">
        <p14:creationId xmlns:p14="http://schemas.microsoft.com/office/powerpoint/2010/main" val="19725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2412" y="1776483"/>
            <a:ext cx="3008313" cy="623348"/>
          </a:xfrm>
        </p:spPr>
        <p:txBody>
          <a:bodyPr/>
          <a:lstStyle/>
          <a:p>
            <a:r>
              <a:rPr lang="en-US" sz="3200" dirty="0" smtClean="0"/>
              <a:t>Background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82044" y="2632982"/>
            <a:ext cx="25472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8521"/>
            <a:ext cx="8353602" cy="77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Federation Core </a:t>
            </a:r>
            <a:r>
              <a:rPr lang="en-US" smtClean="0"/>
              <a:t>Activity:</a:t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> </a:t>
            </a:r>
            <a:r>
              <a:rPr lang="en-US" dirty="0" smtClean="0"/>
              <a:t>Communications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8521"/>
            <a:ext cx="8353602" cy="77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Federation Core Activity: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Training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8521"/>
            <a:ext cx="8353602" cy="77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Federation Core Activity: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Financial Aid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8521"/>
            <a:ext cx="8353602" cy="77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Federation Core Activity: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Support Chapters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2218"/>
            <a:ext cx="8353602" cy="77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Federation Core Activity: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Support </a:t>
            </a:r>
            <a:r>
              <a:rPr lang="en-US" smtClean="0"/>
              <a:t>and Encourage </a:t>
            </a:r>
            <a:br>
              <a:rPr lang="en-US" smtClean="0"/>
            </a:br>
            <a:r>
              <a:rPr lang="en-US" smtClean="0"/>
              <a:t>Field Retention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67" y="1748522"/>
            <a:ext cx="8353602" cy="1558014"/>
          </a:xfrm>
        </p:spPr>
        <p:txBody>
          <a:bodyPr>
            <a:normAutofit fontScale="90000"/>
          </a:bodyPr>
          <a:lstStyle/>
          <a:p>
            <a:r>
              <a:rPr lang="en-US" dirty="0"/>
              <a:t>Federation Core Activity: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Refer Member to Expert Information Sources of Federal Benefits and Compensation Information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368" y="1221582"/>
            <a:ext cx="7772400" cy="1102519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24100"/>
            <a:ext cx="6400800" cy="13144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Jon Dowie, Secretary/Treasurer</a:t>
            </a:r>
          </a:p>
          <a:p>
            <a:r>
              <a:rPr lang="en-US" dirty="0" smtClean="0"/>
              <a:t>Chair: Strategic Planning Team and</a:t>
            </a:r>
          </a:p>
          <a:p>
            <a:r>
              <a:rPr lang="en-US" dirty="0" smtClean="0"/>
              <a:t>Strategic Planning Committee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68" y="871626"/>
            <a:ext cx="8229600" cy="77183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80384"/>
            <a:ext cx="7658100" cy="3123800"/>
          </a:xfrm>
        </p:spPr>
        <p:txBody>
          <a:bodyPr>
            <a:normAutofit/>
          </a:bodyPr>
          <a:lstStyle/>
          <a:p>
            <a:r>
              <a:rPr lang="en-US" dirty="0" smtClean="0"/>
              <a:t>Federations vary widely in number </a:t>
            </a:r>
            <a:r>
              <a:rPr lang="en-US" smtClean="0"/>
              <a:t>of members, </a:t>
            </a:r>
            <a:r>
              <a:rPr lang="en-US"/>
              <a:t>g</a:t>
            </a:r>
            <a:r>
              <a:rPr lang="en-US" smtClean="0"/>
              <a:t>eographic size and resources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68" y="871626"/>
            <a:ext cx="8229600" cy="77183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80384"/>
            <a:ext cx="7658100" cy="3123800"/>
          </a:xfrm>
        </p:spPr>
        <p:txBody>
          <a:bodyPr>
            <a:normAutofit/>
          </a:bodyPr>
          <a:lstStyle/>
          <a:p>
            <a:r>
              <a:rPr lang="en-US" dirty="0" smtClean="0"/>
              <a:t>Federation leadership in crisis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68" y="871626"/>
            <a:ext cx="8229600" cy="77183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80384"/>
            <a:ext cx="7658100" cy="3123800"/>
          </a:xfrm>
        </p:spPr>
        <p:txBody>
          <a:bodyPr>
            <a:normAutofit/>
          </a:bodyPr>
          <a:lstStyle/>
          <a:p>
            <a:r>
              <a:rPr lang="en-US" dirty="0"/>
              <a:t>Fiduciary responsibility of federations is to provide service to all members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68" y="871626"/>
            <a:ext cx="8229600" cy="77183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80384"/>
            <a:ext cx="7658100" cy="3123800"/>
          </a:xfrm>
        </p:spPr>
        <p:txBody>
          <a:bodyPr>
            <a:normAutofit/>
          </a:bodyPr>
          <a:lstStyle/>
          <a:p>
            <a:r>
              <a:rPr lang="en-US" dirty="0"/>
              <a:t>Number of vulnerable federations has grown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68" y="871626"/>
            <a:ext cx="8229600" cy="77183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80384"/>
            <a:ext cx="7658100" cy="3123800"/>
          </a:xfrm>
        </p:spPr>
        <p:txBody>
          <a:bodyPr>
            <a:normAutofit/>
          </a:bodyPr>
          <a:lstStyle/>
          <a:p>
            <a:r>
              <a:rPr lang="en-US" dirty="0"/>
              <a:t>Federal benefits growing in complexity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68" y="871626"/>
            <a:ext cx="8229600" cy="77183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80384"/>
            <a:ext cx="7658100" cy="3123800"/>
          </a:xfrm>
        </p:spPr>
        <p:txBody>
          <a:bodyPr>
            <a:normAutofit/>
          </a:bodyPr>
          <a:lstStyle/>
          <a:p>
            <a:r>
              <a:rPr lang="en-US" dirty="0"/>
              <a:t>Pressing need </a:t>
            </a:r>
            <a:r>
              <a:rPr lang="en-US" dirty="0" smtClean="0"/>
              <a:t>for updated, streamlined existing guidance and additional guidance on finance and budget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76483"/>
            <a:ext cx="5878286" cy="6233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Strategic </a:t>
            </a:r>
            <a:r>
              <a:rPr lang="en-US" sz="3200" smtClean="0"/>
              <a:t>Planning Focus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82044" y="2632982"/>
            <a:ext cx="25472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RFE HQ 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NARFE HQ Template 2.potx</Template>
  <TotalTime>310</TotalTime>
  <Words>525</Words>
  <Application>Microsoft Office PowerPoint</Application>
  <PresentationFormat>On-screen Show (16:9)</PresentationFormat>
  <Paragraphs>114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NARFE HQ Template 2</vt:lpstr>
      <vt:lpstr>NARFE Federation Overview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Strategic Planning Focus</vt:lpstr>
      <vt:lpstr>Strategic Planning Committee and Team focused on:</vt:lpstr>
      <vt:lpstr>Strategic Planning Committee and Team focused on:</vt:lpstr>
      <vt:lpstr>Strategic Planning Committee and Team focused on:</vt:lpstr>
      <vt:lpstr>Perceived Strengths</vt:lpstr>
      <vt:lpstr>Perceived Strengths: Federations</vt:lpstr>
      <vt:lpstr>Perceived Strengths: Headquarters</vt:lpstr>
      <vt:lpstr>Federation Minimum  Roles &amp; Responsibilities</vt:lpstr>
      <vt:lpstr>Federation Requires a President  and Secretary/Treasurer </vt:lpstr>
      <vt:lpstr>Federation Organizes &amp; Directs Grassroots Advocacy Efforts</vt:lpstr>
      <vt:lpstr>Federations and Member Dues</vt:lpstr>
      <vt:lpstr>Federation Core Activity:   Communications </vt:lpstr>
      <vt:lpstr>Federation Core Activity:   Training </vt:lpstr>
      <vt:lpstr>Federation Core Activity:   Financial Aid </vt:lpstr>
      <vt:lpstr>Federation Core Activity:   Support Chapters </vt:lpstr>
      <vt:lpstr>Federation Core Activity:   Support and Encourage  Field Retention</vt:lpstr>
      <vt:lpstr>Federation Core Activity:   Refer Member to Expert Information Sources of Federal Benefits and Compensation Information  </vt:lpstr>
      <vt:lpstr>Thank you</vt:lpstr>
    </vt:vector>
  </TitlesOfParts>
  <Company>narfe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narfe4</dc:creator>
  <cp:lastModifiedBy>William Shackelford</cp:lastModifiedBy>
  <cp:revision>53</cp:revision>
  <cp:lastPrinted>2017-10-04T02:25:32Z</cp:lastPrinted>
  <dcterms:created xsi:type="dcterms:W3CDTF">2017-06-12T19:00:51Z</dcterms:created>
  <dcterms:modified xsi:type="dcterms:W3CDTF">2017-10-04T02:40:08Z</dcterms:modified>
</cp:coreProperties>
</file>