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74" r:id="rId4"/>
    <p:sldId id="275" r:id="rId5"/>
    <p:sldId id="273" r:id="rId6"/>
    <p:sldId id="260" r:id="rId7"/>
    <p:sldId id="264" r:id="rId8"/>
    <p:sldId id="265" r:id="rId9"/>
    <p:sldId id="266" r:id="rId10"/>
    <p:sldId id="267" r:id="rId11"/>
    <p:sldId id="268" r:id="rId12"/>
    <p:sldId id="269" r:id="rId13"/>
    <p:sldId id="270" r:id="rId14"/>
    <p:sldId id="271" r:id="rId15"/>
    <p:sldId id="272" r:id="rId16"/>
    <p:sldId id="259" r:id="rId1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FE149231-B891-FC43-917C-0C15EEEF79C0}" type="slidenum">
              <a:rPr lang="en-US" smtClean="0"/>
              <a:t>‹#›</a:t>
            </a:fld>
            <a:endParaRPr lang="en-US"/>
          </a:p>
        </p:txBody>
      </p:sp>
    </p:spTree>
    <p:extLst>
      <p:ext uri="{BB962C8B-B14F-4D97-AF65-F5344CB8AC3E}">
        <p14:creationId xmlns:p14="http://schemas.microsoft.com/office/powerpoint/2010/main" val="339971502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5D1D6134-14B5-BE4F-8909-9278DB4B27FD}" type="slidenum">
              <a:rPr lang="en-US" smtClean="0"/>
              <a:t>‹#›</a:t>
            </a:fld>
            <a:endParaRPr lang="en-US"/>
          </a:p>
        </p:txBody>
      </p:sp>
    </p:spTree>
    <p:extLst>
      <p:ext uri="{BB962C8B-B14F-4D97-AF65-F5344CB8AC3E}">
        <p14:creationId xmlns:p14="http://schemas.microsoft.com/office/powerpoint/2010/main" val="3701250137"/>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788928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10</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8687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11</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413532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12</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4193310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13</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92240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14</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794925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15</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198896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D6134-14B5-BE4F-8909-9278DB4B27FD}" type="slidenum">
              <a:rPr lang="en-US" smtClean="0"/>
              <a:t>16</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74731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424054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3</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40638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41537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75651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D6134-14B5-BE4F-8909-9278DB4B27FD}" type="slidenum">
              <a:rPr lang="en-US" smtClean="0"/>
              <a:t>6</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5276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7</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3956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8</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481309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D6134-14B5-BE4F-8909-9278DB4B27FD}" type="slidenum">
              <a:rPr lang="en-US" smtClean="0"/>
              <a:t>9</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76314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National Active and Retired Federal Employees Association</a:t>
            </a:r>
          </a:p>
        </p:txBody>
      </p:sp>
      <p:sp>
        <p:nvSpPr>
          <p:cNvPr id="6" name="Slide Number Placeholder 5"/>
          <p:cNvSpPr>
            <a:spLocks noGrp="1"/>
          </p:cNvSpPr>
          <p:nvPr>
            <p:ph type="sldNum" sz="quarter" idx="12"/>
          </p:nvPr>
        </p:nvSpPr>
        <p:spPr/>
        <p:txBody>
          <a:bodyPr/>
          <a:lstStyle/>
          <a:p>
            <a:fld id="{32221A3B-3924-B04A-A496-7CB8DC41F6D4}" type="slidenum">
              <a:rPr lang="en-US" smtClean="0"/>
              <a:t>‹#›</a:t>
            </a:fld>
            <a:endParaRPr lang="en-US"/>
          </a:p>
        </p:txBody>
      </p:sp>
    </p:spTree>
    <p:extLst>
      <p:ext uri="{BB962C8B-B14F-4D97-AF65-F5344CB8AC3E}">
        <p14:creationId xmlns:p14="http://schemas.microsoft.com/office/powerpoint/2010/main" val="325451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a:p>
        </p:txBody>
      </p:sp>
      <p:sp>
        <p:nvSpPr>
          <p:cNvPr id="6" name="Slide Number Placeholder 5"/>
          <p:cNvSpPr>
            <a:spLocks noGrp="1"/>
          </p:cNvSpPr>
          <p:nvPr>
            <p:ph type="sldNum" sz="quarter" idx="12"/>
          </p:nvPr>
        </p:nvSpPr>
        <p:spPr/>
        <p:txBody>
          <a:bodyPr/>
          <a:lstStyle/>
          <a:p>
            <a:fld id="{32221A3B-3924-B04A-A496-7CB8DC41F6D4}" type="slidenum">
              <a:rPr lang="en-US" smtClean="0"/>
              <a:t>‹#›</a:t>
            </a:fld>
            <a:endParaRPr lang="en-US"/>
          </a:p>
        </p:txBody>
      </p:sp>
    </p:spTree>
    <p:extLst>
      <p:ext uri="{BB962C8B-B14F-4D97-AF65-F5344CB8AC3E}">
        <p14:creationId xmlns:p14="http://schemas.microsoft.com/office/powerpoint/2010/main" val="220449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5918"/>
            <a:ext cx="2057400" cy="50802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45918"/>
            <a:ext cx="6019800" cy="50802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a:p>
        </p:txBody>
      </p:sp>
      <p:sp>
        <p:nvSpPr>
          <p:cNvPr id="6" name="Slide Number Placeholder 5"/>
          <p:cNvSpPr>
            <a:spLocks noGrp="1"/>
          </p:cNvSpPr>
          <p:nvPr>
            <p:ph type="sldNum" sz="quarter" idx="12"/>
          </p:nvPr>
        </p:nvSpPr>
        <p:spPr/>
        <p:txBody>
          <a:bodyPr/>
          <a:lstStyle/>
          <a:p>
            <a:fld id="{32221A3B-3924-B04A-A496-7CB8DC41F6D4}" type="slidenum">
              <a:rPr lang="en-US" smtClean="0"/>
              <a:t>‹#›</a:t>
            </a:fld>
            <a:endParaRPr lang="en-US"/>
          </a:p>
        </p:txBody>
      </p:sp>
    </p:spTree>
    <p:extLst>
      <p:ext uri="{BB962C8B-B14F-4D97-AF65-F5344CB8AC3E}">
        <p14:creationId xmlns:p14="http://schemas.microsoft.com/office/powerpoint/2010/main" val="217603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National Active and Retired Federal Employees Association</a:t>
            </a:r>
          </a:p>
        </p:txBody>
      </p:sp>
      <p:sp>
        <p:nvSpPr>
          <p:cNvPr id="6" name="Slide Number Placeholder 5"/>
          <p:cNvSpPr>
            <a:spLocks noGrp="1"/>
          </p:cNvSpPr>
          <p:nvPr>
            <p:ph type="sldNum" sz="quarter" idx="12"/>
          </p:nvPr>
        </p:nvSpPr>
        <p:spPr/>
        <p:txBody>
          <a:bodyPr/>
          <a:lstStyle/>
          <a:p>
            <a:fld id="{32221A3B-3924-B04A-A496-7CB8DC41F6D4}" type="slidenum">
              <a:rPr lang="en-US" smtClean="0"/>
              <a:t>‹#›</a:t>
            </a:fld>
            <a:endParaRPr lang="en-US"/>
          </a:p>
        </p:txBody>
      </p:sp>
    </p:spTree>
    <p:extLst>
      <p:ext uri="{BB962C8B-B14F-4D97-AF65-F5344CB8AC3E}">
        <p14:creationId xmlns:p14="http://schemas.microsoft.com/office/powerpoint/2010/main" val="5925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National Active and Retired Federal Employees Association</a:t>
            </a:r>
          </a:p>
        </p:txBody>
      </p:sp>
      <p:sp>
        <p:nvSpPr>
          <p:cNvPr id="6" name="Slide Number Placeholder 5"/>
          <p:cNvSpPr>
            <a:spLocks noGrp="1"/>
          </p:cNvSpPr>
          <p:nvPr>
            <p:ph type="sldNum" sz="quarter" idx="12"/>
          </p:nvPr>
        </p:nvSpPr>
        <p:spPr/>
        <p:txBody>
          <a:bodyPr/>
          <a:lstStyle/>
          <a:p>
            <a:fld id="{32221A3B-3924-B04A-A496-7CB8DC41F6D4}" type="slidenum">
              <a:rPr lang="en-US" smtClean="0"/>
              <a:t>‹#›</a:t>
            </a:fld>
            <a:endParaRPr lang="en-US"/>
          </a:p>
        </p:txBody>
      </p:sp>
    </p:spTree>
    <p:extLst>
      <p:ext uri="{BB962C8B-B14F-4D97-AF65-F5344CB8AC3E}">
        <p14:creationId xmlns:p14="http://schemas.microsoft.com/office/powerpoint/2010/main" val="259200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61871"/>
            <a:ext cx="8229600" cy="8890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50907"/>
            <a:ext cx="4038600" cy="4275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50907"/>
            <a:ext cx="4038600" cy="42752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National Active and Retired Federal Employees Association</a:t>
            </a:r>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a:p>
        </p:txBody>
      </p:sp>
    </p:spTree>
    <p:extLst>
      <p:ext uri="{BB962C8B-B14F-4D97-AF65-F5344CB8AC3E}">
        <p14:creationId xmlns:p14="http://schemas.microsoft.com/office/powerpoint/2010/main" val="194756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0547"/>
            <a:ext cx="8229600" cy="87035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7317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2071"/>
            <a:ext cx="4040188" cy="36140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7317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2071"/>
            <a:ext cx="4041775" cy="36140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dirty="0" smtClean="0"/>
              <a:t>National Active and Retired Federal Employees Association</a:t>
            </a:r>
          </a:p>
        </p:txBody>
      </p:sp>
      <p:sp>
        <p:nvSpPr>
          <p:cNvPr id="9" name="Slide Number Placeholder 8"/>
          <p:cNvSpPr>
            <a:spLocks noGrp="1"/>
          </p:cNvSpPr>
          <p:nvPr>
            <p:ph type="sldNum" sz="quarter" idx="12"/>
          </p:nvPr>
        </p:nvSpPr>
        <p:spPr/>
        <p:txBody>
          <a:bodyPr/>
          <a:lstStyle/>
          <a:p>
            <a:fld id="{32221A3B-3924-B04A-A496-7CB8DC41F6D4}" type="slidenum">
              <a:rPr lang="en-US" smtClean="0"/>
              <a:t>‹#›</a:t>
            </a:fld>
            <a:endParaRPr lang="en-US"/>
          </a:p>
        </p:txBody>
      </p:sp>
    </p:spTree>
    <p:extLst>
      <p:ext uri="{BB962C8B-B14F-4D97-AF65-F5344CB8AC3E}">
        <p14:creationId xmlns:p14="http://schemas.microsoft.com/office/powerpoint/2010/main" val="115768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National Active and Retired Federal Employees Association</a:t>
            </a:r>
          </a:p>
        </p:txBody>
      </p:sp>
      <p:sp>
        <p:nvSpPr>
          <p:cNvPr id="5" name="Slide Number Placeholder 4"/>
          <p:cNvSpPr>
            <a:spLocks noGrp="1"/>
          </p:cNvSpPr>
          <p:nvPr>
            <p:ph type="sldNum" sz="quarter" idx="12"/>
          </p:nvPr>
        </p:nvSpPr>
        <p:spPr/>
        <p:txBody>
          <a:bodyPr/>
          <a:lstStyle/>
          <a:p>
            <a:fld id="{32221A3B-3924-B04A-A496-7CB8DC41F6D4}" type="slidenum">
              <a:rPr lang="en-US" smtClean="0"/>
              <a:t>‹#›</a:t>
            </a:fld>
            <a:endParaRPr lang="en-US"/>
          </a:p>
        </p:txBody>
      </p:sp>
    </p:spTree>
    <p:extLst>
      <p:ext uri="{BB962C8B-B14F-4D97-AF65-F5344CB8AC3E}">
        <p14:creationId xmlns:p14="http://schemas.microsoft.com/office/powerpoint/2010/main" val="402312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dirty="0" smtClean="0"/>
              <a:t>National Active and Retired Federal Employees Association</a:t>
            </a:r>
          </a:p>
        </p:txBody>
      </p:sp>
      <p:sp>
        <p:nvSpPr>
          <p:cNvPr id="4" name="Slide Number Placeholder 3"/>
          <p:cNvSpPr>
            <a:spLocks noGrp="1"/>
          </p:cNvSpPr>
          <p:nvPr>
            <p:ph type="sldNum" sz="quarter" idx="12"/>
          </p:nvPr>
        </p:nvSpPr>
        <p:spPr/>
        <p:txBody>
          <a:bodyPr/>
          <a:lstStyle/>
          <a:p>
            <a:fld id="{32221A3B-3924-B04A-A496-7CB8DC41F6D4}" type="slidenum">
              <a:rPr lang="en-US" smtClean="0"/>
              <a:t>‹#›</a:t>
            </a:fld>
            <a:endParaRPr lang="en-US"/>
          </a:p>
        </p:txBody>
      </p:sp>
    </p:spTree>
    <p:extLst>
      <p:ext uri="{BB962C8B-B14F-4D97-AF65-F5344CB8AC3E}">
        <p14:creationId xmlns:p14="http://schemas.microsoft.com/office/powerpoint/2010/main" val="325595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658"/>
            <a:ext cx="3008313" cy="83113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76658"/>
            <a:ext cx="5111750" cy="49495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07789"/>
            <a:ext cx="3008313" cy="41183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National Active and Retired Federal Employees Association</a:t>
            </a:r>
            <a:endParaRPr lang="en-US"/>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a:p>
        </p:txBody>
      </p:sp>
    </p:spTree>
    <p:extLst>
      <p:ext uri="{BB962C8B-B14F-4D97-AF65-F5344CB8AC3E}">
        <p14:creationId xmlns:p14="http://schemas.microsoft.com/office/powerpoint/2010/main" val="283002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36579"/>
            <a:ext cx="5486400" cy="36909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National Active and Retired Federal Employees Association</a:t>
            </a:r>
            <a:endParaRPr lang="en-US"/>
          </a:p>
        </p:txBody>
      </p:sp>
      <p:sp>
        <p:nvSpPr>
          <p:cNvPr id="7" name="Slide Number Placeholder 6"/>
          <p:cNvSpPr>
            <a:spLocks noGrp="1"/>
          </p:cNvSpPr>
          <p:nvPr>
            <p:ph type="sldNum" sz="quarter" idx="12"/>
          </p:nvPr>
        </p:nvSpPr>
        <p:spPr/>
        <p:txBody>
          <a:bodyPr/>
          <a:lstStyle/>
          <a:p>
            <a:fld id="{32221A3B-3924-B04A-A496-7CB8DC41F6D4}" type="slidenum">
              <a:rPr lang="en-US" smtClean="0"/>
              <a:t>‹#›</a:t>
            </a:fld>
            <a:endParaRPr lang="en-US"/>
          </a:p>
        </p:txBody>
      </p:sp>
    </p:spTree>
    <p:extLst>
      <p:ext uri="{BB962C8B-B14F-4D97-AF65-F5344CB8AC3E}">
        <p14:creationId xmlns:p14="http://schemas.microsoft.com/office/powerpoint/2010/main" val="85177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1249680"/>
          </a:xfrm>
          <a:prstGeom prst="rect">
            <a:avLst/>
          </a:prstGeom>
        </p:spPr>
      </p:pic>
      <p:sp>
        <p:nvSpPr>
          <p:cNvPr id="2" name="Title Placeholder 1"/>
          <p:cNvSpPr>
            <a:spLocks noGrp="1"/>
          </p:cNvSpPr>
          <p:nvPr>
            <p:ph type="title"/>
          </p:nvPr>
        </p:nvSpPr>
        <p:spPr>
          <a:xfrm>
            <a:off x="457200" y="821793"/>
            <a:ext cx="8229600" cy="102911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1096"/>
            <a:ext cx="8229600" cy="41650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679937" y="6356350"/>
            <a:ext cx="3873263" cy="365125"/>
          </a:xfrm>
          <a:prstGeom prst="rect">
            <a:avLst/>
          </a:prstGeom>
        </p:spPr>
        <p:txBody>
          <a:bodyPr vert="horz" lIns="91440" tIns="45720" rIns="91440" bIns="45720" rtlCol="0" anchor="ctr"/>
          <a:lstStyle>
            <a:lvl1pPr algn="ctr">
              <a:defRPr sz="1000" b="1" i="0">
                <a:solidFill>
                  <a:srgbClr val="1F497D"/>
                </a:solidFill>
                <a:latin typeface="Arial"/>
                <a:cs typeface="Arial"/>
              </a:defRPr>
            </a:lvl1pPr>
          </a:lstStyle>
          <a:p>
            <a:r>
              <a:rPr lang="en-US" dirty="0" smtClean="0"/>
              <a:t>National Active and Retired Federal Employees Association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21A3B-3924-B04A-A496-7CB8DC41F6D4}" type="slidenum">
              <a:rPr lang="en-US" smtClean="0"/>
              <a:t>‹#›</a:t>
            </a:fld>
            <a:endParaRPr lang="en-US"/>
          </a:p>
        </p:txBody>
      </p:sp>
    </p:spTree>
    <p:extLst>
      <p:ext uri="{BB962C8B-B14F-4D97-AF65-F5344CB8AC3E}">
        <p14:creationId xmlns:p14="http://schemas.microsoft.com/office/powerpoint/2010/main" val="579924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3200" kern="1200">
          <a:solidFill>
            <a:srgbClr val="1F497D"/>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RETIRE@OPM.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ISTSERV@LISTSERV.OPM.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fedbenfits@narfe.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NARFE REGION X</a:t>
            </a:r>
            <a:br>
              <a:rPr lang="en-US" dirty="0" smtClean="0"/>
            </a:br>
            <a:r>
              <a:rPr lang="en-US" dirty="0" smtClean="0"/>
              <a:t>CONFERENCE</a:t>
            </a:r>
            <a:endParaRPr lang="en-US" dirty="0"/>
          </a:p>
        </p:txBody>
      </p:sp>
      <p:sp>
        <p:nvSpPr>
          <p:cNvPr id="3" name="Subtitle 2"/>
          <p:cNvSpPr>
            <a:spLocks noGrp="1"/>
          </p:cNvSpPr>
          <p:nvPr>
            <p:ph type="subTitle" idx="1"/>
          </p:nvPr>
        </p:nvSpPr>
        <p:spPr/>
        <p:txBody>
          <a:bodyPr/>
          <a:lstStyle/>
          <a:p>
            <a:r>
              <a:rPr lang="en-US" dirty="0" smtClean="0"/>
              <a:t> </a:t>
            </a:r>
            <a:r>
              <a:rPr lang="en-US" dirty="0" smtClean="0">
                <a:solidFill>
                  <a:srgbClr val="FF0000"/>
                </a:solidFill>
              </a:rPr>
              <a:t>October 10 – October 12, 2017</a:t>
            </a:r>
          </a:p>
          <a:p>
            <a:endParaRPr lang="en-US" dirty="0">
              <a:solidFill>
                <a:srgbClr val="FF0000"/>
              </a:solidFill>
            </a:endParaRPr>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1</a:t>
            </a:fld>
            <a:endParaRPr lang="en-US" dirty="0"/>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501059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/EMAILING OPM</a:t>
            </a:r>
            <a:endParaRPr lang="en-US" dirty="0"/>
          </a:p>
        </p:txBody>
      </p:sp>
      <p:sp>
        <p:nvSpPr>
          <p:cNvPr id="3" name="Content Placeholder 2"/>
          <p:cNvSpPr>
            <a:spLocks noGrp="1"/>
          </p:cNvSpPr>
          <p:nvPr>
            <p:ph idx="1"/>
          </p:nvPr>
        </p:nvSpPr>
        <p:spPr/>
        <p:txBody>
          <a:bodyPr/>
          <a:lstStyle/>
          <a:p>
            <a:r>
              <a:rPr lang="en-US" dirty="0" smtClean="0"/>
              <a:t>A response is quicker when sent by certified mail so be patient</a:t>
            </a:r>
          </a:p>
          <a:p>
            <a:r>
              <a:rPr lang="en-US" dirty="0" smtClean="0"/>
              <a:t>Specify on the outer envelope the subject</a:t>
            </a:r>
          </a:p>
          <a:p>
            <a:r>
              <a:rPr lang="en-US" dirty="0" smtClean="0"/>
              <a:t>Use the PO Box 45 Boyers PA address</a:t>
            </a:r>
          </a:p>
          <a:p>
            <a:r>
              <a:rPr lang="en-US" dirty="0" smtClean="0"/>
              <a:t>Email: </a:t>
            </a:r>
            <a:r>
              <a:rPr lang="en-US" dirty="0" smtClean="0">
                <a:hlinkClick r:id="rId3"/>
              </a:rPr>
              <a:t>RETIRE@OPM.GOV</a:t>
            </a:r>
            <a:endParaRPr lang="en-US" dirty="0" smtClean="0"/>
          </a:p>
          <a:p>
            <a:r>
              <a:rPr lang="en-US" dirty="0" smtClean="0"/>
              <a:t>The letters go to a huge Work Station for processing</a:t>
            </a:r>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10</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61255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ON-LINE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Do-it-yourself</a:t>
            </a:r>
          </a:p>
          <a:p>
            <a:r>
              <a:rPr lang="en-US" dirty="0" smtClean="0"/>
              <a:t>Change your Federal and State Income Tax Withholding</a:t>
            </a:r>
          </a:p>
          <a:p>
            <a:r>
              <a:rPr lang="en-US" dirty="0" smtClean="0"/>
              <a:t>Change your Mailing Address</a:t>
            </a:r>
          </a:p>
          <a:p>
            <a:r>
              <a:rPr lang="en-US" dirty="0" smtClean="0"/>
              <a:t>Change your Password and go online often to keep it current</a:t>
            </a:r>
          </a:p>
          <a:p>
            <a:r>
              <a:rPr lang="en-US" dirty="0" smtClean="0"/>
              <a:t>Request Duplicate Annuity Booklet with #</a:t>
            </a:r>
          </a:p>
          <a:p>
            <a:r>
              <a:rPr lang="en-US" dirty="0" smtClean="0"/>
              <a:t>Set up a Checking or Savings Allotment</a:t>
            </a:r>
          </a:p>
          <a:p>
            <a:r>
              <a:rPr lang="en-US" dirty="0" smtClean="0"/>
              <a:t>Sign up for Direct Deposit of your Payment</a:t>
            </a:r>
          </a:p>
          <a:p>
            <a:r>
              <a:rPr lang="en-US" dirty="0" smtClean="0"/>
              <a:t>Update your Email Address/Opt-in to Receive Information Electronically</a:t>
            </a:r>
          </a:p>
          <a:p>
            <a:r>
              <a:rPr lang="en-US" dirty="0" smtClean="0"/>
              <a:t>View/Print Annuity Statement/Verification of Income</a:t>
            </a:r>
          </a:p>
          <a:p>
            <a:r>
              <a:rPr lang="en-US" dirty="0" smtClean="0"/>
              <a:t>View/Print 1099-R Tax Forms</a:t>
            </a:r>
          </a:p>
          <a:p>
            <a:r>
              <a:rPr lang="en-US" dirty="0" smtClean="0"/>
              <a:t>View/Print Retirement Service Reference Information</a:t>
            </a:r>
          </a:p>
          <a:p>
            <a:r>
              <a:rPr lang="en-US" dirty="0" smtClean="0"/>
              <a:t>Card (ID Card)</a:t>
            </a:r>
          </a:p>
          <a:p>
            <a:r>
              <a:rPr lang="en-US" dirty="0" smtClean="0"/>
              <a:t>View/Print a Year-to Date Summary Of Payments</a:t>
            </a:r>
          </a:p>
          <a:p>
            <a:r>
              <a:rPr lang="en-US" dirty="0" smtClean="0"/>
              <a:t>View/Print Verification of Life Insurance (FEGLI)</a:t>
            </a:r>
          </a:p>
          <a:p>
            <a:r>
              <a:rPr lang="en-US" dirty="0" smtClean="0"/>
              <a:t>View the Status of Your Case while in Interim Pay</a:t>
            </a:r>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11</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83463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ON-LINE OBTAINING A NEW PIN</a:t>
            </a:r>
            <a:endParaRPr lang="en-US" dirty="0"/>
          </a:p>
        </p:txBody>
      </p:sp>
      <p:sp>
        <p:nvSpPr>
          <p:cNvPr id="3" name="Content Placeholder 2"/>
          <p:cNvSpPr>
            <a:spLocks noGrp="1"/>
          </p:cNvSpPr>
          <p:nvPr>
            <p:ph idx="1"/>
          </p:nvPr>
        </p:nvSpPr>
        <p:spPr/>
        <p:txBody>
          <a:bodyPr/>
          <a:lstStyle/>
          <a:p>
            <a:r>
              <a:rPr lang="en-US" dirty="0" smtClean="0"/>
              <a:t>2 Ways to get a new password on-line</a:t>
            </a:r>
          </a:p>
          <a:p>
            <a:pPr lvl="1">
              <a:buFont typeface="Arial" panose="020B0604020202020204" pitchFamily="34" charset="0"/>
              <a:buChar char="•"/>
            </a:pPr>
            <a:r>
              <a:rPr lang="en-US" dirty="0" smtClean="0"/>
              <a:t>By Email for those who have accessed their accounts within the past 15 months AND Set up personal security questions with OPM</a:t>
            </a:r>
          </a:p>
          <a:p>
            <a:pPr lvl="1">
              <a:buFont typeface="Arial" panose="020B0604020202020204" pitchFamily="34" charset="0"/>
              <a:buChar char="•"/>
            </a:pPr>
            <a:r>
              <a:rPr lang="en-US" dirty="0" smtClean="0"/>
              <a:t>By mail. It will take about 2 weeks to receive the new temporary password at the home address</a:t>
            </a:r>
          </a:p>
          <a:p>
            <a:pPr marL="457200" lvl="1" indent="0">
              <a:buNone/>
            </a:pPr>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12</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08715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a:t>
            </a:r>
            <a:endParaRPr lang="en-US" dirty="0"/>
          </a:p>
        </p:txBody>
      </p:sp>
      <p:sp>
        <p:nvSpPr>
          <p:cNvPr id="3" name="Content Placeholder 2"/>
          <p:cNvSpPr>
            <a:spLocks noGrp="1"/>
          </p:cNvSpPr>
          <p:nvPr>
            <p:ph idx="1"/>
          </p:nvPr>
        </p:nvSpPr>
        <p:spPr/>
        <p:txBody>
          <a:bodyPr/>
          <a:lstStyle/>
          <a:p>
            <a:r>
              <a:rPr lang="en-US" dirty="0" smtClean="0"/>
              <a:t>EX: CSA # OR CSF/W #</a:t>
            </a:r>
          </a:p>
          <a:p>
            <a:pPr lvl="1">
              <a:buFont typeface="Arial" panose="020B0604020202020204" pitchFamily="34" charset="0"/>
              <a:buChar char="•"/>
            </a:pPr>
            <a:r>
              <a:rPr lang="en-US" dirty="0" smtClean="0"/>
              <a:t>Log In ( See Using Services Online for Log in Help)</a:t>
            </a:r>
          </a:p>
          <a:p>
            <a:pPr lvl="1">
              <a:buFont typeface="Arial" panose="020B0604020202020204" pitchFamily="34" charset="0"/>
              <a:buChar char="•"/>
            </a:pPr>
            <a:r>
              <a:rPr lang="en-US" dirty="0" smtClean="0"/>
              <a:t>Claim Number:</a:t>
            </a:r>
          </a:p>
          <a:p>
            <a:pPr marL="457200" lvl="1" indent="0">
              <a:buNone/>
            </a:pPr>
            <a:r>
              <a:rPr lang="en-US" dirty="0"/>
              <a:t> </a:t>
            </a:r>
            <a:r>
              <a:rPr lang="en-US" dirty="0" smtClean="0"/>
              <a:t>   CS # </a:t>
            </a:r>
            <a:r>
              <a:rPr lang="en-US" b="1" dirty="0" smtClean="0">
                <a:solidFill>
                  <a:srgbClr val="FF0000"/>
                </a:solidFill>
              </a:rPr>
              <a:t>Must be 9 characters</a:t>
            </a:r>
          </a:p>
          <a:p>
            <a:pPr marL="457200" lvl="1" indent="0">
              <a:buNone/>
            </a:pPr>
            <a:r>
              <a:rPr lang="en-US" b="1" dirty="0">
                <a:solidFill>
                  <a:srgbClr val="FF0000"/>
                </a:solidFill>
              </a:rPr>
              <a:t> </a:t>
            </a:r>
            <a:r>
              <a:rPr lang="en-US" b="1" dirty="0" smtClean="0">
                <a:solidFill>
                  <a:srgbClr val="FF0000"/>
                </a:solidFill>
              </a:rPr>
              <a:t>    </a:t>
            </a:r>
            <a:r>
              <a:rPr lang="en-US" dirty="0" smtClean="0"/>
              <a:t>Password:</a:t>
            </a:r>
          </a:p>
          <a:p>
            <a:pPr marL="457200" lvl="1" indent="0">
              <a:buNone/>
            </a:pPr>
            <a:endParaRPr lang="en-US" b="1" dirty="0">
              <a:solidFill>
                <a:srgbClr val="FF0000"/>
              </a:solidFill>
            </a:endParaRPr>
          </a:p>
          <a:p>
            <a:pPr marL="457200" lvl="1" indent="0">
              <a:buNone/>
            </a:pPr>
            <a:r>
              <a:rPr lang="en-US" b="1" u="sng" dirty="0" smtClean="0"/>
              <a:t>Forgot Claim Number or Password?</a:t>
            </a:r>
          </a:p>
          <a:p>
            <a:pPr marL="457200" lvl="1" indent="0">
              <a:buNone/>
            </a:pPr>
            <a:r>
              <a:rPr lang="en-US" b="1" dirty="0">
                <a:solidFill>
                  <a:srgbClr val="FF0000"/>
                </a:solidFill>
              </a:rPr>
              <a:t> </a:t>
            </a:r>
            <a:r>
              <a:rPr lang="en-US" b="1" dirty="0" smtClean="0">
                <a:solidFill>
                  <a:srgbClr val="FF0000"/>
                </a:solidFill>
              </a:rPr>
              <a:t> </a:t>
            </a:r>
            <a:endParaRPr lang="en-US" b="1" dirty="0">
              <a:solidFill>
                <a:srgbClr val="FF0000"/>
              </a:solidFill>
            </a:endParaRPr>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13</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1269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OPM and NARFE 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OPM.GOV</a:t>
            </a:r>
          </a:p>
          <a:p>
            <a:r>
              <a:rPr lang="en-US" dirty="0" smtClean="0"/>
              <a:t>NARFE Experts are Available</a:t>
            </a:r>
          </a:p>
          <a:p>
            <a:r>
              <a:rPr lang="en-US" dirty="0" smtClean="0"/>
              <a:t>Sign-up with OPM Listserve</a:t>
            </a:r>
          </a:p>
          <a:p>
            <a:pPr lvl="1">
              <a:buFont typeface="Arial" panose="020B0604020202020204" pitchFamily="34" charset="0"/>
              <a:buChar char="•"/>
            </a:pPr>
            <a:r>
              <a:rPr lang="en-US" dirty="0" smtClean="0"/>
              <a:t>Receive Benefits Administration Letters</a:t>
            </a:r>
          </a:p>
          <a:p>
            <a:pPr lvl="1">
              <a:buFont typeface="Arial" panose="020B0604020202020204" pitchFamily="34" charset="0"/>
              <a:buChar char="•"/>
            </a:pPr>
            <a:r>
              <a:rPr lang="en-US" b="1" dirty="0" smtClean="0">
                <a:hlinkClick r:id="rId3"/>
              </a:rPr>
              <a:t>LISTSERV@LISTSERV.OPM.GOV</a:t>
            </a:r>
            <a:r>
              <a:rPr lang="en-US" dirty="0" smtClean="0"/>
              <a:t> </a:t>
            </a:r>
          </a:p>
          <a:p>
            <a:pPr lvl="1">
              <a:buFont typeface="Arial" panose="020B0604020202020204" pitchFamily="34" charset="0"/>
              <a:buChar char="•"/>
            </a:pPr>
            <a:r>
              <a:rPr lang="en-US" dirty="0" smtClean="0"/>
              <a:t>NARFE’s Federal Benefits Institute Experts </a:t>
            </a:r>
            <a:r>
              <a:rPr lang="en-US" b="1" dirty="0" smtClean="0">
                <a:hlinkClick r:id="rId4"/>
              </a:rPr>
              <a:t>fedbenfits@narfe.org</a:t>
            </a:r>
            <a:endParaRPr lang="en-US" b="1" dirty="0" smtClean="0"/>
          </a:p>
          <a:p>
            <a:pPr lvl="1">
              <a:buFont typeface="Arial" panose="020B0604020202020204" pitchFamily="34" charset="0"/>
              <a:buChar char="•"/>
            </a:pPr>
            <a:r>
              <a:rPr lang="en-US" dirty="0" smtClean="0"/>
              <a:t>Bridget Boel</a:t>
            </a:r>
            <a:r>
              <a:rPr lang="en-US" dirty="0"/>
              <a:t>, Director- bboel@narfe.org</a:t>
            </a:r>
            <a:endParaRPr lang="en-US" dirty="0" smtClean="0"/>
          </a:p>
          <a:p>
            <a:pPr lvl="1"/>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14</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50737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and Answers</a:t>
            </a:r>
            <a:endParaRPr lang="en-US" dirty="0"/>
          </a:p>
        </p:txBody>
      </p:sp>
      <p:sp>
        <p:nvSpPr>
          <p:cNvPr id="3" name="Content Placeholder 2"/>
          <p:cNvSpPr>
            <a:spLocks noGrp="1"/>
          </p:cNvSpPr>
          <p:nvPr>
            <p:ph idx="1"/>
          </p:nvPr>
        </p:nvSpPr>
        <p:spPr/>
        <p:txBody>
          <a:bodyPr>
            <a:normAutofit/>
          </a:bodyPr>
          <a:lstStyle/>
          <a:p>
            <a:endParaRPr lang="en-US" dirty="0"/>
          </a:p>
          <a:p>
            <a:endParaRPr lang="en-US" dirty="0" smtClean="0"/>
          </a:p>
          <a:p>
            <a:pPr marL="0" indent="0">
              <a:buNone/>
            </a:pPr>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15</a:t>
            </a:fld>
            <a:endParaRPr lang="en-US" dirty="0"/>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09613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pic>
        <p:nvPicPr>
          <p:cNvPr id="5" name="Picture Placeholder 8" descr="Capitol_dome_white.jpg"/>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7" b="99481" l="5521" r="97083">
                        <a14:foregroundMark x1="41354" y1="96756" x2="41354" y2="96756"/>
                        <a14:foregroundMark x1="23021" y1="52292" x2="23021" y2="52292"/>
                        <a14:foregroundMark x1="24375" y1="49784" x2="24375" y2="49784"/>
                        <a14:foregroundMark x1="35052" y1="38668" x2="35052" y2="38668"/>
                        <a14:foregroundMark x1="31771" y1="40701" x2="31771" y2="40701"/>
                        <a14:foregroundMark x1="54740" y1="26644" x2="54740" y2="26644"/>
                      </a14:backgroundRemoval>
                    </a14:imgEffect>
                  </a14:imgLayer>
                </a14:imgProps>
              </a:ext>
              <a:ext uri="{28A0092B-C50C-407E-A947-70E740481C1C}">
                <a14:useLocalDpi xmlns:a14="http://schemas.microsoft.com/office/drawing/2010/main" val="0"/>
              </a:ext>
            </a:extLst>
          </a:blip>
          <a:srcRect l="-12182" r="-12182"/>
          <a:stretch>
            <a:fillRect/>
          </a:stretch>
        </p:blipFill>
        <p:spPr/>
      </p:pic>
      <p:sp>
        <p:nvSpPr>
          <p:cNvPr id="4" name="Text Placeholder 3"/>
          <p:cNvSpPr>
            <a:spLocks noGrp="1"/>
          </p:cNvSpPr>
          <p:nvPr>
            <p:ph type="body" sz="half" idx="2"/>
          </p:nvPr>
        </p:nvSpPr>
        <p:spPr/>
        <p:txBody>
          <a:bodyPr>
            <a:normAutofit/>
          </a:bodyPr>
          <a:lstStyle/>
          <a:p>
            <a:pPr marL="285750" indent="-285750">
              <a:buFont typeface="Arial"/>
              <a:buChar char="•"/>
            </a:pPr>
            <a:endParaRPr lang="en-US" sz="1800" dirty="0"/>
          </a:p>
        </p:txBody>
      </p:sp>
      <p:sp>
        <p:nvSpPr>
          <p:cNvPr id="6" name="Footer Placeholder 5"/>
          <p:cNvSpPr>
            <a:spLocks noGrp="1"/>
          </p:cNvSpPr>
          <p:nvPr>
            <p:ph type="ftr" sz="quarter" idx="11"/>
          </p:nvPr>
        </p:nvSpPr>
        <p:spPr/>
        <p:txBody>
          <a:bodyPr/>
          <a:lstStyle/>
          <a:p>
            <a:r>
              <a:rPr lang="en-US" smtClean="0"/>
              <a:t>National Active and Retired Federal Employees Association</a:t>
            </a:r>
            <a:endParaRPr lang="en-US"/>
          </a:p>
        </p:txBody>
      </p:sp>
      <p:sp>
        <p:nvSpPr>
          <p:cNvPr id="7" name="Slide Number Placeholder 6"/>
          <p:cNvSpPr>
            <a:spLocks noGrp="1"/>
          </p:cNvSpPr>
          <p:nvPr>
            <p:ph type="sldNum" sz="quarter" idx="12"/>
          </p:nvPr>
        </p:nvSpPr>
        <p:spPr/>
        <p:txBody>
          <a:bodyPr/>
          <a:lstStyle/>
          <a:p>
            <a:fld id="{32221A3B-3924-B04A-A496-7CB8DC41F6D4}" type="slidenum">
              <a:rPr lang="en-US" smtClean="0"/>
              <a:t>16</a:t>
            </a:fld>
            <a:endParaRPr lang="en-US"/>
          </a:p>
        </p:txBody>
      </p:sp>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4624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3223"/>
            <a:ext cx="8229600" cy="1029114"/>
          </a:xfrm>
        </p:spPr>
        <p:txBody>
          <a:bodyPr>
            <a:normAutofit fontScale="90000"/>
          </a:bodyPr>
          <a:lstStyle/>
          <a:p>
            <a:r>
              <a:rPr lang="en-US" dirty="0" smtClean="0"/>
              <a:t>Federal Benefits Information</a:t>
            </a:r>
            <a:br>
              <a:rPr lang="en-US" dirty="0" smtClean="0"/>
            </a:br>
            <a:r>
              <a:rPr lang="en-US" dirty="0" smtClean="0"/>
              <a:t> Tips and Resources</a:t>
            </a:r>
            <a:endParaRPr lang="en-US" dirty="0"/>
          </a:p>
        </p:txBody>
      </p:sp>
      <p:sp>
        <p:nvSpPr>
          <p:cNvPr id="3" name="Content Placeholder 2"/>
          <p:cNvSpPr>
            <a:spLocks noGrp="1"/>
          </p:cNvSpPr>
          <p:nvPr>
            <p:ph idx="1"/>
          </p:nvPr>
        </p:nvSpPr>
        <p:spPr/>
        <p:txBody>
          <a:bodyPr>
            <a:normAutofit/>
          </a:bodyPr>
          <a:lstStyle/>
          <a:p>
            <a:endParaRPr lang="en-US" dirty="0"/>
          </a:p>
          <a:p>
            <a:pPr marL="1314450" lvl="3" indent="0">
              <a:buNone/>
            </a:pPr>
            <a:endParaRPr lang="en-US" dirty="0" smtClean="0"/>
          </a:p>
          <a:p>
            <a:pPr lvl="3"/>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2</a:t>
            </a:fld>
            <a:endParaRPr lang="en-US" dirty="0"/>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14965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to take when you get close </a:t>
            </a:r>
            <a:br>
              <a:rPr lang="en-US" dirty="0" smtClean="0"/>
            </a:br>
            <a:r>
              <a:rPr lang="en-US" dirty="0" smtClean="0"/>
              <a:t>to retiring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you get within one year of retirement eligibility:</a:t>
            </a:r>
          </a:p>
          <a:p>
            <a:r>
              <a:rPr lang="en-US" dirty="0" smtClean="0"/>
              <a:t>Confirm when you will be eligible to get a retirement benefit;</a:t>
            </a:r>
          </a:p>
          <a:p>
            <a:r>
              <a:rPr lang="en-US" dirty="0" smtClean="0"/>
              <a:t>Decide when you want to retire;</a:t>
            </a:r>
          </a:p>
          <a:p>
            <a:r>
              <a:rPr lang="en-US" dirty="0" smtClean="0"/>
              <a:t>Get information about other benefits to which you may also be eligible, such as TSP.</a:t>
            </a:r>
          </a:p>
          <a:p>
            <a:r>
              <a:rPr lang="en-US" dirty="0" smtClean="0"/>
              <a:t>Have a fairly comprehensive picture of all sources of your retirement income and when each is payable.</a:t>
            </a:r>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3</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21121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Attend a pre-retirement counseling seminar</a:t>
            </a:r>
          </a:p>
          <a:p>
            <a:r>
              <a:rPr lang="en-US" dirty="0" smtClean="0"/>
              <a:t>NARFE Webinars</a:t>
            </a:r>
          </a:p>
          <a:p>
            <a:r>
              <a:rPr lang="en-US" dirty="0" smtClean="0"/>
              <a:t>Make an appointment with your personnel officer to review your Official Personnel Folder (OPF) to make sure all your records are complete and accurate, all dates of service and your insurance coverage is documented.</a:t>
            </a:r>
          </a:p>
          <a:p>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4</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20200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THINGS TO CHANGE AFTER </a:t>
            </a:r>
            <a:br>
              <a:rPr lang="en-US" dirty="0"/>
            </a:br>
            <a:r>
              <a:rPr lang="en-US" dirty="0"/>
              <a:t>RETIREMENT</a:t>
            </a:r>
          </a:p>
        </p:txBody>
      </p:sp>
      <p:sp>
        <p:nvSpPr>
          <p:cNvPr id="3" name="Content Placeholder 2"/>
          <p:cNvSpPr>
            <a:spLocks noGrp="1"/>
          </p:cNvSpPr>
          <p:nvPr>
            <p:ph idx="1"/>
          </p:nvPr>
        </p:nvSpPr>
        <p:spPr/>
        <p:txBody>
          <a:bodyPr>
            <a:normAutofit lnSpcReduction="10000"/>
          </a:bodyPr>
          <a:lstStyle/>
          <a:p>
            <a:pPr lvl="0"/>
            <a:r>
              <a:rPr lang="en-US" dirty="0">
                <a:solidFill>
                  <a:prstClr val="black"/>
                </a:solidFill>
              </a:rPr>
              <a:t>ADDRESS-OPM, SOCIAL SECURITY AND TSP</a:t>
            </a:r>
          </a:p>
          <a:p>
            <a:pPr lvl="0"/>
            <a:r>
              <a:rPr lang="en-US" dirty="0">
                <a:solidFill>
                  <a:prstClr val="black"/>
                </a:solidFill>
              </a:rPr>
              <a:t>INSURANCE-FEHBP HEALTH INSURANCE COVERAGE, OPEN SEASON OR LIFE EVENTS, FEGLI</a:t>
            </a:r>
          </a:p>
          <a:p>
            <a:pPr lvl="0"/>
            <a:r>
              <a:rPr lang="en-US" dirty="0">
                <a:solidFill>
                  <a:prstClr val="black"/>
                </a:solidFill>
              </a:rPr>
              <a:t>ANNUITY BENEFITS-OPM</a:t>
            </a:r>
          </a:p>
          <a:p>
            <a:pPr lvl="0"/>
            <a:r>
              <a:rPr lang="en-US" dirty="0">
                <a:solidFill>
                  <a:prstClr val="black"/>
                </a:solidFill>
              </a:rPr>
              <a:t>TSP-DISBURSEMENT  </a:t>
            </a:r>
          </a:p>
          <a:p>
            <a:pPr lvl="0"/>
            <a:r>
              <a:rPr lang="en-US" dirty="0">
                <a:solidFill>
                  <a:prstClr val="black"/>
                </a:solidFill>
              </a:rPr>
              <a:t>TAXES-RETIREES NO LONGER PAY MEDICARE OR FICA TAXES BUT RETIREES DO PAY TAXES</a:t>
            </a:r>
          </a:p>
          <a:p>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5</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23968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UPDATES</a:t>
            </a:r>
            <a:endParaRPr lang="en-US" dirty="0"/>
          </a:p>
        </p:txBody>
      </p:sp>
      <p:sp>
        <p:nvSpPr>
          <p:cNvPr id="3" name="Content Placeholder 2"/>
          <p:cNvSpPr>
            <a:spLocks noGrp="1"/>
          </p:cNvSpPr>
          <p:nvPr>
            <p:ph idx="1"/>
          </p:nvPr>
        </p:nvSpPr>
        <p:spPr/>
        <p:txBody>
          <a:bodyPr/>
          <a:lstStyle/>
          <a:p>
            <a:r>
              <a:rPr lang="en-US" dirty="0" smtClean="0"/>
              <a:t>Social Security On-line Requirement –To access your SSA account on-line you must have a cell phone with text capability.</a:t>
            </a:r>
          </a:p>
          <a:p>
            <a:r>
              <a:rPr lang="en-US" dirty="0"/>
              <a:t>The agency said that it realized the new security layer might be an inconvenience for some </a:t>
            </a:r>
            <a:r>
              <a:rPr lang="en-US" dirty="0" smtClean="0"/>
              <a:t>people thus permitting calls to 1-888-772-1213</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6</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66385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UPDATES</a:t>
            </a:r>
            <a:endParaRPr lang="en-US" dirty="0"/>
          </a:p>
        </p:txBody>
      </p:sp>
      <p:sp>
        <p:nvSpPr>
          <p:cNvPr id="3" name="Content Placeholder 2"/>
          <p:cNvSpPr>
            <a:spLocks noGrp="1"/>
          </p:cNvSpPr>
          <p:nvPr>
            <p:ph idx="1"/>
          </p:nvPr>
        </p:nvSpPr>
        <p:spPr/>
        <p:txBody>
          <a:bodyPr/>
          <a:lstStyle/>
          <a:p>
            <a:r>
              <a:rPr lang="en-US" dirty="0" smtClean="0"/>
              <a:t>Open Season Dates: Nov 13-Dec 11</a:t>
            </a:r>
          </a:p>
          <a:p>
            <a:pPr lvl="1">
              <a:buFont typeface="Arial" panose="020B0604020202020204" pitchFamily="34" charset="0"/>
              <a:buChar char="•"/>
            </a:pPr>
            <a:r>
              <a:rPr lang="en-US" b="1" dirty="0" smtClean="0"/>
              <a:t>Rates announced for 2018 in early October</a:t>
            </a:r>
          </a:p>
          <a:p>
            <a:pPr lvl="1">
              <a:buFont typeface="Arial" panose="020B0604020202020204" pitchFamily="34" charset="0"/>
              <a:buChar char="•"/>
            </a:pPr>
            <a:r>
              <a:rPr lang="en-US" b="1" dirty="0" smtClean="0"/>
              <a:t>COLA Announcement: Expected Mid- October</a:t>
            </a:r>
          </a:p>
          <a:p>
            <a:pPr lvl="1">
              <a:buFont typeface="Arial" panose="020B0604020202020204" pitchFamily="34" charset="0"/>
              <a:buChar char="•"/>
            </a:pPr>
            <a:r>
              <a:rPr lang="en-US" b="1" dirty="0" smtClean="0"/>
              <a:t>Medicare Part B Premium Increase–How much will depend on the COLA</a:t>
            </a:r>
          </a:p>
          <a:p>
            <a:pPr marL="457200" lvl="1" indent="0">
              <a:buNone/>
            </a:pPr>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7</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08999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WITH OPM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Calling Options when OPM lines are busy</a:t>
            </a:r>
          </a:p>
          <a:p>
            <a:r>
              <a:rPr lang="en-US" dirty="0" smtClean="0"/>
              <a:t>Writing: OPM</a:t>
            </a:r>
          </a:p>
          <a:p>
            <a:r>
              <a:rPr lang="en-US" dirty="0"/>
              <a:t> </a:t>
            </a:r>
            <a:r>
              <a:rPr lang="en-US" dirty="0" smtClean="0"/>
              <a:t>               (Reason for Contacting) Example: 1099R</a:t>
            </a:r>
          </a:p>
          <a:p>
            <a:pPr marL="0" indent="0">
              <a:buNone/>
            </a:pPr>
            <a:r>
              <a:rPr lang="en-US" dirty="0"/>
              <a:t> </a:t>
            </a:r>
            <a:r>
              <a:rPr lang="en-US" dirty="0" smtClean="0"/>
              <a:t>                   Retirement Operations Center</a:t>
            </a:r>
          </a:p>
          <a:p>
            <a:pPr marL="0" indent="0">
              <a:buNone/>
            </a:pPr>
            <a:r>
              <a:rPr lang="en-US" dirty="0"/>
              <a:t> </a:t>
            </a:r>
            <a:r>
              <a:rPr lang="en-US" dirty="0" smtClean="0"/>
              <a:t>                    P.O. Box 45</a:t>
            </a:r>
          </a:p>
          <a:p>
            <a:pPr marL="0" indent="0">
              <a:buNone/>
            </a:pPr>
            <a:r>
              <a:rPr lang="en-US" dirty="0"/>
              <a:t> </a:t>
            </a:r>
            <a:r>
              <a:rPr lang="en-US" dirty="0" smtClean="0"/>
              <a:t>                    Boyers, PA 16017-0045</a:t>
            </a:r>
          </a:p>
          <a:p>
            <a:pPr>
              <a:buFont typeface="Arial" panose="020B0604020202020204" pitchFamily="34" charset="0"/>
              <a:buChar char="•"/>
            </a:pPr>
            <a:r>
              <a:rPr lang="en-US" dirty="0" smtClean="0"/>
              <a:t>Email-The response time is unfortunately slow</a:t>
            </a:r>
          </a:p>
          <a:p>
            <a:pPr>
              <a:buFont typeface="Arial" panose="020B0604020202020204" pitchFamily="34" charset="0"/>
              <a:buChar char="•"/>
            </a:pPr>
            <a:r>
              <a:rPr lang="en-US" dirty="0" smtClean="0"/>
              <a:t>On-Line-Service: On-Line is great for the types of  actions it allows.</a:t>
            </a:r>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8</a:t>
            </a:fld>
            <a:endParaRPr lang="en-US" dirty="0"/>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73120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CALLING THE RETIREMENT INFORMATION OFFICE AT OPM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Preferred by most members-just pick up the phone and talk to someone. The best time to call is early : 7:45 EST</a:t>
            </a:r>
          </a:p>
          <a:p>
            <a:r>
              <a:rPr lang="en-US" dirty="0" smtClean="0"/>
              <a:t>Big Picture- Millions of customers but OPM only has a few employees to take calls.</a:t>
            </a:r>
          </a:p>
          <a:p>
            <a:r>
              <a:rPr lang="en-US" dirty="0" smtClean="0"/>
              <a:t>Important to </a:t>
            </a:r>
            <a:r>
              <a:rPr lang="en-US" dirty="0"/>
              <a:t>l</a:t>
            </a:r>
            <a:r>
              <a:rPr lang="en-US" dirty="0" smtClean="0"/>
              <a:t>imit request to OPM Benefits</a:t>
            </a:r>
          </a:p>
          <a:p>
            <a:pPr lvl="1">
              <a:buFont typeface="Arial" panose="020B0604020202020204" pitchFamily="34" charset="0"/>
              <a:buChar char="•"/>
            </a:pPr>
            <a:r>
              <a:rPr lang="en-US" dirty="0" smtClean="0"/>
              <a:t>Annuity</a:t>
            </a:r>
          </a:p>
          <a:p>
            <a:pPr lvl="1">
              <a:buFont typeface="Arial" panose="020B0604020202020204" pitchFamily="34" charset="0"/>
              <a:buChar char="•"/>
            </a:pPr>
            <a:r>
              <a:rPr lang="en-US" dirty="0" smtClean="0"/>
              <a:t>FEHBP</a:t>
            </a:r>
          </a:p>
          <a:p>
            <a:pPr lvl="1">
              <a:buFont typeface="Arial" panose="020B0604020202020204" pitchFamily="34" charset="0"/>
              <a:buChar char="•"/>
            </a:pPr>
            <a:r>
              <a:rPr lang="en-US" dirty="0" smtClean="0"/>
              <a:t>FEGLI</a:t>
            </a:r>
          </a:p>
          <a:p>
            <a:pPr lvl="1">
              <a:buFont typeface="Arial" panose="020B0604020202020204" pitchFamily="34" charset="0"/>
              <a:buChar char="•"/>
            </a:pPr>
            <a:r>
              <a:rPr lang="en-US" dirty="0" smtClean="0"/>
              <a:t>Tax Withholding</a:t>
            </a:r>
            <a:endParaRPr lang="en-US" dirty="0"/>
          </a:p>
        </p:txBody>
      </p:sp>
      <p:sp>
        <p:nvSpPr>
          <p:cNvPr id="5" name="Footer Placeholder 4"/>
          <p:cNvSpPr>
            <a:spLocks noGrp="1"/>
          </p:cNvSpPr>
          <p:nvPr>
            <p:ph type="ftr" sz="quarter" idx="11"/>
          </p:nvPr>
        </p:nvSpPr>
        <p:spPr/>
        <p:txBody>
          <a:bodyPr/>
          <a:lstStyle/>
          <a:p>
            <a:r>
              <a:rPr lang="en-US" smtClean="0"/>
              <a:t>National Active and Retired Federal Employees Association</a:t>
            </a:r>
            <a:endParaRPr lang="en-US" dirty="0" smtClean="0"/>
          </a:p>
        </p:txBody>
      </p:sp>
      <p:sp>
        <p:nvSpPr>
          <p:cNvPr id="6" name="Slide Number Placeholder 5"/>
          <p:cNvSpPr>
            <a:spLocks noGrp="1"/>
          </p:cNvSpPr>
          <p:nvPr>
            <p:ph type="sldNum" sz="quarter" idx="12"/>
          </p:nvPr>
        </p:nvSpPr>
        <p:spPr/>
        <p:txBody>
          <a:bodyPr/>
          <a:lstStyle/>
          <a:p>
            <a:fld id="{32221A3B-3924-B04A-A496-7CB8DC41F6D4}" type="slidenum">
              <a:rPr lang="en-US" smtClean="0"/>
              <a:t>9</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192773842"/>
      </p:ext>
    </p:extLst>
  </p:cSld>
  <p:clrMapOvr>
    <a:masterClrMapping/>
  </p:clrMapOvr>
</p:sld>
</file>

<file path=ppt/theme/theme1.xml><?xml version="1.0" encoding="utf-8"?>
<a:theme xmlns:a="http://schemas.openxmlformats.org/drawingml/2006/main" name="NARFE HQ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NARFE HQ Template 2.potx</Template>
  <TotalTime>1144</TotalTime>
  <Words>776</Words>
  <Application>Microsoft Office PowerPoint</Application>
  <PresentationFormat>On-screen Show (4:3)</PresentationFormat>
  <Paragraphs>139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NARFE HQ Template 2</vt:lpstr>
      <vt:lpstr>NARFE REGION X CONFERENCE</vt:lpstr>
      <vt:lpstr>Federal Benefits Information  Tips and Resources</vt:lpstr>
      <vt:lpstr>Steps to take when you get close  to retiring</vt:lpstr>
      <vt:lpstr>Resources</vt:lpstr>
      <vt:lpstr>KEY THINGS TO CHANGE AFTER  RETIREMENT</vt:lpstr>
      <vt:lpstr>BENEFIT UPDATES</vt:lpstr>
      <vt:lpstr>BENEFIT UPDATES</vt:lpstr>
      <vt:lpstr>COMMUNICATIONS WITH OPM</vt:lpstr>
      <vt:lpstr>CALLING THE RETIREMENT INFORMATION OFFICE AT OPM</vt:lpstr>
      <vt:lpstr>WRITING /EMAILING OPM</vt:lpstr>
      <vt:lpstr>SERVICE ON-LINE</vt:lpstr>
      <vt:lpstr>SERVICE ON-LINE OBTAINING A NEW PIN</vt:lpstr>
      <vt:lpstr>LOG-IN</vt:lpstr>
      <vt:lpstr>OPM and NARFE RESOURCES</vt:lpstr>
      <vt:lpstr>Questions and Answers</vt:lpstr>
      <vt:lpstr>NOTES</vt:lpstr>
    </vt:vector>
  </TitlesOfParts>
  <Company>narfe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narfe4</dc:creator>
  <cp:lastModifiedBy>William Shackelford</cp:lastModifiedBy>
  <cp:revision>71</cp:revision>
  <cp:lastPrinted>2017-09-14T17:03:11Z</cp:lastPrinted>
  <dcterms:created xsi:type="dcterms:W3CDTF">2017-06-12T19:00:51Z</dcterms:created>
  <dcterms:modified xsi:type="dcterms:W3CDTF">2017-09-14T17:04:20Z</dcterms:modified>
</cp:coreProperties>
</file>