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5" r:id="rId4"/>
    <p:sldId id="260" r:id="rId5"/>
    <p:sldId id="261" r:id="rId6"/>
    <p:sldId id="259" r:id="rId7"/>
    <p:sldId id="271" r:id="rId8"/>
    <p:sldId id="267" r:id="rId9"/>
    <p:sldId id="268" r:id="rId10"/>
    <p:sldId id="269" r:id="rId11"/>
    <p:sldId id="266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0BD7A-3B7E-BA4C-8633-332707BE584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49231-B891-FC43-917C-0C15EEEF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150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256D8-ABCC-7540-80FE-3C3CB22D760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D6134-14B5-BE4F-8909-9278DB4B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501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23EC-FBE9-F944-A21C-1D24C6307F6F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Active and Retired Federal Employees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1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80A1-6BE7-4540-A521-AABAA8BFD413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Active and Retired Federal Employees Association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9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5918"/>
            <a:ext cx="2057400" cy="50802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5918"/>
            <a:ext cx="6019800" cy="50802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834-5D09-9741-812C-24EE37489303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Active and Retired Federal Employees Association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3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Active and Retired Federal Employees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CAF-2E10-9443-B2EA-6B605012E3CF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Active and Retired Federal Employees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0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1871"/>
            <a:ext cx="8229600" cy="889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50907"/>
            <a:ext cx="4038600" cy="42752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50907"/>
            <a:ext cx="4038600" cy="42752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6A54-87C1-3044-87B6-99540C6F5A49}" type="datetime1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Active and Retired Federal Employees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6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547"/>
            <a:ext cx="8229600" cy="87035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317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2071"/>
            <a:ext cx="4040188" cy="36140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7317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2071"/>
            <a:ext cx="4041775" cy="36140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03A-F419-8746-AB7D-AF1A1AEE378A}" type="datetime1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Active and Retired Federal Employees Association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8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4B97-2EDC-A045-AE30-91F808D20E6D}" type="datetime1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Active and Retired Federal Employees Association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2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E3BB-3CD5-5F49-B315-16A4FC60C567}" type="datetime1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Active and Retired Federal Employees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5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6658"/>
            <a:ext cx="3008313" cy="8311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76658"/>
            <a:ext cx="5111750" cy="49495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07789"/>
            <a:ext cx="3008313" cy="41183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E605-DDB5-FA4F-8254-9ADC92CA5E61}" type="datetime1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Active and Retired Federal Employees Association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2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36579"/>
            <a:ext cx="5486400" cy="36909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FD75-198B-BC42-BEDC-3470232CBD8E}" type="datetime1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Active and Retired Federal Employees Association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7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96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21793"/>
            <a:ext cx="8229600" cy="1029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1096"/>
            <a:ext cx="8229600" cy="4165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6FB5B-CC64-314D-95FD-88B60606DB48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9937" y="6356350"/>
            <a:ext cx="3873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rgbClr val="1F497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National Active and Retired Federal Employees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2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1F497D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Development &amp; Events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Bialek</a:t>
            </a:r>
          </a:p>
          <a:p>
            <a:r>
              <a:rPr lang="en-US" dirty="0" smtClean="0"/>
              <a:t>October 10, 2017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8D4B-A325-464E-8801-13AFEA78F464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Active and Retired Federal Employees Association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5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6925"/>
            <a:ext cx="8229600" cy="1029114"/>
          </a:xfrm>
        </p:spPr>
        <p:txBody>
          <a:bodyPr>
            <a:noAutofit/>
          </a:bodyPr>
          <a:lstStyle/>
          <a:p>
            <a:r>
              <a:rPr lang="en-US" dirty="0" smtClean="0"/>
              <a:t>FEDcon18</a:t>
            </a:r>
            <a:br>
              <a:rPr lang="en-US" dirty="0" smtClean="0"/>
            </a:br>
            <a:r>
              <a:rPr lang="en-US" dirty="0" smtClean="0"/>
              <a:t>NARFE’s Premier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6895"/>
            <a:ext cx="8229600" cy="4165067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LEAD</a:t>
            </a:r>
          </a:p>
          <a:p>
            <a:pPr marL="0" indent="0" algn="ctr">
              <a:buNone/>
            </a:pPr>
            <a:endParaRPr lang="en-US" sz="1800" dirty="0"/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900" dirty="0"/>
              <a:t>Best-practices and leadership development to enhance the federal community’s contribution at the local </a:t>
            </a:r>
            <a:r>
              <a:rPr lang="en-US" sz="2900" dirty="0" smtClean="0"/>
              <a:t>level</a:t>
            </a:r>
            <a:endParaRPr lang="en-US" sz="2900" dirty="0"/>
          </a:p>
          <a:p>
            <a:pPr marL="0" indent="0" algn="ctr"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Active and Retired Federal Employees Association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4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FEDcon18</a:t>
            </a:r>
            <a:br>
              <a:rPr lang="en-US" dirty="0" smtClean="0"/>
            </a:br>
            <a:r>
              <a:rPr lang="en-US" dirty="0" smtClean="0"/>
              <a:t>NARFE’s Premier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Who should attend?</a:t>
            </a:r>
          </a:p>
          <a:p>
            <a:pPr lvl="0"/>
            <a:r>
              <a:rPr lang="en-US" sz="2600" b="0" dirty="0" smtClean="0"/>
              <a:t>NARFE </a:t>
            </a:r>
            <a:r>
              <a:rPr lang="en-US" sz="2600" b="0" dirty="0"/>
              <a:t>leaders engaged in chapter and leadership development</a:t>
            </a:r>
          </a:p>
          <a:p>
            <a:pPr lvl="0"/>
            <a:r>
              <a:rPr lang="en-US" sz="2600" b="0" dirty="0" smtClean="0"/>
              <a:t>Feds </a:t>
            </a:r>
            <a:r>
              <a:rPr lang="en-US" sz="2600" b="0" dirty="0"/>
              <a:t>anxious about legislation and policies that will derail retirement plans</a:t>
            </a:r>
          </a:p>
          <a:p>
            <a:pPr lvl="0"/>
            <a:r>
              <a:rPr lang="en-US" sz="2600" b="0" dirty="0"/>
              <a:t>Feds who want to safeguard their financial future and avoid post-retirement financial pitfalls</a:t>
            </a:r>
          </a:p>
          <a:p>
            <a:pPr lvl="0"/>
            <a:r>
              <a:rPr lang="en-US" sz="2600" b="0" dirty="0" smtClean="0"/>
              <a:t>All </a:t>
            </a:r>
            <a:r>
              <a:rPr lang="en-US" sz="2600" b="0" dirty="0"/>
              <a:t>Feds who want to maximize the value of their benefits and future annuity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Active and Retired Federal Employees Association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4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2858" y="3261823"/>
            <a:ext cx="6139542" cy="2489725"/>
          </a:xfrm>
        </p:spPr>
        <p:txBody>
          <a:bodyPr>
            <a:normAutofit/>
          </a:bodyPr>
          <a:lstStyle/>
          <a:p>
            <a:pPr algn="ctr"/>
            <a:endParaRPr lang="en-US" sz="1800" dirty="0" smtClean="0"/>
          </a:p>
          <a:p>
            <a:pPr algn="ctr"/>
            <a:r>
              <a:rPr lang="en-US" sz="2800" dirty="0"/>
              <a:t>It’s exciting. It’s NEW. And YOU will want to be at </a:t>
            </a:r>
            <a:r>
              <a:rPr lang="en-US" sz="2800" dirty="0" smtClean="0"/>
              <a:t>FEDcon18</a:t>
            </a:r>
          </a:p>
          <a:p>
            <a:pPr algn="ctr"/>
            <a:endParaRPr lang="en-US" sz="2400" dirty="0"/>
          </a:p>
          <a:p>
            <a:pPr algn="ctr"/>
            <a:r>
              <a:rPr lang="en-US" sz="2800" dirty="0" smtClean="0"/>
              <a:t>Stay Tuned!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0339-34C8-B345-85A9-29235A940400}" type="datetime1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Active and Retired Federal Employees Association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12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16" y="1289150"/>
            <a:ext cx="4602904" cy="1972673"/>
          </a:xfrm>
        </p:spPr>
      </p:pic>
    </p:spTree>
    <p:extLst>
      <p:ext uri="{BB962C8B-B14F-4D97-AF65-F5344CB8AC3E}">
        <p14:creationId xmlns:p14="http://schemas.microsoft.com/office/powerpoint/2010/main" val="234455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1793"/>
            <a:ext cx="8229600" cy="1320516"/>
          </a:xfrm>
        </p:spPr>
        <p:txBody>
          <a:bodyPr>
            <a:normAutofit/>
          </a:bodyPr>
          <a:lstStyle/>
          <a:p>
            <a:r>
              <a:rPr lang="en-US" dirty="0" smtClean="0"/>
              <a:t>2018 Regional and Federation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309"/>
            <a:ext cx="8229600" cy="3983854"/>
          </a:xfrm>
        </p:spPr>
        <p:txBody>
          <a:bodyPr>
            <a:normAutofit/>
          </a:bodyPr>
          <a:lstStyle/>
          <a:p>
            <a:r>
              <a:rPr lang="en-US" dirty="0" smtClean="0"/>
              <a:t>Sponsorship Support Program</a:t>
            </a:r>
          </a:p>
          <a:p>
            <a:pPr marL="0" indent="0">
              <a:buNone/>
            </a:pPr>
            <a:endParaRPr lang="en-US" sz="1400" dirty="0" smtClean="0"/>
          </a:p>
          <a:p>
            <a:pPr lvl="1"/>
            <a:r>
              <a:rPr lang="en-US" dirty="0" smtClean="0"/>
              <a:t>We work with national companies to increase sponsorship for Regional and Federation events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lvl="1"/>
            <a:r>
              <a:rPr lang="en-US" dirty="0" smtClean="0"/>
              <a:t>2018 will be 3</a:t>
            </a:r>
            <a:r>
              <a:rPr lang="en-US" baseline="30000" dirty="0" smtClean="0"/>
              <a:t>rd</a:t>
            </a:r>
            <a:r>
              <a:rPr lang="en-US" dirty="0" smtClean="0"/>
              <a:t> year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A823-6486-6640-BA44-21AB985E39DC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Active and Retired Federal Employees Association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5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1792"/>
            <a:ext cx="8229600" cy="1281327"/>
          </a:xfrm>
        </p:spPr>
        <p:txBody>
          <a:bodyPr>
            <a:normAutofit/>
          </a:bodyPr>
          <a:lstStyle/>
          <a:p>
            <a:r>
              <a:rPr lang="en-US" dirty="0" smtClean="0"/>
              <a:t>2018 Regional and Federation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023043"/>
          </a:xfrm>
        </p:spPr>
        <p:txBody>
          <a:bodyPr>
            <a:normAutofit/>
          </a:bodyPr>
          <a:lstStyle/>
          <a:p>
            <a:r>
              <a:rPr lang="en-US" dirty="0" smtClean="0"/>
              <a:t>Sponsorship Support Program</a:t>
            </a:r>
          </a:p>
          <a:p>
            <a:pPr marL="0" indent="0">
              <a:buNone/>
            </a:pPr>
            <a:endParaRPr lang="en-US" sz="1400" dirty="0" smtClean="0"/>
          </a:p>
          <a:p>
            <a:pPr lvl="1"/>
            <a:r>
              <a:rPr lang="en-US" dirty="0" smtClean="0"/>
              <a:t>Program added over $10,000 in new money to Regional and Federation events in 2017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lvl="1"/>
            <a:r>
              <a:rPr lang="en-US" dirty="0" smtClean="0"/>
              <a:t>Sponsors requested this model</a:t>
            </a:r>
          </a:p>
          <a:p>
            <a:pPr lvl="2"/>
            <a:r>
              <a:rPr lang="en-US" dirty="0" smtClean="0"/>
              <a:t>One agreement, one check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A823-6486-6640-BA44-21AB985E39DC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Active and Retired Federal Employees Association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7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1793"/>
            <a:ext cx="8229600" cy="1294390"/>
          </a:xfrm>
        </p:spPr>
        <p:txBody>
          <a:bodyPr>
            <a:normAutofit/>
          </a:bodyPr>
          <a:lstStyle/>
          <a:p>
            <a:r>
              <a:rPr lang="en-US" dirty="0" smtClean="0"/>
              <a:t>2018 Regional and Federation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6183"/>
            <a:ext cx="8229600" cy="4009980"/>
          </a:xfrm>
        </p:spPr>
        <p:txBody>
          <a:bodyPr/>
          <a:lstStyle/>
          <a:p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Federation Presidents will receive email from us</a:t>
            </a:r>
          </a:p>
          <a:p>
            <a:pPr lvl="1"/>
            <a:r>
              <a:rPr lang="en-US" dirty="0" smtClean="0"/>
              <a:t>Provide dates, location, pricing</a:t>
            </a:r>
          </a:p>
          <a:p>
            <a:pPr lvl="1"/>
            <a:r>
              <a:rPr lang="en-US" dirty="0" smtClean="0"/>
              <a:t>HQ will work with:</a:t>
            </a:r>
          </a:p>
          <a:p>
            <a:pPr lvl="2"/>
            <a:r>
              <a:rPr lang="en-US" dirty="0" smtClean="0"/>
              <a:t>GEHA</a:t>
            </a:r>
          </a:p>
          <a:p>
            <a:pPr lvl="2"/>
            <a:r>
              <a:rPr lang="en-US" dirty="0" smtClean="0"/>
              <a:t>Aetna</a:t>
            </a:r>
          </a:p>
          <a:p>
            <a:pPr lvl="2"/>
            <a:r>
              <a:rPr lang="en-US" dirty="0" smtClean="0"/>
              <a:t>Member Perks Companies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Active and Retired Federal Employees Association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3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1792"/>
            <a:ext cx="8229600" cy="1372767"/>
          </a:xfrm>
        </p:spPr>
        <p:txBody>
          <a:bodyPr>
            <a:normAutofit/>
          </a:bodyPr>
          <a:lstStyle/>
          <a:p>
            <a:r>
              <a:rPr lang="en-US" dirty="0" smtClean="0"/>
              <a:t>2018 Regional and Federation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4560"/>
            <a:ext cx="8229600" cy="393160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Timeline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Goal is to finalize everything in February 2018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Notify RVP’s and Federation Presidents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Forward payments as soon as they are received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Active and Retired Federal Employees Association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7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2858" y="3261823"/>
            <a:ext cx="6139542" cy="2489725"/>
          </a:xfrm>
        </p:spPr>
        <p:txBody>
          <a:bodyPr>
            <a:normAutofit/>
          </a:bodyPr>
          <a:lstStyle/>
          <a:p>
            <a:pPr algn="ctr"/>
            <a:endParaRPr lang="en-US" sz="1800" dirty="0" smtClean="0"/>
          </a:p>
          <a:p>
            <a:pPr algn="ctr"/>
            <a:r>
              <a:rPr lang="en-US" sz="2800" dirty="0" smtClean="0"/>
              <a:t>NARFE’s Premier Conference</a:t>
            </a:r>
          </a:p>
          <a:p>
            <a:pPr algn="ctr"/>
            <a:r>
              <a:rPr lang="en-US" sz="2800" dirty="0" smtClean="0"/>
              <a:t>August 26-28, 2018</a:t>
            </a:r>
          </a:p>
          <a:p>
            <a:pPr algn="ctr"/>
            <a:r>
              <a:rPr lang="en-US" sz="2800" dirty="0" smtClean="0"/>
              <a:t>Business Meeting August 29</a:t>
            </a:r>
            <a:r>
              <a:rPr lang="en-US" sz="2800" baseline="30000" dirty="0" smtClean="0"/>
              <a:t>th</a:t>
            </a:r>
            <a:r>
              <a:rPr lang="en-US" sz="2800" dirty="0"/>
              <a:t> </a:t>
            </a:r>
            <a:r>
              <a:rPr lang="en-US" sz="2800" dirty="0" smtClean="0"/>
              <a:t>(half day)</a:t>
            </a:r>
          </a:p>
          <a:p>
            <a:pPr algn="ctr"/>
            <a:r>
              <a:rPr lang="en-US" sz="2800" dirty="0" smtClean="0"/>
              <a:t>Hyatt Regency Riverfront Jacksonville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0339-34C8-B345-85A9-29235A940400}" type="datetime1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Active and Retired Federal Employees Association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6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16" y="1289150"/>
            <a:ext cx="4602904" cy="1972673"/>
          </a:xfrm>
        </p:spPr>
      </p:pic>
    </p:spTree>
    <p:extLst>
      <p:ext uri="{BB962C8B-B14F-4D97-AF65-F5344CB8AC3E}">
        <p14:creationId xmlns:p14="http://schemas.microsoft.com/office/powerpoint/2010/main" val="14624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6925"/>
            <a:ext cx="8229600" cy="1029114"/>
          </a:xfrm>
        </p:spPr>
        <p:txBody>
          <a:bodyPr>
            <a:noAutofit/>
          </a:bodyPr>
          <a:lstStyle/>
          <a:p>
            <a:r>
              <a:rPr lang="en-US" dirty="0" smtClean="0"/>
              <a:t>FEDcon18</a:t>
            </a:r>
            <a:br>
              <a:rPr lang="en-US" dirty="0" smtClean="0"/>
            </a:br>
            <a:r>
              <a:rPr lang="en-US" dirty="0" smtClean="0"/>
              <a:t>NARFE’s Premier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3566"/>
            <a:ext cx="8229600" cy="388839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dirty="0" smtClean="0"/>
              <a:t>Thought-provoking speakers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 smtClean="0"/>
              <a:t>Leadership training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 smtClean="0"/>
              <a:t>Intensive benefit education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 smtClean="0"/>
              <a:t>Opportunities to engage and connect with federal colleagues and friends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Active and Retired Federal Employees Association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6925"/>
            <a:ext cx="8229600" cy="1029114"/>
          </a:xfrm>
        </p:spPr>
        <p:txBody>
          <a:bodyPr>
            <a:noAutofit/>
          </a:bodyPr>
          <a:lstStyle/>
          <a:p>
            <a:r>
              <a:rPr lang="en-US" dirty="0" smtClean="0"/>
              <a:t>FEDcon18</a:t>
            </a:r>
            <a:br>
              <a:rPr lang="en-US" dirty="0" smtClean="0"/>
            </a:br>
            <a:r>
              <a:rPr lang="en-US" dirty="0" smtClean="0"/>
              <a:t>NARFE’s Premier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6895"/>
            <a:ext cx="8229600" cy="4165067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LEARN</a:t>
            </a:r>
          </a:p>
          <a:p>
            <a:pPr marL="0" indent="0" algn="ctr">
              <a:buNone/>
            </a:pPr>
            <a:endParaRPr lang="en-US" sz="1800" dirty="0"/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900" dirty="0"/>
              <a:t>Practical, easy-to-understand knowledge to ensure that you capitalize on your federal benefits and leave nothing on the table at retirement </a:t>
            </a:r>
            <a:r>
              <a:rPr lang="en-US" sz="2900" i="1" dirty="0"/>
              <a:t>and </a:t>
            </a:r>
            <a:r>
              <a:rPr lang="en-US" sz="2900" dirty="0"/>
              <a:t>beyond</a:t>
            </a:r>
          </a:p>
          <a:p>
            <a:pPr marL="0" indent="0" algn="ctr"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Active and Retired Federal Employees Association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2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6925"/>
            <a:ext cx="8229600" cy="1029114"/>
          </a:xfrm>
        </p:spPr>
        <p:txBody>
          <a:bodyPr>
            <a:noAutofit/>
          </a:bodyPr>
          <a:lstStyle/>
          <a:p>
            <a:r>
              <a:rPr lang="en-US" dirty="0" smtClean="0"/>
              <a:t>FEDcon18</a:t>
            </a:r>
            <a:br>
              <a:rPr lang="en-US" dirty="0" smtClean="0"/>
            </a:br>
            <a:r>
              <a:rPr lang="en-US" dirty="0" smtClean="0"/>
              <a:t>NARFE’s Premier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6895"/>
            <a:ext cx="8229600" cy="4165067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ADVOCATE</a:t>
            </a:r>
          </a:p>
          <a:p>
            <a:pPr marL="0" indent="0" algn="ctr">
              <a:buNone/>
            </a:pPr>
            <a:endParaRPr lang="en-US" sz="1800" dirty="0"/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900" dirty="0" smtClean="0"/>
              <a:t>A close inspection of legislation and policies threatening the security of current and retired feds – and what you can do</a:t>
            </a:r>
            <a:endParaRPr lang="en-US" sz="2900" dirty="0"/>
          </a:p>
          <a:p>
            <a:pPr marL="0" indent="0" algn="ctr"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Active and Retired Federal Employees Association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11302"/>
      </p:ext>
    </p:extLst>
  </p:cSld>
  <p:clrMapOvr>
    <a:masterClrMapping/>
  </p:clrMapOvr>
</p:sld>
</file>

<file path=ppt/theme/theme1.xml><?xml version="1.0" encoding="utf-8"?>
<a:theme xmlns:a="http://schemas.openxmlformats.org/drawingml/2006/main" name="NARFE HQ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NARFE HQ Template 2.potx</Template>
  <TotalTime>491</TotalTime>
  <Words>402</Words>
  <Application>Microsoft Office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NARFE HQ Template 2</vt:lpstr>
      <vt:lpstr>Business Development &amp; Events</vt:lpstr>
      <vt:lpstr>2018 Regional and Federation Events</vt:lpstr>
      <vt:lpstr>2018 Regional and Federation Events</vt:lpstr>
      <vt:lpstr>2018 Regional and Federation Events</vt:lpstr>
      <vt:lpstr>2018 Regional and Federation Events</vt:lpstr>
      <vt:lpstr>PowerPoint Presentation</vt:lpstr>
      <vt:lpstr>FEDcon18 NARFE’s Premier Conference</vt:lpstr>
      <vt:lpstr>FEDcon18 NARFE’s Premier Conference</vt:lpstr>
      <vt:lpstr>FEDcon18 NARFE’s Premier Conference</vt:lpstr>
      <vt:lpstr>FEDcon18 NARFE’s Premier Conference</vt:lpstr>
      <vt:lpstr>FEDcon18 NARFE’s Premier Conference</vt:lpstr>
      <vt:lpstr>PowerPoint Presentation</vt:lpstr>
    </vt:vector>
  </TitlesOfParts>
  <Company>narfe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narfe4</dc:creator>
  <cp:lastModifiedBy>William Shackelford</cp:lastModifiedBy>
  <cp:revision>24</cp:revision>
  <dcterms:created xsi:type="dcterms:W3CDTF">2017-06-12T19:00:51Z</dcterms:created>
  <dcterms:modified xsi:type="dcterms:W3CDTF">2017-10-03T19:36:51Z</dcterms:modified>
</cp:coreProperties>
</file>