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5" r:id="rId6"/>
    <p:sldId id="266" r:id="rId7"/>
    <p:sldId id="263" r:id="rId8"/>
    <p:sldId id="259" r:id="rId9"/>
    <p:sldId id="260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3" autoAdjust="0"/>
  </p:normalViewPr>
  <p:slideViewPr>
    <p:cSldViewPr>
      <p:cViewPr>
        <p:scale>
          <a:sx n="40" d="100"/>
          <a:sy n="40" d="100"/>
        </p:scale>
        <p:origin x="-2674" y="-10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5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6E11-F401-4938-9C29-26132730F40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EC1C-3157-4843-8B48-5578EC7FF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RFE Logo"/>
          <p:cNvPicPr>
            <a:picLocks noChangeAspect="1" noChangeArrowheads="1"/>
          </p:cNvPicPr>
          <p:nvPr/>
        </p:nvPicPr>
        <p:blipFill>
          <a:blip r:embed="rId2" cstate="print">
            <a:lum bright="81000" contrast="-75000"/>
          </a:blip>
          <a:srcRect/>
          <a:stretch>
            <a:fillRect/>
          </a:stretch>
        </p:blipFill>
        <p:spPr bwMode="auto">
          <a:xfrm>
            <a:off x="2362200" y="1524000"/>
            <a:ext cx="4191000" cy="4191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 bwMode="blackWhite">
          <a:xfrm>
            <a:off x="0" y="0"/>
            <a:ext cx="9144000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North Carolina Federation</a:t>
            </a:r>
          </a:p>
          <a:p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dirty="0" smtClean="0">
                <a:latin typeface="Arial Black" pitchFamily="34" charset="0"/>
                <a:cs typeface="Arial" pitchFamily="34" charset="0"/>
              </a:rPr>
              <a:t>REGION  X SURVEY        July 2011</a:t>
            </a:r>
          </a:p>
          <a:p>
            <a:pPr algn="ctr"/>
            <a:endParaRPr lang="en-US" sz="6000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1     2      3      4      5</a:t>
            </a:r>
            <a:endParaRPr lang="en-US" sz="2400" b="1" dirty="0" smtClean="0">
              <a:solidFill>
                <a:srgbClr val="C00000"/>
              </a:solidFill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en-US" sz="1800" b="1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en-US" sz="1700" b="1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Strongly Disagree      Strongly Agree</a:t>
            </a:r>
            <a:r>
              <a:rPr lang="en-US" sz="17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marL="0" indent="0">
              <a:buNone/>
            </a:pPr>
            <a:r>
              <a:rPr lang="en-US" sz="1700" u="sng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u="sng" dirty="0" smtClean="0">
                <a:latin typeface="Arial" pitchFamily="34" charset="0"/>
                <a:cs typeface="Arial" pitchFamily="34" charset="0"/>
              </a:rPr>
              <a:t>#11. NARFE marketing ideas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a.  All telephone books have NAT'L NARFE contact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     number listed on white pages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1                1       1       2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b.  Place NARFE posters in airports across U.S.A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1                       1        3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c.  Place NARFE posters in rent-a-car agencies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2               1                2 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d.  Purchase/place large NARFE banners in race car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     circuit/raceways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1       1       1               2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e.  Place NARFE banners on ball club fences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1                1      1      2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f.  Place NARFE posters in USO clubs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      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1       2               2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g.  Place NARFE posters in VFW Halls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                                    1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3            1</a:t>
            </a:r>
            <a:endParaRPr lang="en-US" sz="2200" dirty="0"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0" y="68580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2004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960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10668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7338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4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9530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562600" y="3505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2286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19800" y="2895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3505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4419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50292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19800" y="5638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68580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19800" y="6324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1     2     3     4     5</a:t>
            </a:r>
            <a:endParaRPr lang="en-US" sz="2400" b="1" dirty="0" smtClean="0">
              <a:solidFill>
                <a:srgbClr val="C00000"/>
              </a:solidFill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</a:t>
            </a:r>
            <a:r>
              <a:rPr lang="en-US" sz="1800" b="1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Strongly Disagree      Strongly Agree</a:t>
            </a: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 marL="0" indent="0">
              <a:buNone/>
            </a:pPr>
            <a:r>
              <a:rPr lang="en-US" sz="1800" u="sng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#11. NARFE marketing ideas</a:t>
            </a: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u="sng" dirty="0" err="1" smtClean="0">
                <a:latin typeface="Arial" pitchFamily="34" charset="0"/>
                <a:cs typeface="Arial" pitchFamily="34" charset="0"/>
              </a:rPr>
              <a:t>con’t</a:t>
            </a: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/>
              <a:t>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h.  Place NARFE posters in GOCOM’s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GenOff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Cmd’s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1        2         1       1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Place NARFE posters in MACOM”s (Major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Cmd’s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                                  1         2       2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j.  Place NARFE posters with unions                                        1                               1       3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k.  Place NARFE posters with Border Patrol                                                  1                  4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l.   Put a big push on spouse enrollment                                   1                   1                  3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m.  Put a big push on Dues Withholding                                                         1         1       3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n.  Consider advantages of offering National Only Member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to favorably impact our  clout "on the hill" by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substantially Increasing our numbers with all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possible haste.                                                                                        2         2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0" y="91439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124200" y="3733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905500" y="38481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1371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657600" y="3733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267200" y="3733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876800" y="3733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486400" y="3733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22098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19800" y="2819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3429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3962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4572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19800" y="5105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68580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19800" y="6629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64007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 </a:t>
            </a:r>
            <a:r>
              <a:rPr lang="en-US" dirty="0" smtClean="0"/>
              <a:t>                     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1     2     3      4     5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 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Strongly Disagree      Strongly Agree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/>
              <a:t>                 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b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b="1" u="sng" dirty="0" smtClean="0"/>
              <a:t>#1  </a:t>
            </a:r>
            <a:r>
              <a:rPr lang="en-US" sz="2200" b="1" u="sng" dirty="0"/>
              <a:t>Reasons for Membership Non-Renewal</a:t>
            </a:r>
            <a:r>
              <a:rPr lang="en-US" sz="2200" u="sng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    a</a:t>
            </a:r>
            <a:r>
              <a:rPr lang="en-US" sz="2200" dirty="0"/>
              <a:t>.  Chapter membership </a:t>
            </a:r>
            <a:r>
              <a:rPr lang="en-US" sz="2200" dirty="0" smtClean="0"/>
              <a:t>requirement                         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    2      1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</a:t>
            </a:r>
            <a:r>
              <a:rPr lang="en-US" sz="2200" dirty="0"/>
              <a:t>b.  Unreported deaths or ill </a:t>
            </a:r>
            <a:r>
              <a:rPr lang="en-US" sz="2200" dirty="0" smtClean="0"/>
              <a:t>health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1     1                3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/>
              <a:t>c.  Misplaced Renewal Notice</a:t>
            </a:r>
            <a:r>
              <a:rPr lang="en-US" sz="2200" dirty="0" smtClean="0"/>
              <a:t>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3                       2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u="sng" dirty="0" smtClean="0"/>
              <a:t>#</a:t>
            </a:r>
            <a:r>
              <a:rPr lang="en-US" sz="2200" b="1" u="sng" dirty="0"/>
              <a:t>2  Reasons members do not step up to serve</a:t>
            </a:r>
            <a:r>
              <a:rPr lang="en-US" sz="2200" u="sng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 </a:t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 a</a:t>
            </a:r>
            <a:r>
              <a:rPr lang="en-US" sz="2200" dirty="0"/>
              <a:t>.  Those attending meetings have already served</a:t>
            </a:r>
            <a:r>
              <a:rPr lang="en-US" sz="2200" dirty="0" smtClean="0"/>
              <a:t>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1      2              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 b</a:t>
            </a:r>
            <a:r>
              <a:rPr lang="en-US" sz="2200" dirty="0"/>
              <a:t>.  No interest in serving</a:t>
            </a:r>
            <a:r>
              <a:rPr lang="en-US" sz="2200" dirty="0" smtClean="0"/>
              <a:t>                           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1       3       1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 </a:t>
            </a:r>
            <a:r>
              <a:rPr lang="en-US" sz="2200" dirty="0"/>
              <a:t>c.  Unable to serve due to age or disability</a:t>
            </a:r>
            <a:r>
              <a:rPr lang="en-US" sz="2200" dirty="0" smtClean="0"/>
              <a:t>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1      3                1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 </a:t>
            </a:r>
            <a:r>
              <a:rPr lang="en-US" sz="2200" dirty="0" smtClean="0"/>
              <a:t>     d</a:t>
            </a:r>
            <a:r>
              <a:rPr lang="en-US" sz="2200" dirty="0"/>
              <a:t>.  Not interested in attending meetings</a:t>
            </a:r>
            <a:r>
              <a:rPr lang="en-US" sz="2200" dirty="0" smtClean="0"/>
              <a:t>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1      2       2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762000"/>
            <a:ext cx="8915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4320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3557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27585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49580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10540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715000" y="38100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1143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91200" y="2057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91200" y="2667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91200" y="3276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91200" y="4800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912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91200" y="60198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91200" y="6629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114300" lvl="1" indent="0">
              <a:buNone/>
            </a:pPr>
            <a:r>
              <a:rPr lang="en-US" b="1" dirty="0" smtClean="0"/>
              <a:t>                                      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1   2    3   4   5</a:t>
            </a:r>
          </a:p>
          <a:p>
            <a:pPr marL="114300" lvl="1" indent="0">
              <a:buNone/>
            </a:pPr>
            <a:r>
              <a:rPr lang="en-US" b="1" dirty="0" smtClean="0"/>
              <a:t>                                                            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Strongly Disagree</a:t>
            </a:r>
            <a:r>
              <a:rPr lang="en-US" sz="1600" b="1" dirty="0" smtClean="0"/>
              <a:t>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Strongly Agree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/>
              <a:t>   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lvl="1" indent="0">
              <a:buNone/>
            </a:pP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#3.</a:t>
            </a:r>
            <a:r>
              <a:rPr lang="en-US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 Dues Withholding Option to pay NARFE dues</a:t>
            </a: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14300" lvl="1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a.  Not interested in signing up for option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1     3    1 </a:t>
            </a:r>
          </a:p>
          <a:p>
            <a:pPr marL="114300" lvl="1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b.  Does not want OPM to adjust annuity payment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1          1    1     2</a:t>
            </a: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c.  Undecided about remaining member of NARFE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2    1    2</a:t>
            </a:r>
          </a:p>
          <a:p>
            <a:pPr marL="457200" lvl="1" indent="-342900"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#4.  Recruitment &amp; Retention focus of NARFE</a:t>
            </a: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a.  Recruitment is/continues as number one priority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2    3</a:t>
            </a:r>
          </a:p>
          <a:p>
            <a:pPr marL="457200" lvl="1" indent="-34290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b. Retention has surfaced as number one priority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1           3    1</a:t>
            </a:r>
          </a:p>
          <a:p>
            <a:pPr marL="457200" lvl="1" indent="-34290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c.  Non-renewals outnumber new member recruitment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2    3 </a:t>
            </a:r>
          </a:p>
          <a:p>
            <a:pPr marL="457200" lvl="1" indent="-34290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d.  New members are interested in leadership positions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1           3    1</a:t>
            </a:r>
          </a:p>
          <a:p>
            <a:pPr marL="457200" lvl="1" indent="-34290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-34290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e. Chapter Membership requirement effects retention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1     1    3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457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200399" y="3657599"/>
            <a:ext cx="6400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3657600" y="3657600"/>
            <a:ext cx="64008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114800" y="36576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572000" y="36576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29200" y="36576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00800" y="914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86400" y="36576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1447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2057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324600" y="2667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00800" y="3810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44196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77000" y="5029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77000" y="5638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00800" y="6248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1    2    3     4     5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trongly Disagree          Strongly Agree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5.  Significant factors in retention of chapter members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a.  Changing meeting dates/times increases membership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1     2      2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b.  Using buddy system retains members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1       3     1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c.  Advertising meetings attracts new members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2      2      1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d.  Better programs/speakers retains members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2       1      2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e.  Using Telephone Tree retains members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1        3     1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f.  Chapter newsletter retains members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1     1        3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                                                 	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477000" y="33528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19800" y="144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733800" y="33528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9800" y="2362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2971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3657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4343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5029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4229100" y="33147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762500" y="33147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372100" y="33147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05500" y="33147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1    2     3     4     5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Strongly Disagree          Strongly Agree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en-US" sz="17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en-US" sz="1700" b="1" u="sng" dirty="0" smtClean="0">
                <a:latin typeface="Arial" pitchFamily="34" charset="0"/>
                <a:cs typeface="Arial" pitchFamily="34" charset="0"/>
              </a:rPr>
              <a:t>6.  Retention Action Plan suggestions provided in 2009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a.  Suggestions were implemented resulting in 10%+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 increase in recruitment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b.  Suggestions were already in use, non-renewals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 continued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1       3      1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c.  Our retention rate remains the same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1      4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d. Recruitment of </a:t>
            </a:r>
            <a:r>
              <a:rPr lang="en-US" sz="1700" b="1" u="sng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members since 2009 has increased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1      2      1      1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e.  Reports indicate our </a:t>
            </a:r>
            <a:r>
              <a:rPr lang="en-US" sz="1700" b="1" u="sng" dirty="0" smtClean="0">
                <a:latin typeface="Arial" pitchFamily="34" charset="0"/>
                <a:cs typeface="Arial" pitchFamily="34" charset="0"/>
              </a:rPr>
              <a:t>new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member recruitment exceeds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dropped members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3      2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f.  Reports indicated dropped members exceed </a:t>
            </a:r>
            <a:r>
              <a:rPr lang="en-US" sz="1700" b="1" u="sng" dirty="0" smtClean="0">
                <a:latin typeface="Arial" pitchFamily="34" charset="0"/>
                <a:cs typeface="Arial" pitchFamily="34" charset="0"/>
              </a:rPr>
              <a:t>new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member </a:t>
            </a:r>
          </a:p>
          <a:p>
            <a:pPr marL="0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        recruitment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2      1      1      1</a:t>
            </a:r>
            <a:endParaRPr lang="en-US" sz="2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                                                 	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83820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324600" y="32766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19800" y="1219201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81400" y="32766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2362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124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3657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4191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4953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4076700" y="32385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610100" y="32385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219700" y="32385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753100" y="32385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5715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1    2    3     4     5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Strongly Disagree          Strongly Agree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#7.  NARFE files and records: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a.  Are passed on to newly installed officers/chairs upon 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accepting office           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1      1       1     2 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b.  Officers are provided and familiarized with By-Laws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2       3 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c.  Officers are provided with Robert's Rules of Order for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running meetings        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3      2 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d.  Officers and Chairs are provided with accurate,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updated job descriptions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1     1      2              1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106679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553200" y="32766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19800" y="144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10000" y="32766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2895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581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4572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5486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4305300" y="32385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838700" y="32385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448300" y="32385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81700" y="32385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1    2    3     4     5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trongly Disagree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Strongly Agree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#8. 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Federations assist when members step up</a:t>
            </a: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to leadership roles by---</a:t>
            </a: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a.  Using Mentors new leaders can call on for assistance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2      2      1 </a:t>
            </a:r>
          </a:p>
          <a:p>
            <a:pPr marL="0" indent="0"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b.  Offering 6 month trial period in their new position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2     2              1 </a:t>
            </a:r>
          </a:p>
          <a:p>
            <a:pPr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c.  Providing one-on-one training/guidance to new leaders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1     1       1      2 </a:t>
            </a:r>
          </a:p>
          <a:p>
            <a:pPr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d.  Providing all records/files to new leaders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2      1      2 </a:t>
            </a:r>
          </a:p>
          <a:p>
            <a:pPr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e.  Updating new leaders about latest issues needing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attention &amp; ideas                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1      3              1 </a:t>
            </a:r>
          </a:p>
          <a:p>
            <a:pPr>
              <a:buAutoNum type="alphaLcPeriod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f.  Responsibilities are documented in up-to-date job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descriptions to new leaders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1     1      2      1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19800" y="3810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19800" y="144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3314700" y="3771900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9800" y="2667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3352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0" y="39624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4648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5562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0" y="65532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3771900" y="3771900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305300" y="3771900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914900" y="3771900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448300" y="3771900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2      3    4     5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</a:t>
            </a:r>
            <a:endParaRPr lang="en-US" sz="2400" b="1" dirty="0" smtClean="0"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en-US" sz="1600" b="1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Strongly Disagree       Strongly Agree</a:t>
            </a: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</a:t>
            </a:r>
            <a:endParaRPr lang="en-US" sz="1800" b="1" dirty="0" smtClean="0">
              <a:solidFill>
                <a:schemeClr val="accent2">
                  <a:lumMod val="50000"/>
                </a:schemeClr>
              </a:solidFill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#9.  Why are members hesitant to step into leaders roles?</a:t>
            </a: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sz="16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a.  Unfamiliarity with By-Laws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1       3              1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b.  Unfamiliar with Robert's Rules of Order to aid in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running meetings 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1       3               1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c.  Unfamiliar with responsibilities of the position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1       1      2      1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d.  Uncomfortable tasking/delegating or asking members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for assistance, etc.                 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1              1       2      1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e.  Unfamiliar with preparing/following a meeting agenda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1       1     1       2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f.  Uneasy speaking to or leading groups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1              1       3</a:t>
            </a:r>
            <a:endParaRPr lang="en-US" sz="2000" dirty="0"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0" y="114300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352800" y="38862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210300" y="38481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1524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86200" y="38862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533900" y="39243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067300" y="38481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676900" y="38481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9800" y="2667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19800" y="3581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4191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50292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5638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19800" y="6248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1     2     3     4     5   </a:t>
            </a:r>
            <a:endParaRPr lang="en-US" sz="2400" b="1" dirty="0" smtClean="0">
              <a:solidFill>
                <a:srgbClr val="C00000"/>
              </a:solidFill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        </a:t>
            </a:r>
            <a:r>
              <a:rPr lang="en-US" sz="1600" b="1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Strongly Disagree       Strongly Agree </a:t>
            </a: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                  </a:t>
            </a:r>
            <a:endParaRPr lang="en-US" sz="1800" b="1" dirty="0" smtClean="0">
              <a:solidFill>
                <a:schemeClr val="accent2">
                  <a:lumMod val="50000"/>
                </a:schemeClr>
              </a:solidFill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u="sng" dirty="0" smtClean="0"/>
              <a:t>#10  How is NARFE marketed?</a:t>
            </a:r>
            <a:r>
              <a:rPr lang="en-US" sz="1800" u="sng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a.  I read a NARFE ad in the last 6 months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1              1               3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b.  I saw a NARFE billboard in the last 6 months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3      1                       1 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c.  I watched a NARFE TV ad in the last 6 months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3      1                       1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d.  I heard a NARFE radio ad in the last 6 months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2      1                       2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e.  I saw a plane overhead pulling NARFE banner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4       1 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f.   I recently saw a NARFE ad on the side of a bus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2                      1        2</a:t>
            </a:r>
            <a:endParaRPr lang="en-US" sz="2000" dirty="0" smtClean="0">
              <a:effectLst>
                <a:outerShdw dist="50800" sx="1000" sy="1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effectLst>
                  <a:outerShdw dist="50800" sx="1000" sy="1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0" y="91439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6195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5151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1371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1529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7625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3721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981700" y="32385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2286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19800" y="2971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36576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42672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4953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019800" y="5638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On-screen Show (4:3)</PresentationFormat>
  <Paragraphs>204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                                                                                                                                            1     2     3      4     5                                                                                                              Strongly Disagree      Strongly Agree                        #1  Reasons for Membership Non-Renewal        a.  Chapter membership requirement                           2      2      1       b.  Unreported deaths or ill health                                 1     1                3       c.  Misplaced Renewal Notice                                          3                       2      #2  Reasons members do not step up to serve               a.  Those attending meetings have already served              1      2                2         b.  No interest in serving                                                                     1       3       1        c.  Unable to serve due to age or disability                           1      3                1         d.  Not interested in attending meetings                               1      2       2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Strongly  Disagree     Strongly  Agree                                                                                          1 2 3 4 5 #1  Reasons for Membership Non-Renewal        a.  Chapter membership requirement 2 2 1       b.  Unreported deaths or ill helath 1 1 3       c.  Misplaced Renewal Notice 3 2      #2  Reasons members do not step up to serve               a.  Those attending meetings have already served 1 2 2          b.  No interest in serving 1 3 1        c.  Unable to serve due to age or disability 1 3 1         d.  Not interested in attending meetings 1 2</dc:title>
  <dc:creator>Lloyd</dc:creator>
  <cp:lastModifiedBy>owner</cp:lastModifiedBy>
  <cp:revision>141</cp:revision>
  <dcterms:created xsi:type="dcterms:W3CDTF">2011-07-27T02:32:40Z</dcterms:created>
  <dcterms:modified xsi:type="dcterms:W3CDTF">2011-07-30T01:09:37Z</dcterms:modified>
</cp:coreProperties>
</file>