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65" r:id="rId2"/>
    <p:sldId id="257" r:id="rId3"/>
    <p:sldId id="268" r:id="rId4"/>
    <p:sldId id="283" r:id="rId5"/>
    <p:sldId id="266" r:id="rId6"/>
    <p:sldId id="282" r:id="rId7"/>
    <p:sldId id="256" r:id="rId8"/>
    <p:sldId id="276" r:id="rId9"/>
    <p:sldId id="270" r:id="rId10"/>
    <p:sldId id="272" r:id="rId11"/>
    <p:sldId id="271" r:id="rId12"/>
    <p:sldId id="277" r:id="rId13"/>
    <p:sldId id="278" r:id="rId14"/>
    <p:sldId id="258" r:id="rId15"/>
    <p:sldId id="279" r:id="rId16"/>
    <p:sldId id="280" r:id="rId17"/>
    <p:sldId id="269" r:id="rId18"/>
    <p:sldId id="285" r:id="rId19"/>
    <p:sldId id="286" r:id="rId20"/>
    <p:sldId id="287" r:id="rId21"/>
    <p:sldId id="284" r:id="rId22"/>
    <p:sldId id="281" r:id="rId23"/>
    <p:sldId id="264" r:id="rId24"/>
    <p:sldId id="273" r:id="rId25"/>
    <p:sldId id="274" r:id="rId26"/>
    <p:sldId id="275" r:id="rId27"/>
    <p:sldId id="26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86" d="100"/>
          <a:sy n="86" d="100"/>
        </p:scale>
        <p:origin x="-15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976D7-9E3B-4051-B273-D9AEAC13D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FC59CACC-2721-443D-B87F-8ECD4FAD45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10C0668-C90C-42C8-9CE2-92BE4547A74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14CD3-A461-4D85-99CF-788D767A0F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25B74-FF01-42EE-8CF8-34DEB64DCB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71A4F-69B2-4454-9EA0-AABE0C905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0779F-DED7-419A-B725-4F45AC3E0A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FAF23-D4DB-4B83-9B0B-A5072A7817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8D512-9FEB-4A7D-B6EA-F13D31AD1C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E1D87-5273-4B3D-B56E-902A399771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F504B-51CF-40DC-9308-F43B8C17A5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48AE6-BC42-41EE-8DB3-A039458ECE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59FEF-8737-4BFC-B432-B6BEC90BB5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fld id="{46EF3546-3291-47BA-8A64-C04A777ED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 b="0">
              <a:latin typeface="Times New Roman" charset="0"/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 b="0">
              <a:latin typeface="Times New Roman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 b="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Verdana" pitchFamily="34" charset="0"/>
              </a:rPr>
              <a:t>  </a:t>
            </a:r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6000" b="1" dirty="0"/>
              <a:t>    </a:t>
            </a:r>
          </a:p>
          <a:p>
            <a:pPr>
              <a:buFont typeface="Wingdings" pitchFamily="2" charset="2"/>
              <a:buNone/>
            </a:pPr>
            <a:r>
              <a:rPr lang="en-US" sz="6000" b="1" dirty="0"/>
              <a:t>          </a:t>
            </a:r>
          </a:p>
          <a:p>
            <a:pPr>
              <a:buFont typeface="Wingdings" pitchFamily="2" charset="2"/>
              <a:buNone/>
            </a:pPr>
            <a:endParaRPr lang="en-US" sz="4000" dirty="0"/>
          </a:p>
          <a:p>
            <a:pPr indent="0" algn="ctr">
              <a:spcBef>
                <a:spcPts val="0"/>
              </a:spcBef>
              <a:buFont typeface="Wingdings" pitchFamily="2" charset="2"/>
              <a:buNone/>
            </a:pPr>
            <a:r>
              <a:rPr lang="en-US" sz="4000" dirty="0"/>
              <a:t> </a:t>
            </a:r>
            <a:endParaRPr lang="en-US" sz="4000" dirty="0" smtClean="0"/>
          </a:p>
          <a:p>
            <a:pPr indent="0" algn="ctr"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William Shackelford / </a:t>
            </a:r>
            <a:r>
              <a:rPr lang="en-US" sz="2000" b="1" dirty="0" err="1" smtClean="0">
                <a:solidFill>
                  <a:srgbClr val="0000FF"/>
                </a:solidFill>
              </a:rPr>
              <a:t>Noreene</a:t>
            </a:r>
            <a:r>
              <a:rPr lang="en-US" sz="2000" b="1" dirty="0" smtClean="0">
                <a:solidFill>
                  <a:srgbClr val="0000FF"/>
                </a:solidFill>
              </a:rPr>
              <a:t> Morgan</a:t>
            </a:r>
          </a:p>
          <a:p>
            <a:pPr indent="0" algn="ctr"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Region X Conference</a:t>
            </a:r>
          </a:p>
          <a:p>
            <a:pPr indent="0" algn="ctr"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Pigeon Forge, Tennessee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September 2013</a:t>
            </a:r>
          </a:p>
          <a:p>
            <a:pPr indent="0" algn="ctr">
              <a:spcBef>
                <a:spcPts val="0"/>
              </a:spcBef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7" name="Picture 6" descr="NARFE_Color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1737360"/>
            <a:ext cx="2743200" cy="27432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lvl="1" algn="ctr">
              <a:buClr>
                <a:srgbClr val="0000FF"/>
              </a:buClr>
              <a:buSzPct val="100000"/>
              <a:buNone/>
            </a:pPr>
            <a:r>
              <a:rPr lang="en-US" b="1" u="sng" dirty="0" smtClean="0">
                <a:solidFill>
                  <a:srgbClr val="0000FF"/>
                </a:solidFill>
              </a:rPr>
              <a:t>What Qualities Make A Good Leader?</a:t>
            </a:r>
            <a:endParaRPr lang="en-US" sz="800" b="1" u="sng" dirty="0" smtClean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None/>
            </a:pPr>
            <a:endParaRPr lang="en-US" sz="800" dirty="0" smtClean="0">
              <a:solidFill>
                <a:srgbClr val="0000FF"/>
              </a:solidFill>
            </a:endParaRP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Leaders should: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Use a team approach</a:t>
            </a:r>
          </a:p>
          <a:p>
            <a:pPr lvl="2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Involve everyone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Have clear control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Set clear goals</a:t>
            </a:r>
          </a:p>
          <a:p>
            <a:pPr lvl="2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Be specific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Enforce fair rules</a:t>
            </a:r>
          </a:p>
          <a:p>
            <a:pPr lvl="2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Be fair and listen to reason</a:t>
            </a:r>
          </a:p>
          <a:p>
            <a:pPr lvl="1">
              <a:buClr>
                <a:srgbClr val="0000FF"/>
              </a:buClr>
              <a:buSzPct val="100000"/>
              <a:buFont typeface="Wingdings" pitchFamily="2" charset="2"/>
              <a:buChar char="q"/>
            </a:pP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257800"/>
          </a:xfrm>
        </p:spPr>
        <p:txBody>
          <a:bodyPr/>
          <a:lstStyle/>
          <a:p>
            <a:pPr lvl="1" algn="ctr">
              <a:buClr>
                <a:srgbClr val="0000FF"/>
              </a:buClr>
              <a:buSzPct val="100000"/>
              <a:buNone/>
            </a:pPr>
            <a:r>
              <a:rPr lang="en-US" b="1" u="sng" dirty="0" smtClean="0">
                <a:solidFill>
                  <a:srgbClr val="0000FF"/>
                </a:solidFill>
              </a:rPr>
              <a:t>What Qualities Make A Good Leader?</a:t>
            </a:r>
            <a:endParaRPr lang="en-US" sz="800" b="1" u="sng" dirty="0" smtClean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None/>
            </a:pPr>
            <a:endParaRPr lang="en-US" sz="800" dirty="0" smtClean="0">
              <a:solidFill>
                <a:srgbClr val="0000FF"/>
              </a:solidFill>
            </a:endParaRP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Leaders should: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Get job done efficiently</a:t>
            </a:r>
          </a:p>
          <a:p>
            <a:pPr lvl="2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Increase productivity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Be flexible</a:t>
            </a:r>
          </a:p>
          <a:p>
            <a:pPr lvl="2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Don't be too rigid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Listen and understand feelings</a:t>
            </a:r>
          </a:p>
          <a:p>
            <a:pPr lvl="2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Human side of person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Be logical but take charge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Layout the job clearly</a:t>
            </a:r>
          </a:p>
          <a:p>
            <a:pPr lvl="1">
              <a:buClr>
                <a:srgbClr val="0000FF"/>
              </a:buClr>
              <a:buSzPct val="100000"/>
              <a:buFont typeface="Wingdings" pitchFamily="2" charset="2"/>
              <a:buChar char="q"/>
            </a:pP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lvl="1" algn="ctr">
              <a:buClr>
                <a:srgbClr val="0000FF"/>
              </a:buClr>
              <a:buSzPct val="100000"/>
              <a:buNone/>
            </a:pPr>
            <a:r>
              <a:rPr lang="en-US" b="1" u="sng" dirty="0" smtClean="0">
                <a:solidFill>
                  <a:srgbClr val="0000FF"/>
                </a:solidFill>
              </a:rPr>
              <a:t>What Qualities Make A Good Leader?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Leaders should:</a:t>
            </a:r>
            <a:endParaRPr lang="en-US" sz="800" dirty="0" smtClean="0">
              <a:solidFill>
                <a:srgbClr val="0000FF"/>
              </a:solidFill>
            </a:endParaRP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None/>
            </a:pPr>
            <a:endParaRPr lang="en-US" sz="800" dirty="0" smtClean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Offer stability and predictability 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Have certain organizational skills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Establish clear agenda 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Be a planner and implement directions 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Be accountable 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Delegate effectively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Plan efficiently 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Keep everyone informed 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Act as a negotiator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Troubleshooter</a:t>
            </a:r>
          </a:p>
          <a:p>
            <a:pPr lvl="1">
              <a:buClr>
                <a:srgbClr val="0000FF"/>
              </a:buClr>
              <a:buSzPct val="100000"/>
              <a:buNone/>
            </a:pP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lvl="1" algn="ctr">
              <a:buClr>
                <a:srgbClr val="0000FF"/>
              </a:buClr>
              <a:buSzPct val="100000"/>
              <a:buNone/>
            </a:pPr>
            <a:r>
              <a:rPr lang="en-US" b="1" u="sng" dirty="0" smtClean="0">
                <a:solidFill>
                  <a:srgbClr val="0000FF"/>
                </a:solidFill>
              </a:rPr>
              <a:t>What Qualities Make A Good Leader?</a:t>
            </a:r>
            <a:endParaRPr lang="en-US" sz="800" b="1" u="sng" dirty="0" smtClean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None/>
            </a:pPr>
            <a:endParaRPr lang="en-US" sz="800" dirty="0" smtClean="0">
              <a:solidFill>
                <a:srgbClr val="0000FF"/>
              </a:solidFill>
            </a:endParaRP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Leaders should: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Be a role model 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Communicate beliefs 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Discuss expected results 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Set a positive tone 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Be exact in their expectations 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Be a mentor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Assist or help others 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Be a good people person</a:t>
            </a:r>
          </a:p>
          <a:p>
            <a:pPr lvl="1">
              <a:buClr>
                <a:srgbClr val="0000FF"/>
              </a:buClr>
              <a:buSzPct val="100000"/>
              <a:buFont typeface="Wingdings" pitchFamily="2" charset="2"/>
              <a:buChar char="q"/>
            </a:pP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en-US" sz="2400" b="1" u="sng" dirty="0" smtClean="0">
                <a:solidFill>
                  <a:srgbClr val="0000FF"/>
                </a:solidFill>
              </a:rPr>
              <a:t>Responsibilities Of Leaders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Encourage </a:t>
            </a:r>
            <a:r>
              <a:rPr lang="en-US" sz="2000" dirty="0">
                <a:solidFill>
                  <a:srgbClr val="0000FF"/>
                </a:solidFill>
              </a:rPr>
              <a:t>teamwork.</a:t>
            </a:r>
          </a:p>
          <a:p>
            <a:pPr>
              <a:lnSpc>
                <a:spcPct val="8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>
                <a:solidFill>
                  <a:srgbClr val="0000FF"/>
                </a:solidFill>
              </a:rPr>
              <a:t>Delegate responsibility and provide proper support.</a:t>
            </a:r>
          </a:p>
          <a:p>
            <a:pPr>
              <a:lnSpc>
                <a:spcPct val="8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>
                <a:solidFill>
                  <a:srgbClr val="0000FF"/>
                </a:solidFill>
              </a:rPr>
              <a:t>Facilitate 2-way communication and provide feedback.</a:t>
            </a:r>
          </a:p>
          <a:p>
            <a:pPr>
              <a:lnSpc>
                <a:spcPct val="8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>
                <a:solidFill>
                  <a:srgbClr val="0000FF"/>
                </a:solidFill>
              </a:rPr>
              <a:t>Make decisions in a timely manner.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/>
              <a:t>       </a:t>
            </a:r>
          </a:p>
          <a:p>
            <a:pPr>
              <a:lnSpc>
                <a:spcPct val="80000"/>
              </a:lnSpc>
            </a:pPr>
            <a:endParaRPr lang="en-US" sz="1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/>
              <a:t>       </a:t>
            </a:r>
          </a:p>
          <a:p>
            <a:pPr>
              <a:lnSpc>
                <a:spcPct val="80000"/>
              </a:lnSpc>
            </a:pP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en-US" sz="2400" b="1" u="sng" dirty="0" smtClean="0">
                <a:solidFill>
                  <a:srgbClr val="0000FF"/>
                </a:solidFill>
              </a:rPr>
              <a:t>Leadership Skills</a:t>
            </a:r>
            <a:endParaRPr lang="en-US" sz="800" b="1" u="sng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800" dirty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Recognize differences in people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Learn to mesh strengths and weaknesses among groups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Be a team player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Create various programs to assist others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Mentoring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Manage conflict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Resolve problems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/>
              <a:t>       </a:t>
            </a:r>
            <a:endParaRPr lang="en-US" sz="1200" dirty="0"/>
          </a:p>
          <a:p>
            <a:pPr>
              <a:lnSpc>
                <a:spcPct val="80000"/>
              </a:lnSpc>
            </a:pPr>
            <a:endParaRPr lang="en-US" sz="1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/>
              <a:t>       </a:t>
            </a:r>
          </a:p>
          <a:p>
            <a:pPr>
              <a:lnSpc>
                <a:spcPct val="80000"/>
              </a:lnSpc>
            </a:pP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en-US" sz="2400" b="1" u="sng" dirty="0" smtClean="0">
                <a:solidFill>
                  <a:srgbClr val="0000FF"/>
                </a:solidFill>
              </a:rPr>
              <a:t>Leadership Skills</a:t>
            </a:r>
            <a:endParaRPr lang="en-US" sz="800" b="1" u="sng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800" dirty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Be a motivator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Show them how 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Give others a sense of self-worth, belonging and responsibility 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Be patient in explaining and answer all questions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Works well with other colleagues 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Be confident to led and humble enough to recognize it is a collective effort for success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/>
              <a:t>       </a:t>
            </a:r>
            <a:endParaRPr lang="en-US" sz="1200" dirty="0"/>
          </a:p>
          <a:p>
            <a:pPr>
              <a:lnSpc>
                <a:spcPct val="80000"/>
              </a:lnSpc>
            </a:pPr>
            <a:endParaRPr lang="en-US" sz="1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/>
              <a:t>       </a:t>
            </a:r>
          </a:p>
          <a:p>
            <a:pPr>
              <a:lnSpc>
                <a:spcPct val="80000"/>
              </a:lnSpc>
            </a:pP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4038600"/>
          </a:xfrm>
        </p:spPr>
        <p:txBody>
          <a:bodyPr/>
          <a:lstStyle/>
          <a:p>
            <a:pPr lvl="1" algn="ctr">
              <a:buClr>
                <a:srgbClr val="0000FF"/>
              </a:buClr>
              <a:buSzPct val="110000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Never Forget That Everyone Is A</a:t>
            </a:r>
          </a:p>
          <a:p>
            <a:pPr lvl="1" algn="ctr">
              <a:buClr>
                <a:srgbClr val="0000FF"/>
              </a:buClr>
              <a:buSzPct val="110000"/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lvl="1" algn="ctr">
              <a:buClr>
                <a:srgbClr val="0000FF"/>
              </a:buClr>
              <a:buSzPct val="110000"/>
              <a:buNone/>
            </a:pPr>
            <a:r>
              <a:rPr lang="en-US" sz="4000" b="1" dirty="0" smtClean="0">
                <a:solidFill>
                  <a:srgbClr val="0000FF"/>
                </a:solidFill>
              </a:rPr>
              <a:t>VOLUNTEER</a:t>
            </a:r>
          </a:p>
          <a:p>
            <a:pPr lvl="1" algn="ctr">
              <a:buClr>
                <a:srgbClr val="0000FF"/>
              </a:buClr>
              <a:buSzPct val="110000"/>
              <a:buNone/>
            </a:pPr>
            <a:endParaRPr lang="en-US" sz="800" dirty="0" smtClean="0">
              <a:solidFill>
                <a:srgbClr val="0000FF"/>
              </a:solidFill>
            </a:endParaRPr>
          </a:p>
          <a:p>
            <a:pPr>
              <a:buClr>
                <a:srgbClr val="0000FF"/>
              </a:buClr>
              <a:buSzPct val="110000"/>
              <a:buNone/>
            </a:pPr>
            <a:endParaRPr lang="en-US" sz="800" dirty="0" smtClean="0">
              <a:solidFill>
                <a:srgbClr val="0000FF"/>
              </a:solidFill>
            </a:endParaRP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algn="ctr">
              <a:buNone/>
            </a:pPr>
            <a:r>
              <a:rPr lang="en-US" sz="2400" b="1" u="sng" dirty="0" smtClean="0">
                <a:solidFill>
                  <a:srgbClr val="0000FF"/>
                </a:solidFill>
              </a:rPr>
              <a:t>Volunteers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000" dirty="0" smtClean="0"/>
              <a:t> 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How do you get volunteers?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People will volunteer if they are interested in the subject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Assist them in learning about the subject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Ask them for help when you need it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One on one personal touch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Explain how important it is to you that you need </a:t>
            </a:r>
            <a:r>
              <a:rPr lang="en-US" sz="2000" dirty="0" smtClean="0">
                <a:solidFill>
                  <a:srgbClr val="0000FF"/>
                </a:solidFill>
              </a:rPr>
              <a:t>them</a:t>
            </a:r>
          </a:p>
          <a:p>
            <a:pPr lvl="1">
              <a:buClr>
                <a:srgbClr val="0000FF"/>
              </a:buClr>
              <a:buSzPct val="110000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to </a:t>
            </a:r>
            <a:r>
              <a:rPr lang="en-US" sz="2000" dirty="0" smtClean="0">
                <a:solidFill>
                  <a:srgbClr val="0000FF"/>
                </a:solidFill>
              </a:rPr>
              <a:t>do the job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Make it a fun </a:t>
            </a:r>
            <a:r>
              <a:rPr lang="en-US" sz="2000" dirty="0" smtClean="0">
                <a:solidFill>
                  <a:srgbClr val="0000FF"/>
                </a:solidFill>
              </a:rPr>
              <a:t>job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algn="ctr">
              <a:buNone/>
            </a:pPr>
            <a:r>
              <a:rPr lang="en-US" sz="2400" b="1" u="sng" dirty="0" smtClean="0">
                <a:solidFill>
                  <a:srgbClr val="0000FF"/>
                </a:solidFill>
              </a:rPr>
              <a:t>Volunteers</a:t>
            </a:r>
            <a:endParaRPr lang="en-US" sz="8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800" dirty="0" smtClean="0"/>
              <a:t> 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Make them feel important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Recognize them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Always remember to praise and thank them for the </a:t>
            </a:r>
            <a:r>
              <a:rPr lang="en-US" sz="2000" dirty="0" smtClean="0">
                <a:solidFill>
                  <a:srgbClr val="0000FF"/>
                </a:solidFill>
              </a:rPr>
              <a:t>job</a:t>
            </a:r>
          </a:p>
          <a:p>
            <a:pPr lvl="1">
              <a:buClr>
                <a:srgbClr val="0000FF"/>
              </a:buClr>
              <a:buSzPct val="110000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they did </a:t>
            </a:r>
            <a:r>
              <a:rPr lang="en-US" sz="2000" dirty="0" smtClean="0">
                <a:solidFill>
                  <a:srgbClr val="0000FF"/>
                </a:solidFill>
              </a:rPr>
              <a:t>whether it was the best or not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Ask them again to come back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Explain it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Is it a short or long term job?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Show you are organized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Commit to the project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Provide resources and </a:t>
            </a:r>
            <a:r>
              <a:rPr lang="en-US" sz="2000" dirty="0" smtClean="0">
                <a:solidFill>
                  <a:srgbClr val="0000FF"/>
                </a:solidFill>
              </a:rPr>
              <a:t>training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0" y="12954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sz="3600" b="1" dirty="0" smtClean="0">
              <a:solidFill>
                <a:srgbClr val="0000FF"/>
              </a:solidFill>
              <a:cs typeface="Arial" pitchFamily="34" charset="0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00FF"/>
                </a:solidFill>
                <a:cs typeface="Arial" pitchFamily="34" charset="0"/>
              </a:rPr>
              <a:t>	"In any institution or undertaking, the importance of people transcends all else."</a:t>
            </a:r>
          </a:p>
          <a:p>
            <a:pPr>
              <a:buNone/>
            </a:pP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0000FF"/>
                </a:solidFill>
                <a:cs typeface="Arial" pitchFamily="34" charset="0"/>
              </a:rPr>
              <a:t>General Robert H. Barrow</a:t>
            </a:r>
          </a:p>
          <a:p>
            <a:pPr algn="ctr">
              <a:buNone/>
            </a:pPr>
            <a:r>
              <a:rPr lang="en-US" sz="2000" b="1" dirty="0" smtClean="0">
                <a:solidFill>
                  <a:srgbClr val="0000FF"/>
                </a:solidFill>
                <a:cs typeface="Arial" pitchFamily="34" charset="0"/>
              </a:rPr>
              <a:t>27th Commandant</a:t>
            </a:r>
          </a:p>
          <a:p>
            <a:pPr algn="ctr">
              <a:buNone/>
            </a:pPr>
            <a:r>
              <a:rPr lang="en-US" sz="2000" b="1" dirty="0" smtClean="0">
                <a:solidFill>
                  <a:srgbClr val="0000FF"/>
                </a:solidFill>
                <a:cs typeface="Arial" pitchFamily="34" charset="0"/>
              </a:rPr>
              <a:t>United States Marine Corps </a:t>
            </a:r>
            <a:endParaRPr lang="en-US" sz="2000" b="1" dirty="0">
              <a:solidFill>
                <a:srgbClr val="0000FF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algn="ctr">
              <a:buNone/>
            </a:pPr>
            <a:r>
              <a:rPr lang="en-US" sz="2400" b="1" u="sng" dirty="0" smtClean="0">
                <a:solidFill>
                  <a:srgbClr val="0000FF"/>
                </a:solidFill>
              </a:rPr>
              <a:t>Volunteers</a:t>
            </a:r>
            <a:endParaRPr lang="en-US" sz="8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800" dirty="0" smtClean="0"/>
              <a:t> 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Be flexible with a volunteer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Intangible benefits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Develop themselves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Decision making process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Encourage the heart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Recognize good work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Celebrate accomplishments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Enable others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Build spirited teams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Mutual respect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Collaboration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lvl="1" algn="ctr">
              <a:buClr>
                <a:srgbClr val="0000FF"/>
              </a:buClr>
              <a:buSzPct val="110000"/>
              <a:buNone/>
            </a:pPr>
            <a:r>
              <a:rPr lang="en-US" b="1" u="sng" dirty="0" smtClean="0">
                <a:solidFill>
                  <a:srgbClr val="0000FF"/>
                </a:solidFill>
              </a:rPr>
              <a:t>Why Do You Follow Someone</a:t>
            </a:r>
            <a:r>
              <a:rPr lang="en-US" b="1" dirty="0" smtClean="0">
                <a:solidFill>
                  <a:srgbClr val="0000FF"/>
                </a:solidFill>
              </a:rPr>
              <a:t>?</a:t>
            </a:r>
            <a:endParaRPr lang="en-US" sz="800" dirty="0" smtClean="0">
              <a:solidFill>
                <a:srgbClr val="0000FF"/>
              </a:solidFill>
            </a:endParaRPr>
          </a:p>
          <a:p>
            <a:pPr>
              <a:buClr>
                <a:srgbClr val="0000FF"/>
              </a:buClr>
              <a:buSzPct val="110000"/>
              <a:buNone/>
            </a:pPr>
            <a:endParaRPr lang="en-US" sz="800" dirty="0" smtClean="0">
              <a:solidFill>
                <a:srgbClr val="0000FF"/>
              </a:solidFill>
            </a:endParaRP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Believe in what they are doing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Cause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Honesty in their presentation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Trustworthy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Reputation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Helpful in many ways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Accommodating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Good attitude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lvl="1" algn="ctr">
              <a:buClr>
                <a:srgbClr val="0000FF"/>
              </a:buClr>
              <a:buSzPct val="110000"/>
              <a:buNone/>
            </a:pPr>
            <a:r>
              <a:rPr lang="en-US" b="1" u="sng" dirty="0" smtClean="0">
                <a:solidFill>
                  <a:srgbClr val="0000FF"/>
                </a:solidFill>
              </a:rPr>
              <a:t>Why Do You Follow Someone</a:t>
            </a:r>
            <a:r>
              <a:rPr lang="en-US" b="1" dirty="0" smtClean="0">
                <a:solidFill>
                  <a:srgbClr val="0000FF"/>
                </a:solidFill>
              </a:rPr>
              <a:t>?</a:t>
            </a:r>
            <a:endParaRPr lang="en-US" sz="800" dirty="0" smtClean="0">
              <a:solidFill>
                <a:srgbClr val="0000FF"/>
              </a:solidFill>
            </a:endParaRPr>
          </a:p>
          <a:p>
            <a:pPr>
              <a:buClr>
                <a:srgbClr val="0000FF"/>
              </a:buClr>
              <a:buSzPct val="110000"/>
              <a:buNone/>
            </a:pPr>
            <a:endParaRPr lang="en-US" sz="800" dirty="0" smtClean="0">
              <a:solidFill>
                <a:srgbClr val="0000FF"/>
              </a:solidFill>
            </a:endParaRP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Be positive 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Listens and understands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Listen and </a:t>
            </a:r>
            <a:r>
              <a:rPr lang="en-US" sz="2000" u="sng" dirty="0" smtClean="0">
                <a:solidFill>
                  <a:srgbClr val="0000FF"/>
                </a:solidFill>
              </a:rPr>
              <a:t>hear</a:t>
            </a:r>
            <a:r>
              <a:rPr lang="en-US" sz="2000" dirty="0" smtClean="0">
                <a:solidFill>
                  <a:srgbClr val="0000FF"/>
                </a:solidFill>
              </a:rPr>
              <a:t> what is said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Knowledgeable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Has expertise 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Makes things happen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Seeks accomplishments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 smtClean="0">
                <a:solidFill>
                  <a:srgbClr val="0000FF"/>
                </a:solidFill>
              </a:rPr>
              <a:t>Do</a:t>
            </a:r>
            <a:r>
              <a:rPr lang="en-US" sz="2000" b="1" u="sng" dirty="0" smtClean="0">
                <a:solidFill>
                  <a:srgbClr val="0000FF"/>
                </a:solidFill>
              </a:rPr>
              <a:t>s</a:t>
            </a:r>
            <a:r>
              <a:rPr lang="en-US" sz="2400" b="1" u="sng" dirty="0" smtClean="0">
                <a:solidFill>
                  <a:srgbClr val="0000FF"/>
                </a:solidFill>
              </a:rPr>
              <a:t> </a:t>
            </a:r>
            <a:r>
              <a:rPr lang="en-US" sz="2400" b="1" u="sng" dirty="0">
                <a:solidFill>
                  <a:srgbClr val="0000FF"/>
                </a:solidFill>
              </a:rPr>
              <a:t>and </a:t>
            </a:r>
            <a:r>
              <a:rPr lang="en-US" sz="2400" b="1" u="sng" dirty="0" smtClean="0">
                <a:solidFill>
                  <a:srgbClr val="0000FF"/>
                </a:solidFill>
              </a:rPr>
              <a:t>Don’t</a:t>
            </a:r>
            <a:r>
              <a:rPr lang="en-US" sz="2000" b="1" u="sng" dirty="0" smtClean="0">
                <a:solidFill>
                  <a:srgbClr val="0000FF"/>
                </a:solidFill>
              </a:rPr>
              <a:t>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sz="2000" b="1" u="sng" dirty="0" smtClean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Provide </a:t>
            </a:r>
            <a:r>
              <a:rPr lang="en-US" sz="2000" dirty="0">
                <a:solidFill>
                  <a:srgbClr val="0000FF"/>
                </a:solidFill>
              </a:rPr>
              <a:t>notice if expect report, don’t surprise.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>
                <a:solidFill>
                  <a:srgbClr val="0000FF"/>
                </a:solidFill>
              </a:rPr>
              <a:t>Allow inputs when proposing changes.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>
                <a:solidFill>
                  <a:srgbClr val="0000FF"/>
                </a:solidFill>
              </a:rPr>
              <a:t>Work to create consensus, listen to opposition.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>
                <a:solidFill>
                  <a:srgbClr val="0000FF"/>
                </a:solidFill>
              </a:rPr>
              <a:t>Keep a sense of humor, do not get angry.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>
                <a:solidFill>
                  <a:srgbClr val="0000FF"/>
                </a:solidFill>
              </a:rPr>
              <a:t>Praise is often more important than money.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>
                <a:solidFill>
                  <a:srgbClr val="0000FF"/>
                </a:solidFill>
              </a:rPr>
              <a:t>Never publicly apply discipline, do it in private.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>
                <a:solidFill>
                  <a:srgbClr val="0000FF"/>
                </a:solidFill>
              </a:rPr>
              <a:t>Avoid polarization of the membership. 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>
                <a:solidFill>
                  <a:srgbClr val="0000FF"/>
                </a:solidFill>
              </a:rPr>
              <a:t>Don’t </a:t>
            </a:r>
            <a:r>
              <a:rPr lang="en-US" sz="2000" dirty="0" smtClean="0">
                <a:solidFill>
                  <a:srgbClr val="0000FF"/>
                </a:solidFill>
              </a:rPr>
              <a:t>demand.</a:t>
            </a:r>
          </a:p>
          <a:p>
            <a:pPr lvl="2">
              <a:buClr>
                <a:srgbClr val="0000FF"/>
              </a:buClr>
              <a:buSzPct val="11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Request </a:t>
            </a:r>
            <a:r>
              <a:rPr lang="en-US" dirty="0">
                <a:solidFill>
                  <a:srgbClr val="0000FF"/>
                </a:solidFill>
              </a:rPr>
              <a:t>or </a:t>
            </a:r>
            <a:r>
              <a:rPr lang="en-US" dirty="0" smtClean="0">
                <a:solidFill>
                  <a:srgbClr val="0000FF"/>
                </a:solidFill>
              </a:rPr>
              <a:t>recommend.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This </a:t>
            </a:r>
            <a:r>
              <a:rPr lang="en-US" sz="2000" dirty="0">
                <a:solidFill>
                  <a:srgbClr val="0000FF"/>
                </a:solidFill>
              </a:rPr>
              <a:t>is a volunteer </a:t>
            </a:r>
            <a:r>
              <a:rPr lang="en-US" sz="2000" dirty="0" smtClean="0">
                <a:solidFill>
                  <a:srgbClr val="0000FF"/>
                </a:solidFill>
              </a:rPr>
              <a:t>organization.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Good </a:t>
            </a:r>
            <a:r>
              <a:rPr lang="en-US" sz="2000" dirty="0">
                <a:solidFill>
                  <a:srgbClr val="0000FF"/>
                </a:solidFill>
              </a:rPr>
              <a:t>leaders try to persuade or </a:t>
            </a:r>
            <a:r>
              <a:rPr lang="en-US" sz="2000" dirty="0" smtClean="0">
                <a:solidFill>
                  <a:srgbClr val="0000FF"/>
                </a:solidFill>
              </a:rPr>
              <a:t>motivate.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Use </a:t>
            </a:r>
            <a:r>
              <a:rPr lang="en-US" sz="2000" dirty="0">
                <a:solidFill>
                  <a:srgbClr val="0000FF"/>
                </a:solidFill>
              </a:rPr>
              <a:t>common sense.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algn="ctr">
              <a:buNone/>
            </a:pPr>
            <a:r>
              <a:rPr lang="en-US" sz="2400" b="1" u="sng" dirty="0" smtClean="0">
                <a:solidFill>
                  <a:srgbClr val="0000FF"/>
                </a:solidFill>
              </a:rPr>
              <a:t>Ten Commitments Of Leadership</a:t>
            </a:r>
          </a:p>
          <a:p>
            <a:pPr algn="ctr">
              <a:buNone/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Challenging The Process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914400" lvl="1" indent="-457200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rgbClr val="0000FF"/>
                </a:solidFill>
              </a:rPr>
              <a:t>SEARCH</a:t>
            </a:r>
            <a:r>
              <a:rPr lang="en-US" sz="2000" dirty="0" smtClean="0">
                <a:solidFill>
                  <a:srgbClr val="0000FF"/>
                </a:solidFill>
              </a:rPr>
              <a:t> out challenging opportunities to change, grow, innovate, and improve.</a:t>
            </a:r>
          </a:p>
          <a:p>
            <a:pPr marL="914400" lvl="1" indent="-457200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rgbClr val="0000FF"/>
                </a:solidFill>
              </a:rPr>
              <a:t>EXPERIMENT</a:t>
            </a:r>
            <a:r>
              <a:rPr lang="en-US" sz="2000" dirty="0" smtClean="0">
                <a:solidFill>
                  <a:srgbClr val="0000FF"/>
                </a:solidFill>
              </a:rPr>
              <a:t>, take risks, and learn from the accompanying mistakes.</a:t>
            </a:r>
          </a:p>
          <a:p>
            <a:pPr marL="914400" lvl="1" indent="-457200">
              <a:buClr>
                <a:srgbClr val="0000FF"/>
              </a:buClr>
              <a:buSzPct val="110000"/>
              <a:buNone/>
            </a:pPr>
            <a:r>
              <a:rPr lang="en-US" sz="2000" dirty="0" smtClean="0"/>
              <a:t> </a:t>
            </a:r>
          </a:p>
          <a:p>
            <a:pPr algn="ctr">
              <a:buSzPct val="110000"/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Inspiring A Shared Vision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rgbClr val="0000FF"/>
                </a:solidFill>
              </a:rPr>
              <a:t>ENVISION</a:t>
            </a:r>
            <a:r>
              <a:rPr lang="en-US" sz="2000" dirty="0" smtClean="0">
                <a:solidFill>
                  <a:srgbClr val="0000FF"/>
                </a:solidFill>
              </a:rPr>
              <a:t> an uplifting and ennobling future.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rgbClr val="0000FF"/>
                </a:solidFill>
              </a:rPr>
              <a:t>ENLIST</a:t>
            </a:r>
            <a:r>
              <a:rPr lang="en-US" sz="2000" dirty="0" smtClean="0">
                <a:solidFill>
                  <a:srgbClr val="0000FF"/>
                </a:solidFill>
              </a:rPr>
              <a:t> others in a common vision by appealing to their values, interests, hopes, and dreams.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algn="ctr">
              <a:buNone/>
            </a:pPr>
            <a:r>
              <a:rPr lang="en-US" sz="2400" b="1" u="sng" dirty="0" smtClean="0">
                <a:solidFill>
                  <a:srgbClr val="0000FF"/>
                </a:solidFill>
              </a:rPr>
              <a:t>Ten Commitments Of Leadership</a:t>
            </a:r>
          </a:p>
          <a:p>
            <a:endParaRPr lang="en-US" sz="1400" b="1" dirty="0" smtClean="0"/>
          </a:p>
          <a:p>
            <a:pPr algn="ctr"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Enabling Others To Act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rgbClr val="0000FF"/>
                </a:solidFill>
              </a:rPr>
              <a:t>FOSTER</a:t>
            </a:r>
            <a:r>
              <a:rPr lang="en-US" sz="2000" dirty="0" smtClean="0">
                <a:solidFill>
                  <a:srgbClr val="0000FF"/>
                </a:solidFill>
              </a:rPr>
              <a:t> collaboration by promoting cooperative goals and building trust.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rgbClr val="0000FF"/>
                </a:solidFill>
              </a:rPr>
              <a:t>STRENGTHEN</a:t>
            </a:r>
            <a:r>
              <a:rPr lang="en-US" sz="2000" dirty="0" smtClean="0">
                <a:solidFill>
                  <a:srgbClr val="0000FF"/>
                </a:solidFill>
              </a:rPr>
              <a:t> people by giving power away, providing choice, developing competence, assigning critical tasks, and offering visible support.</a:t>
            </a:r>
          </a:p>
          <a:p>
            <a:pPr>
              <a:buSzPct val="110000"/>
              <a:buNone/>
            </a:pPr>
            <a:r>
              <a:rPr lang="en-US" sz="2000" dirty="0" smtClean="0"/>
              <a:t> </a:t>
            </a:r>
          </a:p>
          <a:p>
            <a:pPr algn="ctr">
              <a:buSzPct val="110000"/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Modeling The Way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rgbClr val="0000FF"/>
                </a:solidFill>
              </a:rPr>
              <a:t>SET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the example by behaving in ways that are consistent with shared values.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rgbClr val="0000FF"/>
                </a:solidFill>
              </a:rPr>
              <a:t>ACHIEVE</a:t>
            </a:r>
            <a:r>
              <a:rPr lang="en-US" sz="2000" dirty="0" smtClean="0">
                <a:solidFill>
                  <a:srgbClr val="0000FF"/>
                </a:solidFill>
              </a:rPr>
              <a:t> small wins that promote consistent progress and build commitment.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algn="ctr">
              <a:buNone/>
            </a:pPr>
            <a:r>
              <a:rPr lang="en-US" sz="2400" b="1" u="sng" dirty="0" smtClean="0">
                <a:solidFill>
                  <a:srgbClr val="0000FF"/>
                </a:solidFill>
              </a:rPr>
              <a:t>Ten Commitments Of Leadership</a:t>
            </a:r>
          </a:p>
          <a:p>
            <a:endParaRPr lang="en-US" sz="1400" b="1" dirty="0" smtClean="0"/>
          </a:p>
          <a:p>
            <a:pPr lvl="1">
              <a:buClr>
                <a:srgbClr val="0000FF"/>
              </a:buClr>
              <a:buSzPct val="100000"/>
              <a:buFont typeface="Wingdings" pitchFamily="2" charset="2"/>
              <a:buChar char="q"/>
            </a:pPr>
            <a:endParaRPr lang="en-US" sz="2000" dirty="0" smtClean="0">
              <a:solidFill>
                <a:srgbClr val="0000FF"/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Encouraging The Heart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rgbClr val="0000FF"/>
                </a:solidFill>
              </a:rPr>
              <a:t>RECOGNIZE</a:t>
            </a:r>
            <a:r>
              <a:rPr lang="en-US" sz="2000" dirty="0" smtClean="0">
                <a:solidFill>
                  <a:srgbClr val="0000FF"/>
                </a:solidFill>
              </a:rPr>
              <a:t> individual contributions to the success of every project.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rgbClr val="0000FF"/>
                </a:solidFill>
              </a:rPr>
              <a:t>CELEBRATE</a:t>
            </a:r>
            <a:r>
              <a:rPr lang="en-US" sz="2000" dirty="0" smtClean="0">
                <a:solidFill>
                  <a:srgbClr val="0000FF"/>
                </a:solidFill>
              </a:rPr>
              <a:t> team accomplishments regularly.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algn="ctr">
              <a:buNone/>
            </a:pPr>
            <a:r>
              <a:rPr lang="en-US" sz="2400" b="1" u="sng" dirty="0" smtClean="0">
                <a:solidFill>
                  <a:srgbClr val="0000FF"/>
                </a:solidFill>
              </a:rPr>
              <a:t>Summary </a:t>
            </a:r>
          </a:p>
          <a:p>
            <a:pPr algn="ctr">
              <a:buNone/>
            </a:pPr>
            <a:endParaRPr lang="en-US" sz="2400" u="sng" dirty="0" smtClean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Ingredients of a successful leader are found as much in the heart as in the head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endParaRPr lang="en-US" sz="2000" dirty="0" smtClean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Remember everyone is an individual and thinks differently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endParaRPr lang="en-US" sz="2000" dirty="0" smtClean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Show them you have a heart and gain their respect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endParaRPr lang="en-US" sz="2000" dirty="0" smtClean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They will follow you! 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3962400"/>
          </a:xfrm>
        </p:spPr>
        <p:txBody>
          <a:bodyPr/>
          <a:lstStyle/>
          <a:p>
            <a:pPr algn="ctr">
              <a:buNone/>
            </a:pPr>
            <a:r>
              <a:rPr lang="en-US" sz="4400" b="1" dirty="0" smtClean="0">
                <a:solidFill>
                  <a:srgbClr val="0000FF"/>
                </a:solidFill>
              </a:rPr>
              <a:t>MANAGEMENT</a:t>
            </a:r>
            <a:endParaRPr lang="en-US" sz="40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endParaRPr lang="en-US" sz="40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0000FF"/>
                </a:solidFill>
              </a:rPr>
              <a:t>vs.</a:t>
            </a:r>
            <a:endParaRPr lang="en-US" sz="40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endParaRPr lang="en-US" sz="40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4400" b="1" dirty="0" smtClean="0">
                <a:solidFill>
                  <a:srgbClr val="0000FF"/>
                </a:solidFill>
              </a:rPr>
              <a:t>LEADERSHIP</a:t>
            </a:r>
            <a:endParaRPr lang="en-US" sz="4400" b="1" dirty="0">
              <a:solidFill>
                <a:srgbClr val="0000FF"/>
              </a:solidFill>
            </a:endParaRPr>
          </a:p>
          <a:p>
            <a:endParaRPr lang="en-US" dirty="0"/>
          </a:p>
          <a:p>
            <a:pPr lvl="1">
              <a:buClr>
                <a:srgbClr val="0000FF"/>
              </a:buClr>
              <a:buSzPct val="110000"/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>
              <a:buNone/>
            </a:pPr>
            <a:r>
              <a:rPr lang="en-US" sz="2400" b="1" dirty="0">
                <a:solidFill>
                  <a:srgbClr val="0000FF"/>
                </a:solidFill>
              </a:rPr>
              <a:t>What is </a:t>
            </a:r>
            <a:r>
              <a:rPr lang="en-US" sz="2400" b="1" dirty="0" smtClean="0">
                <a:solidFill>
                  <a:srgbClr val="0000FF"/>
                </a:solidFill>
              </a:rPr>
              <a:t>MANAGEMENT?</a:t>
            </a:r>
            <a:endParaRPr lang="en-US" sz="2400" b="1" dirty="0">
              <a:solidFill>
                <a:srgbClr val="0000FF"/>
              </a:solidFill>
            </a:endParaRPr>
          </a:p>
          <a:p>
            <a:endParaRPr lang="en-US" dirty="0"/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>
                <a:solidFill>
                  <a:srgbClr val="0000FF"/>
                </a:solidFill>
              </a:rPr>
              <a:t>May be considered a science.</a:t>
            </a:r>
          </a:p>
          <a:p>
            <a:pPr>
              <a:buClr>
                <a:srgbClr val="0000FF"/>
              </a:buClr>
              <a:buSzPct val="110000"/>
              <a:buFont typeface="Wingdings" pitchFamily="2" charset="2"/>
              <a:buChar char="q"/>
            </a:pPr>
            <a:endParaRPr lang="en-US" sz="2000" dirty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>
                <a:solidFill>
                  <a:srgbClr val="0000FF"/>
                </a:solidFill>
              </a:rPr>
              <a:t>Management is a process that relies on using such skills as planning, organizing, and controlling to accomplish tasks or projects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941387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Blip>
                <a:blip r:embed="rId3"/>
              </a:buBlip>
            </a:pPr>
            <a:endParaRPr lang="en-US" sz="1400" dirty="0"/>
          </a:p>
          <a:p>
            <a:pPr lvl="1" algn="ctr">
              <a:lnSpc>
                <a:spcPct val="80000"/>
              </a:lnSpc>
              <a:buClr>
                <a:srgbClr val="0000FF"/>
              </a:buClr>
              <a:buSzPct val="100000"/>
              <a:buNone/>
            </a:pPr>
            <a:r>
              <a:rPr lang="en-US" b="1" u="sng" dirty="0" smtClean="0">
                <a:solidFill>
                  <a:srgbClr val="0000FF"/>
                </a:solidFill>
              </a:rPr>
              <a:t>What Is LEADERSHIP?</a:t>
            </a:r>
          </a:p>
          <a:p>
            <a:pPr lvl="1">
              <a:lnSpc>
                <a:spcPct val="80000"/>
              </a:lnSpc>
              <a:buClr>
                <a:srgbClr val="0000FF"/>
              </a:buClr>
              <a:buSzPct val="100000"/>
              <a:buNone/>
            </a:pPr>
            <a:endParaRPr lang="en-US" sz="2800" dirty="0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rgbClr val="0000FF"/>
                </a:solidFill>
              </a:rPr>
              <a:t>NO SINGLE DEFINITION</a:t>
            </a:r>
            <a:r>
              <a:rPr lang="en-US" sz="2000" dirty="0" smtClean="0">
                <a:solidFill>
                  <a:srgbClr val="0000FF"/>
                </a:solidFill>
              </a:rPr>
              <a:t>. May be considered an art.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SzPct val="110000"/>
              <a:buFontTx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rgbClr val="0000FF"/>
                </a:solidFill>
              </a:rPr>
              <a:t>LEADERSHIP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- the process of influencing an organized group toward a common goal</a:t>
            </a:r>
          </a:p>
          <a:p>
            <a:pPr>
              <a:buClr>
                <a:srgbClr val="0000FF"/>
              </a:buClr>
              <a:buSzPct val="110000"/>
              <a:buFont typeface="Wingdings" pitchFamily="2" charset="2"/>
              <a:buChar char="q"/>
            </a:pPr>
            <a:endParaRPr lang="en-US" sz="2000" dirty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rgbClr val="0000FF"/>
                </a:solidFill>
              </a:rPr>
              <a:t>LEADERSHIP</a:t>
            </a:r>
            <a:r>
              <a:rPr lang="en-US" sz="2000" dirty="0" smtClean="0">
                <a:solidFill>
                  <a:srgbClr val="0000FF"/>
                </a:solidFill>
              </a:rPr>
              <a:t> - the </a:t>
            </a:r>
            <a:r>
              <a:rPr lang="en-US" sz="2000" dirty="0">
                <a:solidFill>
                  <a:srgbClr val="0000FF"/>
                </a:solidFill>
              </a:rPr>
              <a:t>process of influencing or guiding others to pursue a course of action by means of communication and motivation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941387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3124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Blip>
                <a:blip r:embed="rId3"/>
              </a:buBlip>
            </a:pPr>
            <a:endParaRPr lang="en-US" sz="1400" dirty="0"/>
          </a:p>
          <a:p>
            <a:pPr lvl="1" algn="ctr">
              <a:lnSpc>
                <a:spcPct val="80000"/>
              </a:lnSpc>
              <a:buClr>
                <a:srgbClr val="0000FF"/>
              </a:buClr>
              <a:buSzPct val="100000"/>
              <a:buNone/>
            </a:pPr>
            <a:r>
              <a:rPr lang="en-US" sz="5400" dirty="0" smtClean="0">
                <a:solidFill>
                  <a:srgbClr val="0000FF"/>
                </a:solidFill>
              </a:rPr>
              <a:t>You Want To Be A</a:t>
            </a:r>
          </a:p>
          <a:p>
            <a:pPr lvl="1" algn="ctr">
              <a:lnSpc>
                <a:spcPct val="80000"/>
              </a:lnSpc>
              <a:buClr>
                <a:srgbClr val="0000FF"/>
              </a:buClr>
              <a:buSzPct val="100000"/>
              <a:buNone/>
            </a:pPr>
            <a:endParaRPr lang="en-US" sz="5400" dirty="0" smtClean="0">
              <a:solidFill>
                <a:srgbClr val="0000FF"/>
              </a:solidFill>
            </a:endParaRPr>
          </a:p>
          <a:p>
            <a:pPr lvl="1" algn="ctr">
              <a:lnSpc>
                <a:spcPct val="80000"/>
              </a:lnSpc>
              <a:buClr>
                <a:srgbClr val="0000FF"/>
              </a:buClr>
              <a:buSzPct val="100000"/>
              <a:buNone/>
            </a:pPr>
            <a:r>
              <a:rPr lang="en-US" sz="5400" b="1" dirty="0" smtClean="0">
                <a:solidFill>
                  <a:srgbClr val="0000FF"/>
                </a:solidFill>
              </a:rPr>
              <a:t>LEADER</a:t>
            </a:r>
            <a:endParaRPr lang="en-US" sz="5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</a:t>
            </a:r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DEVELOPMENT</a:t>
            </a:r>
            <a:endParaRPr lang="en-US" sz="36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7400" y="1371600"/>
            <a:ext cx="5334000" cy="5486400"/>
          </a:xfrm>
        </p:spPr>
        <p:txBody>
          <a:bodyPr/>
          <a:lstStyle/>
          <a:p>
            <a:pPr algn="ctr">
              <a:buClr>
                <a:srgbClr val="0000FF"/>
              </a:buClr>
              <a:buSzPct val="100000"/>
              <a:buNone/>
            </a:pPr>
            <a:r>
              <a:rPr lang="en-US" sz="2400" b="1" u="sng" dirty="0" smtClean="0">
                <a:solidFill>
                  <a:srgbClr val="0000FF"/>
                </a:solidFill>
              </a:rPr>
              <a:t>Leadership Traits</a:t>
            </a:r>
            <a:endParaRPr lang="en-US" sz="800" dirty="0" smtClean="0">
              <a:solidFill>
                <a:srgbClr val="0000FF"/>
              </a:solidFill>
            </a:endParaRPr>
          </a:p>
          <a:p>
            <a:pPr algn="just">
              <a:buClr>
                <a:srgbClr val="0000FF"/>
              </a:buClr>
              <a:buSzPct val="110000"/>
              <a:buNone/>
            </a:pPr>
            <a:endParaRPr lang="en-US" sz="800" dirty="0" smtClean="0">
              <a:solidFill>
                <a:srgbClr val="0000FF"/>
              </a:solidFill>
            </a:endParaRPr>
          </a:p>
          <a:p>
            <a:pPr algn="just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L</a:t>
            </a:r>
            <a:r>
              <a:rPr lang="en-US" sz="2000" dirty="0" smtClean="0">
                <a:solidFill>
                  <a:srgbClr val="0000FF"/>
                </a:solidFill>
              </a:rPr>
              <a:t>OGICAL</a:t>
            </a:r>
          </a:p>
          <a:p>
            <a:pPr algn="just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0000FF"/>
                </a:solidFill>
              </a:rPr>
              <a:t>NERGETIC</a:t>
            </a:r>
          </a:p>
          <a:p>
            <a:pPr algn="just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TTENTIVE</a:t>
            </a:r>
          </a:p>
          <a:p>
            <a:pPr algn="just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D</a:t>
            </a:r>
            <a:r>
              <a:rPr lang="en-US" sz="2000" dirty="0" smtClean="0">
                <a:solidFill>
                  <a:srgbClr val="0000FF"/>
                </a:solidFill>
              </a:rPr>
              <a:t>EPENDABLE</a:t>
            </a:r>
          </a:p>
          <a:p>
            <a:pPr algn="just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0000FF"/>
                </a:solidFill>
              </a:rPr>
              <a:t>NTHUSTASTIC</a:t>
            </a:r>
          </a:p>
          <a:p>
            <a:pPr algn="just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R</a:t>
            </a:r>
            <a:r>
              <a:rPr lang="en-US" sz="2000" dirty="0" smtClean="0">
                <a:solidFill>
                  <a:srgbClr val="0000FF"/>
                </a:solidFill>
              </a:rPr>
              <a:t>ELIABLE</a:t>
            </a:r>
          </a:p>
          <a:p>
            <a:pPr algn="just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S</a:t>
            </a:r>
            <a:r>
              <a:rPr lang="en-US" sz="2000" dirty="0" smtClean="0">
                <a:solidFill>
                  <a:srgbClr val="0000FF"/>
                </a:solidFill>
              </a:rPr>
              <a:t>TEADY</a:t>
            </a:r>
          </a:p>
          <a:p>
            <a:pPr algn="just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>
                <a:solidFill>
                  <a:srgbClr val="0000FF"/>
                </a:solidFill>
              </a:rPr>
              <a:t>ELPFUL</a:t>
            </a:r>
          </a:p>
          <a:p>
            <a:pPr algn="just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NDUSTRIOUS</a:t>
            </a:r>
          </a:p>
          <a:p>
            <a:pPr algn="just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0000FF"/>
                </a:solidFill>
              </a:rPr>
              <a:t>ERSUASIVE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941387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Blip>
                <a:blip r:embed="rId3"/>
              </a:buBlip>
            </a:pPr>
            <a:endParaRPr lang="en-US" sz="1400" dirty="0"/>
          </a:p>
          <a:p>
            <a:pPr lvl="1" algn="ctr">
              <a:lnSpc>
                <a:spcPct val="80000"/>
              </a:lnSpc>
              <a:buClr>
                <a:srgbClr val="0000FF"/>
              </a:buClr>
              <a:buSzPct val="100000"/>
              <a:buNone/>
            </a:pPr>
            <a:r>
              <a:rPr lang="en-US" b="1" u="sng" dirty="0" smtClean="0">
                <a:solidFill>
                  <a:srgbClr val="0000FF"/>
                </a:solidFill>
              </a:rPr>
              <a:t>What Is LEADERSHIP?</a:t>
            </a:r>
          </a:p>
          <a:p>
            <a:pPr lvl="1">
              <a:lnSpc>
                <a:spcPct val="80000"/>
              </a:lnSpc>
              <a:buClr>
                <a:srgbClr val="0000FF"/>
              </a:buClr>
              <a:buSzPct val="100000"/>
              <a:buNone/>
            </a:pPr>
            <a:endParaRPr lang="en-US" sz="2800" dirty="0" smtClean="0">
              <a:solidFill>
                <a:srgbClr val="0000FF"/>
              </a:solidFill>
            </a:endParaRP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dirty="0" smtClean="0">
                <a:solidFill>
                  <a:srgbClr val="0000FF"/>
                </a:solidFill>
              </a:rPr>
              <a:t>Leadership is a matter of how to be, not how to do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dirty="0" smtClean="0">
                <a:solidFill>
                  <a:srgbClr val="0000FF"/>
                </a:solidFill>
              </a:rPr>
              <a:t>Leaders succeed through the efforts of others</a:t>
            </a:r>
          </a:p>
          <a:p>
            <a:pPr lvl="1">
              <a:lnSpc>
                <a:spcPct val="15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dirty="0" smtClean="0">
                <a:solidFill>
                  <a:srgbClr val="0000FF"/>
                </a:solidFill>
              </a:rPr>
              <a:t>Leaders build bridges with the help of others</a:t>
            </a:r>
          </a:p>
          <a:p>
            <a:pPr lvl="1">
              <a:lnSpc>
                <a:spcPct val="80000"/>
              </a:lnSpc>
              <a:buClr>
                <a:srgbClr val="0000FF"/>
              </a:buClr>
              <a:buSzPct val="110000"/>
              <a:buFont typeface="Wingdings" pitchFamily="2" charset="2"/>
              <a:buChar char="q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LEADERSHIP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lvl="1" algn="ctr">
              <a:buClr>
                <a:srgbClr val="0000FF"/>
              </a:buClr>
              <a:buSzPct val="110000"/>
              <a:buNone/>
            </a:pPr>
            <a:r>
              <a:rPr lang="en-US" b="1" u="sng" dirty="0" smtClean="0">
                <a:solidFill>
                  <a:srgbClr val="0000FF"/>
                </a:solidFill>
              </a:rPr>
              <a:t>What Qualities Make A Good Leader?</a:t>
            </a:r>
          </a:p>
          <a:p>
            <a:pPr lvl="1">
              <a:buClr>
                <a:srgbClr val="0000FF"/>
              </a:buClr>
              <a:buSzPct val="110000"/>
              <a:buNone/>
            </a:pPr>
            <a:r>
              <a:rPr lang="en-US" dirty="0" smtClean="0">
                <a:solidFill>
                  <a:srgbClr val="0000FF"/>
                </a:solidFill>
              </a:rPr>
              <a:t>		</a:t>
            </a:r>
          </a:p>
          <a:p>
            <a:pPr lvl="1">
              <a:buClr>
                <a:srgbClr val="0000FF"/>
              </a:buClr>
              <a:buSzPct val="110000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An Effective Leader Will: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Strive to reach consensus.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Encourage a participatory environment.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Encourage member development, provide opportunity for varied experience.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Evaluate potential for leadership.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Not overload individual members.</a:t>
            </a:r>
          </a:p>
          <a:p>
            <a:pPr lvl="1">
              <a:buClr>
                <a:srgbClr val="0000FF"/>
              </a:buClr>
              <a:buSzPct val="11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FF"/>
                </a:solidFill>
              </a:rPr>
              <a:t>Be available for guidance, assistance.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634</TotalTime>
  <Words>761</Words>
  <Application>Microsoft Office PowerPoint</Application>
  <PresentationFormat>On-screen Show (4:3)</PresentationFormat>
  <Paragraphs>277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Level</vt:lpstr>
      <vt:lpstr>  LEADERSHIP DEVELOPMENT</vt:lpstr>
      <vt:lpstr>LEADERSHIP DEVELOPMENT</vt:lpstr>
      <vt:lpstr>LEADERSHIP DEVELOPMENT</vt:lpstr>
      <vt:lpstr>LEADERSHIP DEVELOPMENT</vt:lpstr>
      <vt:lpstr>LEADERSHIP DEVELOPMENT </vt:lpstr>
      <vt:lpstr>LEADERSHIP DEVELOPMENT </vt:lpstr>
      <vt:lpstr>LEADERSHIP DEVELOPMENT</vt:lpstr>
      <vt:lpstr>LEADERSHIP DEVELOPMENT </vt:lpstr>
      <vt:lpstr>LEADERSHIP DEVELOPMENT</vt:lpstr>
      <vt:lpstr>LEADERSHIP DEVELOPMENT</vt:lpstr>
      <vt:lpstr>LEADERSHIP DEVELOPMENT</vt:lpstr>
      <vt:lpstr>LEADERSHIP DEVELOPMENT</vt:lpstr>
      <vt:lpstr>LEADERSHIP DEVELOPMENT</vt:lpstr>
      <vt:lpstr>LEADERSHIP DEVELOPMENT</vt:lpstr>
      <vt:lpstr>LEADERSHIP DEVELOPMENT</vt:lpstr>
      <vt:lpstr>LEADERSHIP DEVELOPMENT</vt:lpstr>
      <vt:lpstr>LEADERSHIP DEVELOPMENT</vt:lpstr>
      <vt:lpstr>LEADERSHIP DEVELOPMENT</vt:lpstr>
      <vt:lpstr>LEADERSHIP DEVELOPMENT</vt:lpstr>
      <vt:lpstr>LEADERSHIP DEVELOPMENT</vt:lpstr>
      <vt:lpstr>LEADERSHIP DEVELOPMENT</vt:lpstr>
      <vt:lpstr>LEADERSHIP DEVELOPMENT</vt:lpstr>
      <vt:lpstr>LEADERSHIP DEVELOPMENT</vt:lpstr>
      <vt:lpstr>LEADERSHIP DEVELOPMENT</vt:lpstr>
      <vt:lpstr>LEADERSHIP DEVELOPMENT</vt:lpstr>
      <vt:lpstr>LEADERSHIP DEVELOPMENT</vt:lpstr>
      <vt:lpstr>LEADERSHIP DEVELOPMENT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DEVELOPMENT</dc:title>
  <dc:creator>Bill</dc:creator>
  <cp:lastModifiedBy>Bill</cp:lastModifiedBy>
  <cp:revision>24</cp:revision>
  <dcterms:created xsi:type="dcterms:W3CDTF">2008-04-27T23:19:22Z</dcterms:created>
  <dcterms:modified xsi:type="dcterms:W3CDTF">2013-07-26T22:25:38Z</dcterms:modified>
</cp:coreProperties>
</file>